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48FD895-CD14-4FC0-AC74-38A871910554}" type="datetimeFigureOut">
              <a:rPr lang="en-US"/>
              <a:pPr>
                <a:defRPr/>
              </a:pPr>
              <a:t>5/24/2012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1466714-7F89-411F-9C0E-EFC51D00D348}" type="slidenum">
              <a:rPr lang="en-US"/>
              <a:pPr>
                <a:defRPr/>
              </a:pPr>
              <a:t>‹#›</a:t>
            </a:fld>
            <a:endParaRPr lang="en-US"/>
          </a:p>
        </p:txBody>
      </p:sp>
    </p:spTree>
    <p:extLst>
      <p:ext uri="{BB962C8B-B14F-4D97-AF65-F5344CB8AC3E}">
        <p14:creationId xmlns:p14="http://schemas.microsoft.com/office/powerpoint/2010/main" val="312668029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7ACED8-14B0-49D3-9AFC-F52BC008A3F5}" type="slidenum">
              <a:rPr lang="en-US"/>
              <a:pPr fontAlgn="base">
                <a:spcBef>
                  <a:spcPct val="0"/>
                </a:spcBef>
                <a:spcAft>
                  <a:spcPct val="0"/>
                </a:spcAft>
              </a:pPr>
              <a:t>1</a:t>
            </a:fld>
            <a:endParaRPr lang="en-US"/>
          </a:p>
        </p:txBody>
      </p:sp>
      <p:sp>
        <p:nvSpPr>
          <p:cNvPr id="122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29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r>
              <a:rPr lang="en-US" smtClean="0"/>
              <a:t>Objectives:</a:t>
            </a:r>
          </a:p>
          <a:p>
            <a:pPr>
              <a:spcBef>
                <a:spcPct val="0"/>
              </a:spcBef>
            </a:pPr>
            <a:r>
              <a:rPr lang="en-US" dirty="0" smtClean="0"/>
              <a:t>	To explain the wave nature of light.</a:t>
            </a:r>
          </a:p>
          <a:p>
            <a:pPr>
              <a:spcBef>
                <a:spcPct val="0"/>
              </a:spcBef>
            </a:pPr>
            <a:r>
              <a:rPr lang="en-US" dirty="0" smtClean="0"/>
              <a:t>	To state the relationship of wavelength, frequency, and energy of light.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2D42E2-D366-49B8-9084-84A77256CC52}" type="slidenum">
              <a:rPr lang="en-US"/>
              <a:pPr fontAlgn="base">
                <a:spcBef>
                  <a:spcPct val="0"/>
                </a:spcBef>
                <a:spcAft>
                  <a:spcPct val="0"/>
                </a:spcAft>
              </a:pPr>
              <a:t>2</a:t>
            </a:fld>
            <a:endParaRPr lang="en-US"/>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6598BF4-7F36-44D5-991F-D9E9FDFF10E3}" type="slidenum">
              <a:rPr lang="en-US"/>
              <a:pPr fontAlgn="base">
                <a:spcBef>
                  <a:spcPct val="0"/>
                </a:spcBef>
                <a:spcAft>
                  <a:spcPct val="0"/>
                </a:spcAft>
              </a:pPr>
              <a:t>3</a:t>
            </a:fld>
            <a:endParaRPr lang="en-US"/>
          </a:p>
        </p:txBody>
      </p:sp>
      <p:sp>
        <p:nvSpPr>
          <p:cNvPr id="14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BD0C6C2-3B86-4B39-9CA5-1AEADFB3D975}" type="slidenum">
              <a:rPr lang="en-US"/>
              <a:pPr fontAlgn="base">
                <a:spcBef>
                  <a:spcPct val="0"/>
                </a:spcBef>
                <a:spcAft>
                  <a:spcPct val="0"/>
                </a:spcAft>
              </a:pPr>
              <a:t>4</a:t>
            </a:fld>
            <a:endParaRPr lang="en-US"/>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B101A0-1075-4BA8-84BC-C6DD5CFDA035}" type="slidenum">
              <a:rPr lang="en-US"/>
              <a:pPr fontAlgn="base">
                <a:spcBef>
                  <a:spcPct val="0"/>
                </a:spcBef>
                <a:spcAft>
                  <a:spcPct val="0"/>
                </a:spcAft>
              </a:pPr>
              <a:t>5</a:t>
            </a:fld>
            <a:endParaRPr lang="en-US"/>
          </a:p>
        </p:txBody>
      </p:sp>
      <p:sp>
        <p:nvSpPr>
          <p:cNvPr id="163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638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r>
              <a:rPr lang="en-US" sz="1400" b="1" smtClean="0"/>
              <a:t>Wave </a:t>
            </a:r>
            <a:r>
              <a:rPr lang="en-US" smtClean="0"/>
              <a:t>— a periodic oscillation that transmits energy through space</a:t>
            </a:r>
          </a:p>
          <a:p>
            <a:pPr>
              <a:spcBef>
                <a:spcPct val="0"/>
              </a:spcBef>
            </a:pPr>
            <a:endParaRPr lang="en-US" sz="500" smtClean="0"/>
          </a:p>
          <a:p>
            <a:pPr>
              <a:spcBef>
                <a:spcPct val="0"/>
              </a:spcBef>
            </a:pPr>
            <a:r>
              <a:rPr lang="en-US" sz="1400" b="1" smtClean="0"/>
              <a:t>Characteristic properties of waves</a:t>
            </a:r>
          </a:p>
          <a:p>
            <a:pPr>
              <a:spcBef>
                <a:spcPct val="0"/>
              </a:spcBef>
            </a:pPr>
            <a:endParaRPr lang="en-US" sz="600" b="1" smtClean="0"/>
          </a:p>
          <a:p>
            <a:pPr>
              <a:spcBef>
                <a:spcPct val="0"/>
              </a:spcBef>
            </a:pPr>
            <a:r>
              <a:rPr lang="en-US" sz="1000" b="1" i="1" smtClean="0"/>
              <a:t>     </a:t>
            </a:r>
            <a:r>
              <a:rPr lang="en-US" sz="1000" b="1" smtClean="0"/>
              <a:t>1. Waves are periodic.</a:t>
            </a:r>
          </a:p>
          <a:p>
            <a:pPr>
              <a:spcBef>
                <a:spcPct val="0"/>
              </a:spcBef>
            </a:pPr>
            <a:r>
              <a:rPr lang="en-US" smtClean="0"/>
              <a:t>         – They repeat regularly in both space and time.</a:t>
            </a:r>
            <a:endParaRPr lang="en-US" sz="500" smtClean="0"/>
          </a:p>
          <a:p>
            <a:pPr>
              <a:spcBef>
                <a:spcPct val="0"/>
              </a:spcBef>
            </a:pPr>
            <a:r>
              <a:rPr lang="en-US" sz="1000" b="1" i="1" smtClean="0"/>
              <a:t>     </a:t>
            </a:r>
            <a:r>
              <a:rPr lang="en-US" sz="1000" b="1" smtClean="0"/>
              <a:t>2. Wavelength</a:t>
            </a:r>
            <a:r>
              <a:rPr lang="en-US" b="1" i="1" smtClean="0"/>
              <a:t> </a:t>
            </a:r>
            <a:endParaRPr lang="en-US" b="1" i="1" smtClean="0">
              <a:sym typeface="Symbol" pitchFamily="18" charset="2"/>
            </a:endParaRPr>
          </a:p>
          <a:p>
            <a:pPr>
              <a:spcBef>
                <a:spcPct val="0"/>
              </a:spcBef>
            </a:pPr>
            <a:r>
              <a:rPr lang="en-US" smtClean="0">
                <a:sym typeface="Symbol" pitchFamily="18" charset="2"/>
              </a:rPr>
              <a:t>         – Distance between two corresponding points in a wave</a:t>
            </a:r>
          </a:p>
          <a:p>
            <a:pPr>
              <a:spcBef>
                <a:spcPct val="0"/>
              </a:spcBef>
            </a:pPr>
            <a:r>
              <a:rPr lang="en-US" smtClean="0">
                <a:sym typeface="Symbol" pitchFamily="18" charset="2"/>
              </a:rPr>
              <a:t>         – Symbolized by </a:t>
            </a:r>
            <a:r>
              <a:rPr lang="en-US" b="1" smtClean="0">
                <a:sym typeface="Symbol" pitchFamily="18" charset="2"/>
              </a:rPr>
              <a:t></a:t>
            </a:r>
          </a:p>
          <a:p>
            <a:pPr>
              <a:spcBef>
                <a:spcPct val="0"/>
              </a:spcBef>
            </a:pPr>
            <a:r>
              <a:rPr lang="en-US" smtClean="0">
                <a:sym typeface="Symbol" pitchFamily="18" charset="2"/>
              </a:rPr>
              <a:t>         – Described by any appropriate unit of distance</a:t>
            </a:r>
          </a:p>
          <a:p>
            <a:pPr>
              <a:spcBef>
                <a:spcPct val="0"/>
              </a:spcBef>
            </a:pPr>
            <a:r>
              <a:rPr lang="en-US" b="1" smtClean="0">
                <a:sym typeface="Symbol" pitchFamily="18" charset="2"/>
              </a:rPr>
              <a:t>3.</a:t>
            </a:r>
            <a:r>
              <a:rPr lang="en-US" smtClean="0">
                <a:sym typeface="Symbol" pitchFamily="18" charset="2"/>
              </a:rPr>
              <a:t> </a:t>
            </a:r>
            <a:r>
              <a:rPr lang="en-US" b="1" smtClean="0">
                <a:sym typeface="Symbol" pitchFamily="18" charset="2"/>
              </a:rPr>
              <a:t>Frequency of a wave</a:t>
            </a:r>
            <a:endParaRPr lang="en-US" sz="700" b="1" smtClean="0">
              <a:sym typeface="Symbol" pitchFamily="18" charset="2"/>
            </a:endParaRPr>
          </a:p>
          <a:p>
            <a:pPr>
              <a:spcBef>
                <a:spcPct val="0"/>
              </a:spcBef>
            </a:pPr>
            <a:r>
              <a:rPr lang="en-US" smtClean="0">
                <a:sym typeface="Symbol" pitchFamily="18" charset="2"/>
              </a:rPr>
              <a:t>        – Number of oscillations that pass a particular point in a given period of time </a:t>
            </a:r>
          </a:p>
          <a:p>
            <a:pPr>
              <a:spcBef>
                <a:spcPct val="0"/>
              </a:spcBef>
            </a:pPr>
            <a:r>
              <a:rPr lang="en-US" smtClean="0">
                <a:sym typeface="Symbol" pitchFamily="18" charset="2"/>
              </a:rPr>
              <a:t>        – Represented by the symbol        </a:t>
            </a:r>
          </a:p>
          <a:p>
            <a:pPr>
              <a:spcBef>
                <a:spcPct val="0"/>
              </a:spcBef>
            </a:pPr>
            <a:r>
              <a:rPr lang="en-US" smtClean="0">
                <a:sym typeface="Symbol" pitchFamily="18" charset="2"/>
              </a:rPr>
              <a:t>        – Units are oscillations per second or 1/s = s</a:t>
            </a:r>
            <a:r>
              <a:rPr lang="en-US" baseline="30000" smtClean="0">
                <a:sym typeface="Symbol" pitchFamily="18" charset="2"/>
              </a:rPr>
              <a:t>-1</a:t>
            </a:r>
            <a:r>
              <a:rPr lang="en-US" smtClean="0">
                <a:sym typeface="Symbol" pitchFamily="18" charset="2"/>
              </a:rPr>
              <a:t>, which is called the </a:t>
            </a:r>
            <a:r>
              <a:rPr lang="en-US" i="1" smtClean="0">
                <a:sym typeface="Symbol" pitchFamily="18" charset="2"/>
              </a:rPr>
              <a:t>hertz</a:t>
            </a:r>
            <a:r>
              <a:rPr lang="en-US" smtClean="0">
                <a:sym typeface="Symbol" pitchFamily="18" charset="2"/>
              </a:rPr>
              <a:t> (Hz)</a:t>
            </a:r>
            <a:endParaRPr lang="en-US" sz="600" smtClean="0">
              <a:sym typeface="Symbol" pitchFamily="18" charset="2"/>
            </a:endParaRPr>
          </a:p>
          <a:p>
            <a:pPr>
              <a:spcBef>
                <a:spcPct val="0"/>
              </a:spcBef>
            </a:pPr>
            <a:r>
              <a:rPr lang="en-US" smtClean="0">
                <a:sym typeface="Symbol" pitchFamily="18" charset="2"/>
              </a:rPr>
              <a:t>    </a:t>
            </a:r>
            <a:r>
              <a:rPr lang="en-US" b="1" smtClean="0">
                <a:sym typeface="Symbol" pitchFamily="18" charset="2"/>
              </a:rPr>
              <a:t>4.</a:t>
            </a:r>
            <a:r>
              <a:rPr lang="en-US" smtClean="0">
                <a:sym typeface="Symbol" pitchFamily="18" charset="2"/>
              </a:rPr>
              <a:t> </a:t>
            </a:r>
            <a:r>
              <a:rPr lang="en-US" b="1" smtClean="0">
                <a:sym typeface="Symbol" pitchFamily="18" charset="2"/>
              </a:rPr>
              <a:t>Amplitude, or vertical height, of a wave</a:t>
            </a:r>
            <a:endParaRPr lang="en-US" sz="700" b="1" smtClean="0">
              <a:sym typeface="Symbol" pitchFamily="18" charset="2"/>
            </a:endParaRPr>
          </a:p>
          <a:p>
            <a:pPr>
              <a:spcBef>
                <a:spcPct val="0"/>
              </a:spcBef>
            </a:pPr>
            <a:r>
              <a:rPr lang="en-US" smtClean="0">
                <a:sym typeface="Symbol" pitchFamily="18" charset="2"/>
              </a:rPr>
              <a:t>        – Defined as half the peak-to-trough height</a:t>
            </a:r>
          </a:p>
          <a:p>
            <a:pPr>
              <a:spcBef>
                <a:spcPct val="0"/>
              </a:spcBef>
            </a:pPr>
            <a:r>
              <a:rPr lang="en-US" smtClean="0">
                <a:sym typeface="Symbol" pitchFamily="18" charset="2"/>
              </a:rPr>
              <a:t>        – As the amplitude of a wave with a given frequency increases, so does its energy</a:t>
            </a:r>
          </a:p>
          <a:p>
            <a:pPr>
              <a:spcBef>
                <a:spcPct val="0"/>
              </a:spcBef>
            </a:pPr>
            <a:r>
              <a:rPr lang="en-US" smtClean="0">
                <a:sym typeface="Symbol" pitchFamily="18" charset="2"/>
              </a:rPr>
              <a:t>        – Two waves can have the same amplitude but different wavelengths</a:t>
            </a:r>
          </a:p>
          <a:p>
            <a:pPr>
              <a:spcBef>
                <a:spcPct val="0"/>
              </a:spcBef>
            </a:pPr>
            <a:r>
              <a:rPr lang="en-US" sz="1400" b="1" smtClean="0">
                <a:sym typeface="Symbol" pitchFamily="18" charset="2"/>
              </a:rPr>
              <a:t>    5.</a:t>
            </a:r>
            <a:r>
              <a:rPr lang="en-US" sz="1400" smtClean="0">
                <a:sym typeface="Symbol" pitchFamily="18" charset="2"/>
              </a:rPr>
              <a:t> </a:t>
            </a:r>
            <a:r>
              <a:rPr lang="en-US" sz="1400" b="1" smtClean="0">
                <a:sym typeface="Symbol" pitchFamily="18" charset="2"/>
              </a:rPr>
              <a:t>Speed</a:t>
            </a:r>
            <a:r>
              <a:rPr lang="en-US" sz="2000" b="1" i="1" smtClean="0">
                <a:sym typeface="Symbol" pitchFamily="18" charset="2"/>
              </a:rPr>
              <a:t>    </a:t>
            </a:r>
          </a:p>
          <a:p>
            <a:pPr>
              <a:spcBef>
                <a:spcPct val="0"/>
              </a:spcBef>
            </a:pPr>
            <a:r>
              <a:rPr lang="en-US" sz="1400" smtClean="0">
                <a:sym typeface="Symbol" pitchFamily="18" charset="2"/>
              </a:rPr>
              <a:t>         – Distance traveled by a wave per unit of time</a:t>
            </a:r>
          </a:p>
          <a:p>
            <a:pPr>
              <a:spcBef>
                <a:spcPct val="0"/>
              </a:spcBef>
            </a:pPr>
            <a:r>
              <a:rPr lang="en-US" sz="1400" smtClean="0">
                <a:sym typeface="Symbol" pitchFamily="18" charset="2"/>
              </a:rPr>
              <a:t>         – Represented by the symbol </a:t>
            </a:r>
          </a:p>
          <a:p>
            <a:pPr>
              <a:spcBef>
                <a:spcPct val="0"/>
              </a:spcBef>
            </a:pPr>
            <a:r>
              <a:rPr lang="en-US" sz="1400" smtClean="0">
                <a:sym typeface="Symbol" pitchFamily="18" charset="2"/>
              </a:rPr>
              <a:t>         – Measured in meters per second (m/s)</a:t>
            </a:r>
          </a:p>
          <a:p>
            <a:pPr>
              <a:spcBef>
                <a:spcPct val="0"/>
              </a:spcBef>
            </a:pPr>
            <a:r>
              <a:rPr lang="en-US" sz="1400" smtClean="0">
                <a:sym typeface="Symbol" pitchFamily="18" charset="2"/>
              </a:rPr>
              <a:t>         – Speed of a wave is equal to the product of its wavelength and frequency</a:t>
            </a:r>
          </a:p>
          <a:p>
            <a:pPr>
              <a:spcBef>
                <a:spcPct val="0"/>
              </a:spcBef>
            </a:pPr>
            <a:endParaRPr lang="en-US" sz="1400" smtClean="0">
              <a:sym typeface="Symbol" pitchFamily="18" charset="2"/>
            </a:endParaRPr>
          </a:p>
          <a:p>
            <a:pPr>
              <a:spcBef>
                <a:spcPct val="0"/>
              </a:spcBef>
            </a:pPr>
            <a:r>
              <a:rPr lang="en-US" sz="1400" smtClean="0">
                <a:sym typeface="Symbol" pitchFamily="18" charset="2"/>
              </a:rPr>
              <a:t>                    (wavelength) (frequency) = speed</a:t>
            </a:r>
          </a:p>
          <a:p>
            <a:pPr>
              <a:spcBef>
                <a:spcPct val="0"/>
              </a:spcBef>
            </a:pPr>
            <a:r>
              <a:rPr lang="en-US" sz="1400" smtClean="0">
                <a:sym typeface="Symbol" pitchFamily="18" charset="2"/>
              </a:rPr>
              <a:t>                                      = </a:t>
            </a:r>
          </a:p>
          <a:p>
            <a:pPr>
              <a:spcBef>
                <a:spcPct val="0"/>
              </a:spcBef>
            </a:pPr>
            <a:r>
              <a:rPr lang="en-US" sz="1400" smtClean="0">
                <a:sym typeface="Symbol" pitchFamily="18" charset="2"/>
              </a:rPr>
              <a:t>                                                                                                                                                                                                                                                                                                             </a:t>
            </a:r>
          </a:p>
          <a:p>
            <a:pPr>
              <a:spcBef>
                <a:spcPct val="0"/>
              </a:spcBef>
            </a:pPr>
            <a:r>
              <a:rPr lang="en-US" sz="1400" smtClean="0">
                <a:sym typeface="Symbol" pitchFamily="18" charset="2"/>
              </a:rPr>
              <a:t>                              </a:t>
            </a:r>
            <a:r>
              <a:rPr lang="en-US" sz="1400" u="sng" smtClean="0">
                <a:sym typeface="Symbol" pitchFamily="18" charset="2"/>
              </a:rPr>
              <a:t>(meters)</a:t>
            </a:r>
            <a:r>
              <a:rPr lang="en-US" sz="1400" smtClean="0">
                <a:sym typeface="Symbol" pitchFamily="18" charset="2"/>
              </a:rPr>
              <a:t>      </a:t>
            </a:r>
            <a:r>
              <a:rPr lang="en-US" sz="1400" u="sng" smtClean="0">
                <a:sym typeface="Symbol" pitchFamily="18" charset="2"/>
              </a:rPr>
              <a:t>(waves)</a:t>
            </a:r>
            <a:r>
              <a:rPr lang="en-US" sz="1400" smtClean="0">
                <a:sym typeface="Symbol" pitchFamily="18" charset="2"/>
              </a:rPr>
              <a:t>   =  </a:t>
            </a:r>
            <a:r>
              <a:rPr lang="en-US" sz="1400" u="sng" smtClean="0">
                <a:sym typeface="Symbol" pitchFamily="18" charset="2"/>
              </a:rPr>
              <a:t>meters</a:t>
            </a:r>
          </a:p>
          <a:p>
            <a:pPr>
              <a:spcBef>
                <a:spcPct val="0"/>
              </a:spcBef>
            </a:pPr>
            <a:r>
              <a:rPr lang="en-US" sz="1400" smtClean="0">
                <a:sym typeface="Symbol" pitchFamily="18" charset="2"/>
              </a:rPr>
              <a:t>                              (waves)      (second)      second</a:t>
            </a:r>
            <a:endParaRPr lang="en-US" smtClean="0">
              <a:sym typeface="Symbol" pitchFamily="18" charset="2"/>
            </a:endParaRPr>
          </a:p>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F1C508-9ACE-4975-998C-4974768D9361}" type="slidenum">
              <a:rPr lang="en-US"/>
              <a:pPr fontAlgn="base">
                <a:spcBef>
                  <a:spcPct val="0"/>
                </a:spcBef>
                <a:spcAft>
                  <a:spcPct val="0"/>
                </a:spcAft>
              </a:pPr>
              <a:t>6</a:t>
            </a:fld>
            <a:endParaRPr lang="en-US"/>
          </a:p>
        </p:txBody>
      </p:sp>
      <p:sp>
        <p:nvSpPr>
          <p:cNvPr id="174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307E43-9897-4612-BB04-B484A2239418}" type="slidenum">
              <a:rPr lang="en-US"/>
              <a:pPr fontAlgn="base">
                <a:spcBef>
                  <a:spcPct val="0"/>
                </a:spcBef>
                <a:spcAft>
                  <a:spcPct val="0"/>
                </a:spcAft>
              </a:pPr>
              <a:t>7</a:t>
            </a:fld>
            <a:endParaRPr lang="en-US"/>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84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energy of light is closely related to its color.  High energy light appears purple, low energy light appears red, and intermediate energies of light have intermediate colors such as blue, green, yellow, and orange.</a:t>
            </a:r>
          </a:p>
          <a:p>
            <a:pPr>
              <a:spcBef>
                <a:spcPct val="0"/>
              </a:spcBef>
            </a:pPr>
            <a:endParaRPr lang="en-US" smtClean="0"/>
          </a:p>
          <a:p>
            <a:pPr>
              <a:spcBef>
                <a:spcPct val="0"/>
              </a:spcBef>
            </a:pPr>
            <a:r>
              <a:rPr lang="en-US" smtClean="0"/>
              <a:t>Higher frequency waves have more energy and are of a shorter wavelength.</a:t>
            </a:r>
          </a:p>
          <a:p>
            <a:pPr>
              <a:spcBef>
                <a:spcPct val="0"/>
              </a:spcBef>
            </a:pPr>
            <a:r>
              <a:rPr lang="en-US" smtClean="0"/>
              <a:t>In visible light, red light has the longest wavelength (lowest frequency) and blue/violet light has the shortest wavelength (highest frequency).</a:t>
            </a:r>
          </a:p>
          <a:p>
            <a:pPr>
              <a:spcBef>
                <a:spcPct val="0"/>
              </a:spcBef>
            </a:pPr>
            <a:endParaRPr lang="en-US" smtClean="0"/>
          </a:p>
          <a:p>
            <a:pPr>
              <a:spcBef>
                <a:spcPct val="0"/>
              </a:spcBef>
            </a:pPr>
            <a:r>
              <a:rPr lang="en-US" smtClean="0"/>
              <a:t>http://www.softwarereality.com/soapbox/images/DogEars.jpg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1BB9A7-0235-489A-822B-DF2F2C227D4A}" type="slidenum">
              <a:rPr lang="en-US"/>
              <a:pPr fontAlgn="base">
                <a:spcBef>
                  <a:spcPct val="0"/>
                </a:spcBef>
                <a:spcAft>
                  <a:spcPct val="0"/>
                </a:spcAft>
              </a:pPr>
              <a:t>8</a:t>
            </a:fld>
            <a:endParaRPr lang="en-US"/>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9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FADBBB-F49B-46F3-A058-968B8ACC59D7}" type="slidenum">
              <a:rPr lang="en-US"/>
              <a:pPr fontAlgn="base">
                <a:spcBef>
                  <a:spcPct val="0"/>
                </a:spcBef>
                <a:spcAft>
                  <a:spcPct val="0"/>
                </a:spcAft>
              </a:pPr>
              <a:t>9</a:t>
            </a:fld>
            <a:endParaRPr 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Einstein‘s photons of light were individual packets of energy that had many characteristics of particles.</a:t>
            </a:r>
          </a:p>
          <a:p>
            <a:pPr>
              <a:spcBef>
                <a:spcPct val="0"/>
              </a:spcBef>
            </a:pPr>
            <a:endParaRPr lang="en-US" sz="500" smtClean="0"/>
          </a:p>
          <a:p>
            <a:pPr>
              <a:spcBef>
                <a:spcPct val="0"/>
              </a:spcBef>
            </a:pPr>
            <a:r>
              <a:rPr lang="en-US" smtClean="0"/>
              <a:t>•  Einstein’s hypothesis that energy is concentrated in localized bundles was in sharp contrast to the classical notion that energy is spread out uniformly in a wave.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778D4492-23F6-4785-B71B-302479FA4A84}" type="datetimeFigureOut">
              <a:rPr lang="en-US"/>
              <a:pPr>
                <a:defRPr/>
              </a:pPr>
              <a:t>5/24/2012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CC3037-4334-4ACD-BDE0-E3ACE452C56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F42D5B-6674-41A7-8BF9-B801A27BE6E6}" type="datetimeFigureOut">
              <a:rPr lang="en-US"/>
              <a:pPr>
                <a:defRPr/>
              </a:pPr>
              <a:t>5/24/2012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50DD33-6B14-4AFE-848C-60D37621F24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6650C3A-E99E-4040-AA22-803604A62BB5}" type="datetimeFigureOut">
              <a:rPr lang="en-US"/>
              <a:pPr>
                <a:defRPr/>
              </a:pPr>
              <a:t>5/24/2012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0B50AE-CF7F-49FA-896F-09C09A6B4BB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2E492A-3B0B-4B9F-B2F4-2D0D3A8D1865}" type="datetimeFigureOut">
              <a:rPr lang="en-US"/>
              <a:pPr>
                <a:defRPr/>
              </a:pPr>
              <a:t>5/24/2012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3BE1D2-4863-4DD7-9B55-29FF0549B12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38E9D3F-CBBB-4EC3-BDF4-05FD2EA0C53B}" type="datetimeFigureOut">
              <a:rPr lang="en-US"/>
              <a:pPr>
                <a:defRPr/>
              </a:pPr>
              <a:t>5/24/2012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AC8386-6030-42F6-A35E-24FCC6D0125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09A2D7C-BB00-4D53-8707-9B2BF9E2B0E8}" type="datetimeFigureOut">
              <a:rPr lang="en-US"/>
              <a:pPr>
                <a:defRPr/>
              </a:pPr>
              <a:t>5/24/2012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F7CB0E-26BF-47FD-B0D7-47C1D6ED1E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E21C2A-0B27-403B-9591-2CE220D3BD28}" type="datetimeFigureOut">
              <a:rPr lang="en-US"/>
              <a:pPr>
                <a:defRPr/>
              </a:pPr>
              <a:t>5/24/2012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6158BF-53CB-40C6-B78A-7B612F0AB9C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6F00F09-70BD-4150-81F8-CAA6D0931EE1}" type="datetimeFigureOut">
              <a:rPr lang="en-US"/>
              <a:pPr>
                <a:defRPr/>
              </a:pPr>
              <a:t>5/24/2012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5EEAD83-11CC-458C-979E-75D7A2628E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D3BE5-F5B3-4304-B99D-2F2896F184FA}" type="datetimeFigureOut">
              <a:rPr lang="en-US"/>
              <a:pPr>
                <a:defRPr/>
              </a:pPr>
              <a:t>5/24/2012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B6CEAF-25F3-4DDA-B8ED-881DDD62CF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10F2080-AD0A-4D15-B517-B6FC0E67FADF}" type="datetimeFigureOut">
              <a:rPr lang="en-US"/>
              <a:pPr>
                <a:defRPr/>
              </a:pPr>
              <a:t>5/24/2012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B617635-4EB3-4017-974F-D914DF70D7E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A1CC171-6246-4553-ADCC-E39BFA4E6FEE}" type="datetimeFigureOut">
              <a:rPr lang="en-US"/>
              <a:pPr>
                <a:defRPr/>
              </a:pPr>
              <a:t>5/24/2012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E3BD4EC-CE28-475D-B53E-EEAFF16C678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F2701E8-7DF8-4041-8FC6-2E3F597F7B6B}" type="datetimeFigureOut">
              <a:rPr lang="en-US"/>
              <a:pPr>
                <a:defRPr/>
              </a:pPr>
              <a:t>5/24/2012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4085EC0-E199-4098-8902-99EAD9D4601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gif"/></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slide" Target="slide4.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slide" Target="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6.xml"/><Relationship Id="rId7" Type="http://schemas.openxmlformats.org/officeDocument/2006/relationships/oleObject" Target="../embeddings/oleObject2.bin"/><Relationship Id="rId12" Type="http://schemas.openxmlformats.org/officeDocument/2006/relationships/image" Target="../media/image5.e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Microsoft_Excel_97-2003_Worksheet3.xls"/><Relationship Id="rId5" Type="http://schemas.openxmlformats.org/officeDocument/2006/relationships/oleObject" Target="../embeddings/Microsoft_Excel_97-2003_Worksheet1.xls"/><Relationship Id="rId10" Type="http://schemas.openxmlformats.org/officeDocument/2006/relationships/oleObject" Target="../embeddings/oleObject3.bin"/><Relationship Id="rId4" Type="http://schemas.openxmlformats.org/officeDocument/2006/relationships/oleObject" Target="../embeddings/oleObject1.bin"/><Relationship Id="rId9"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752600"/>
            <a:ext cx="7772400" cy="1143000"/>
          </a:xfrm>
        </p:spPr>
        <p:txBody>
          <a:bodyPr/>
          <a:lstStyle/>
          <a:p>
            <a:r>
              <a:rPr lang="en-US" smtClean="0"/>
              <a:t>Frequency and Wavelength</a:t>
            </a:r>
          </a:p>
        </p:txBody>
      </p:sp>
      <p:sp>
        <p:nvSpPr>
          <p:cNvPr id="3075" name="AutoShape 3">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pic>
        <p:nvPicPr>
          <p:cNvPr id="3076" name="Picture 5" descr="pack"/>
          <p:cNvPicPr>
            <a:picLocks noChangeAspect="1" noChangeArrowheads="1" noCrop="1"/>
          </p:cNvPicPr>
          <p:nvPr/>
        </p:nvPicPr>
        <p:blipFill>
          <a:blip r:embed="rId4" cstate="print"/>
          <a:srcRect/>
          <a:stretch>
            <a:fillRect/>
          </a:stretch>
        </p:blipFill>
        <p:spPr bwMode="auto">
          <a:xfrm>
            <a:off x="2784475" y="3427413"/>
            <a:ext cx="3533775" cy="952500"/>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685800" y="304800"/>
            <a:ext cx="7772400" cy="1143000"/>
          </a:xfrm>
          <a:prstGeom prst="rect">
            <a:avLst/>
          </a:prstGeom>
          <a:noFill/>
          <a:ln w="9525">
            <a:noFill/>
            <a:miter lim="800000"/>
            <a:headEnd/>
            <a:tailEnd/>
          </a:ln>
        </p:spPr>
        <p:txBody>
          <a:bodyPr anchor="ctr"/>
          <a:lstStyle/>
          <a:p>
            <a:pPr algn="ctr"/>
            <a:r>
              <a:rPr lang="en-US" sz="4400">
                <a:solidFill>
                  <a:schemeClr val="tx2"/>
                </a:solidFill>
                <a:latin typeface="Calibri" pitchFamily="34" charset="0"/>
              </a:rPr>
              <a:t>Waves on the Ocean</a:t>
            </a:r>
          </a:p>
        </p:txBody>
      </p:sp>
      <p:pic>
        <p:nvPicPr>
          <p:cNvPr id="4099" name="Picture 3" descr="sea gulls on waves"/>
          <p:cNvPicPr>
            <a:picLocks noChangeAspect="1" noChangeArrowheads="1"/>
          </p:cNvPicPr>
          <p:nvPr/>
        </p:nvPicPr>
        <p:blipFill>
          <a:blip r:embed="rId3" cstate="print"/>
          <a:srcRect/>
          <a:stretch>
            <a:fillRect/>
          </a:stretch>
        </p:blipFill>
        <p:spPr bwMode="auto">
          <a:xfrm>
            <a:off x="1828800" y="1755775"/>
            <a:ext cx="5715000" cy="4645025"/>
          </a:xfrm>
          <a:prstGeom prst="rect">
            <a:avLst/>
          </a:prstGeom>
          <a:noFill/>
          <a:ln w="9525">
            <a:noFill/>
            <a:miter lim="800000"/>
            <a:headEnd/>
            <a:tailEnd/>
          </a:ln>
        </p:spPr>
      </p:pic>
      <p:sp>
        <p:nvSpPr>
          <p:cNvPr id="4100" name="Rectangle 4"/>
          <p:cNvSpPr>
            <a:spLocks noChangeArrowheads="1"/>
          </p:cNvSpPr>
          <p:nvPr/>
        </p:nvSpPr>
        <p:spPr bwMode="auto">
          <a:xfrm>
            <a:off x="76200" y="6567488"/>
            <a:ext cx="3179763" cy="214312"/>
          </a:xfrm>
          <a:prstGeom prst="rect">
            <a:avLst/>
          </a:prstGeom>
          <a:noFill/>
          <a:ln w="9525">
            <a:noFill/>
            <a:miter lim="800000"/>
            <a:headEnd/>
            <a:tailEnd/>
          </a:ln>
        </p:spPr>
        <p:txBody>
          <a:bodyPr wrap="none">
            <a:spAutoFit/>
          </a:bodyPr>
          <a:lstStyle/>
          <a:p>
            <a:r>
              <a:rPr lang="en-US" sz="800">
                <a:latin typeface="Calibri" pitchFamily="34" charset="0"/>
              </a:rPr>
              <a:t>Zumdahl, Zumdahl, DeCoste, </a:t>
            </a:r>
            <a:r>
              <a:rPr lang="en-US" sz="800" u="sng">
                <a:latin typeface="Calibri" pitchFamily="34" charset="0"/>
              </a:rPr>
              <a:t>World of Chemistry</a:t>
            </a:r>
            <a:r>
              <a:rPr lang="en-US" sz="800">
                <a:latin typeface="Calibri" pitchFamily="34" charset="0"/>
              </a:rPr>
              <a:t> </a:t>
            </a:r>
            <a:r>
              <a:rPr lang="en-US" sz="800">
                <a:latin typeface="Symbol" pitchFamily="18" charset="2"/>
              </a:rPr>
              <a:t> </a:t>
            </a:r>
            <a:r>
              <a:rPr lang="en-US" sz="800">
                <a:latin typeface="Calibri" pitchFamily="34" charset="0"/>
              </a:rPr>
              <a:t>2002, page 324</a:t>
            </a:r>
          </a:p>
        </p:txBody>
      </p:sp>
      <p:sp>
        <p:nvSpPr>
          <p:cNvPr id="4101" name="AutoShape 5">
            <a:hlinkClick r:id="rId4"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Wavelength of a Wave</a:t>
            </a:r>
          </a:p>
        </p:txBody>
      </p:sp>
      <p:sp>
        <p:nvSpPr>
          <p:cNvPr id="5123" name="Rectangle 4"/>
          <p:cNvSpPr>
            <a:spLocks noChangeArrowheads="1"/>
          </p:cNvSpPr>
          <p:nvPr/>
        </p:nvSpPr>
        <p:spPr bwMode="auto">
          <a:xfrm>
            <a:off x="76200" y="6553200"/>
            <a:ext cx="3179763" cy="214313"/>
          </a:xfrm>
          <a:prstGeom prst="rect">
            <a:avLst/>
          </a:prstGeom>
          <a:noFill/>
          <a:ln w="9525">
            <a:noFill/>
            <a:miter lim="800000"/>
            <a:headEnd/>
            <a:tailEnd/>
          </a:ln>
        </p:spPr>
        <p:txBody>
          <a:bodyPr wrap="none">
            <a:spAutoFit/>
          </a:bodyPr>
          <a:lstStyle/>
          <a:p>
            <a:r>
              <a:rPr lang="en-US" sz="800">
                <a:latin typeface="Calibri" pitchFamily="34" charset="0"/>
              </a:rPr>
              <a:t>Zumdahl, Zumdahl, DeCoste, </a:t>
            </a:r>
            <a:r>
              <a:rPr lang="en-US" sz="800" u="sng">
                <a:latin typeface="Calibri" pitchFamily="34" charset="0"/>
              </a:rPr>
              <a:t>World of Chemistry</a:t>
            </a:r>
            <a:r>
              <a:rPr lang="en-US" sz="800">
                <a:latin typeface="Calibri" pitchFamily="34" charset="0"/>
              </a:rPr>
              <a:t> </a:t>
            </a:r>
            <a:r>
              <a:rPr lang="en-US" sz="800">
                <a:latin typeface="Symbol" pitchFamily="18" charset="2"/>
              </a:rPr>
              <a:t> </a:t>
            </a:r>
            <a:r>
              <a:rPr lang="en-US" sz="800">
                <a:latin typeface="Calibri" pitchFamily="34" charset="0"/>
              </a:rPr>
              <a:t>2002, page 324</a:t>
            </a:r>
          </a:p>
        </p:txBody>
      </p:sp>
      <p:sp>
        <p:nvSpPr>
          <p:cNvPr id="5124" name="AutoShape 5">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sp>
        <p:nvSpPr>
          <p:cNvPr id="175110" name="Freeform 6"/>
          <p:cNvSpPr>
            <a:spLocks/>
          </p:cNvSpPr>
          <p:nvPr/>
        </p:nvSpPr>
        <p:spPr bwMode="auto">
          <a:xfrm>
            <a:off x="457200" y="3733800"/>
            <a:ext cx="8229600" cy="1001713"/>
          </a:xfrm>
          <a:custGeom>
            <a:avLst/>
            <a:gdLst>
              <a:gd name="T0" fmla="*/ 0 w 5184"/>
              <a:gd name="T1" fmla="*/ 625 h 631"/>
              <a:gd name="T2" fmla="*/ 351 w 5184"/>
              <a:gd name="T3" fmla="*/ 538 h 631"/>
              <a:gd name="T4" fmla="*/ 617 w 5184"/>
              <a:gd name="T5" fmla="*/ 355 h 631"/>
              <a:gd name="T6" fmla="*/ 954 w 5184"/>
              <a:gd name="T7" fmla="*/ 97 h 631"/>
              <a:gd name="T8" fmla="*/ 1296 w 5184"/>
              <a:gd name="T9" fmla="*/ 1 h 631"/>
              <a:gd name="T10" fmla="*/ 1647 w 5184"/>
              <a:gd name="T11" fmla="*/ 106 h 631"/>
              <a:gd name="T12" fmla="*/ 1879 w 5184"/>
              <a:gd name="T13" fmla="*/ 291 h 631"/>
              <a:gd name="T14" fmla="*/ 2232 w 5184"/>
              <a:gd name="T15" fmla="*/ 529 h 631"/>
              <a:gd name="T16" fmla="*/ 2592 w 5184"/>
              <a:gd name="T17" fmla="*/ 625 h 631"/>
              <a:gd name="T18" fmla="*/ 2862 w 5184"/>
              <a:gd name="T19" fmla="*/ 565 h 631"/>
              <a:gd name="T20" fmla="*/ 3159 w 5184"/>
              <a:gd name="T21" fmla="*/ 374 h 631"/>
              <a:gd name="T22" fmla="*/ 3483 w 5184"/>
              <a:gd name="T23" fmla="*/ 142 h 631"/>
              <a:gd name="T24" fmla="*/ 3671 w 5184"/>
              <a:gd name="T25" fmla="*/ 35 h 631"/>
              <a:gd name="T26" fmla="*/ 3888 w 5184"/>
              <a:gd name="T27" fmla="*/ 1 h 631"/>
              <a:gd name="T28" fmla="*/ 4149 w 5184"/>
              <a:gd name="T29" fmla="*/ 43 h 631"/>
              <a:gd name="T30" fmla="*/ 4392 w 5184"/>
              <a:gd name="T31" fmla="*/ 178 h 631"/>
              <a:gd name="T32" fmla="*/ 4617 w 5184"/>
              <a:gd name="T33" fmla="*/ 367 h 631"/>
              <a:gd name="T34" fmla="*/ 4869 w 5184"/>
              <a:gd name="T35" fmla="*/ 556 h 631"/>
              <a:gd name="T36" fmla="*/ 5184 w 5184"/>
              <a:gd name="T37" fmla="*/ 625 h 6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184"/>
              <a:gd name="T58" fmla="*/ 0 h 631"/>
              <a:gd name="T59" fmla="*/ 5184 w 5184"/>
              <a:gd name="T60" fmla="*/ 631 h 63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184" h="631">
                <a:moveTo>
                  <a:pt x="0" y="625"/>
                </a:moveTo>
                <a:cubicBezTo>
                  <a:pt x="58" y="611"/>
                  <a:pt x="248" y="583"/>
                  <a:pt x="351" y="538"/>
                </a:cubicBezTo>
                <a:cubicBezTo>
                  <a:pt x="454" y="493"/>
                  <a:pt x="517" y="428"/>
                  <a:pt x="617" y="355"/>
                </a:cubicBezTo>
                <a:cubicBezTo>
                  <a:pt x="717" y="282"/>
                  <a:pt x="841" y="156"/>
                  <a:pt x="954" y="97"/>
                </a:cubicBezTo>
                <a:cubicBezTo>
                  <a:pt x="1067" y="38"/>
                  <a:pt x="1181" y="0"/>
                  <a:pt x="1296" y="1"/>
                </a:cubicBezTo>
                <a:cubicBezTo>
                  <a:pt x="1411" y="2"/>
                  <a:pt x="1550" y="58"/>
                  <a:pt x="1647" y="106"/>
                </a:cubicBezTo>
                <a:cubicBezTo>
                  <a:pt x="1744" y="154"/>
                  <a:pt x="1782" y="221"/>
                  <a:pt x="1879" y="291"/>
                </a:cubicBezTo>
                <a:cubicBezTo>
                  <a:pt x="1976" y="361"/>
                  <a:pt x="2113" y="473"/>
                  <a:pt x="2232" y="529"/>
                </a:cubicBezTo>
                <a:cubicBezTo>
                  <a:pt x="2351" y="585"/>
                  <a:pt x="2487" y="619"/>
                  <a:pt x="2592" y="625"/>
                </a:cubicBezTo>
                <a:cubicBezTo>
                  <a:pt x="2697" y="631"/>
                  <a:pt x="2768" y="607"/>
                  <a:pt x="2862" y="565"/>
                </a:cubicBezTo>
                <a:cubicBezTo>
                  <a:pt x="2956" y="523"/>
                  <a:pt x="3056" y="444"/>
                  <a:pt x="3159" y="374"/>
                </a:cubicBezTo>
                <a:cubicBezTo>
                  <a:pt x="3262" y="304"/>
                  <a:pt x="3398" y="199"/>
                  <a:pt x="3483" y="142"/>
                </a:cubicBezTo>
                <a:cubicBezTo>
                  <a:pt x="3568" y="85"/>
                  <a:pt x="3604" y="58"/>
                  <a:pt x="3671" y="35"/>
                </a:cubicBezTo>
                <a:cubicBezTo>
                  <a:pt x="3738" y="12"/>
                  <a:pt x="3808" y="0"/>
                  <a:pt x="3888" y="1"/>
                </a:cubicBezTo>
                <a:cubicBezTo>
                  <a:pt x="3968" y="2"/>
                  <a:pt x="4065" y="14"/>
                  <a:pt x="4149" y="43"/>
                </a:cubicBezTo>
                <a:cubicBezTo>
                  <a:pt x="4233" y="72"/>
                  <a:pt x="4314" y="124"/>
                  <a:pt x="4392" y="178"/>
                </a:cubicBezTo>
                <a:cubicBezTo>
                  <a:pt x="4470" y="232"/>
                  <a:pt x="4538" y="304"/>
                  <a:pt x="4617" y="367"/>
                </a:cubicBezTo>
                <a:cubicBezTo>
                  <a:pt x="4696" y="430"/>
                  <a:pt x="4775" y="513"/>
                  <a:pt x="4869" y="556"/>
                </a:cubicBezTo>
                <a:cubicBezTo>
                  <a:pt x="4963" y="599"/>
                  <a:pt x="5119" y="611"/>
                  <a:pt x="5184" y="625"/>
                </a:cubicBezTo>
              </a:path>
            </a:pathLst>
          </a:custGeom>
          <a:noFill/>
          <a:ln w="44450">
            <a:solidFill>
              <a:srgbClr val="008080"/>
            </a:solidFill>
            <a:round/>
            <a:headEnd/>
            <a:tailEnd/>
          </a:ln>
        </p:spPr>
        <p:txBody>
          <a:bodyPr/>
          <a:lstStyle/>
          <a:p>
            <a:endParaRPr lang="en-US"/>
          </a:p>
        </p:txBody>
      </p:sp>
      <p:sp>
        <p:nvSpPr>
          <p:cNvPr id="175111" name="AutoShape 7"/>
          <p:cNvSpPr>
            <a:spLocks/>
          </p:cNvSpPr>
          <p:nvPr/>
        </p:nvSpPr>
        <p:spPr bwMode="auto">
          <a:xfrm rot="-5400000">
            <a:off x="4343400" y="457200"/>
            <a:ext cx="457200" cy="4267200"/>
          </a:xfrm>
          <a:prstGeom prst="rightBrace">
            <a:avLst>
              <a:gd name="adj1" fmla="val 77778"/>
              <a:gd name="adj2" fmla="val 50000"/>
            </a:avLst>
          </a:prstGeom>
          <a:noFill/>
          <a:ln w="22225">
            <a:solidFill>
              <a:schemeClr val="tx1"/>
            </a:solidFill>
            <a:round/>
            <a:headEnd/>
            <a:tailEnd/>
          </a:ln>
        </p:spPr>
        <p:txBody>
          <a:bodyPr wrap="none" anchor="ctr"/>
          <a:lstStyle/>
          <a:p>
            <a:endParaRPr lang="en-US">
              <a:latin typeface="Calibri" pitchFamily="34" charset="0"/>
            </a:endParaRPr>
          </a:p>
        </p:txBody>
      </p:sp>
      <p:sp>
        <p:nvSpPr>
          <p:cNvPr id="175112" name="Text Box 8"/>
          <p:cNvSpPr txBox="1">
            <a:spLocks noChangeArrowheads="1"/>
          </p:cNvSpPr>
          <p:nvPr/>
        </p:nvSpPr>
        <p:spPr bwMode="auto">
          <a:xfrm>
            <a:off x="4343400" y="1524000"/>
            <a:ext cx="490538" cy="762000"/>
          </a:xfrm>
          <a:prstGeom prst="rect">
            <a:avLst/>
          </a:prstGeom>
          <a:noFill/>
          <a:ln w="9525">
            <a:noFill/>
            <a:miter lim="800000"/>
            <a:headEnd/>
            <a:tailEnd/>
          </a:ln>
        </p:spPr>
        <p:txBody>
          <a:bodyPr wrap="none">
            <a:spAutoFit/>
          </a:bodyPr>
          <a:lstStyle/>
          <a:p>
            <a:r>
              <a:rPr lang="en-US" sz="4400" b="1">
                <a:latin typeface="Symbol" pitchFamily="18" charset="2"/>
              </a:rPr>
              <a:t>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5110"/>
                                        </p:tgtEl>
                                        <p:attrNameLst>
                                          <p:attrName>style.visibility</p:attrName>
                                        </p:attrNameLst>
                                      </p:cBhvr>
                                      <p:to>
                                        <p:strVal val="visible"/>
                                      </p:to>
                                    </p:set>
                                    <p:animEffect transition="in" filter="fade">
                                      <p:cBhvr>
                                        <p:cTn id="7" dur="2000"/>
                                        <p:tgtEl>
                                          <p:spTgt spid="175110"/>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75111"/>
                                        </p:tgtEl>
                                        <p:attrNameLst>
                                          <p:attrName>style.visibility</p:attrName>
                                        </p:attrNameLst>
                                      </p:cBhvr>
                                      <p:to>
                                        <p:strVal val="visible"/>
                                      </p:to>
                                    </p:set>
                                    <p:anim calcmode="lin" valueType="num">
                                      <p:cBhvr>
                                        <p:cTn id="10" dur="500" fill="hold"/>
                                        <p:tgtEl>
                                          <p:spTgt spid="175111"/>
                                        </p:tgtEl>
                                        <p:attrNameLst>
                                          <p:attrName>ppt_w</p:attrName>
                                        </p:attrNameLst>
                                      </p:cBhvr>
                                      <p:tavLst>
                                        <p:tav tm="0">
                                          <p:val>
                                            <p:fltVal val="0"/>
                                          </p:val>
                                        </p:tav>
                                        <p:tav tm="100000">
                                          <p:val>
                                            <p:strVal val="#ppt_w"/>
                                          </p:val>
                                        </p:tav>
                                      </p:tavLst>
                                    </p:anim>
                                    <p:anim calcmode="lin" valueType="num">
                                      <p:cBhvr>
                                        <p:cTn id="11" dur="500" fill="hold"/>
                                        <p:tgtEl>
                                          <p:spTgt spid="175111"/>
                                        </p:tgtEl>
                                        <p:attrNameLst>
                                          <p:attrName>ppt_h</p:attrName>
                                        </p:attrNameLst>
                                      </p:cBhvr>
                                      <p:tavLst>
                                        <p:tav tm="0">
                                          <p:val>
                                            <p:fltVal val="0"/>
                                          </p:val>
                                        </p:tav>
                                        <p:tav tm="100000">
                                          <p:val>
                                            <p:strVal val="#ppt_h"/>
                                          </p:val>
                                        </p:tav>
                                      </p:tavLst>
                                    </p:anim>
                                    <p:animEffect transition="in" filter="fade">
                                      <p:cBhvr>
                                        <p:cTn id="12" dur="500"/>
                                        <p:tgtEl>
                                          <p:spTgt spid="175111"/>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75112"/>
                                        </p:tgtEl>
                                        <p:attrNameLst>
                                          <p:attrName>style.visibility</p:attrName>
                                        </p:attrNameLst>
                                      </p:cBhvr>
                                      <p:to>
                                        <p:strVal val="visible"/>
                                      </p:to>
                                    </p:set>
                                    <p:anim calcmode="lin" valueType="num">
                                      <p:cBhvr>
                                        <p:cTn id="15" dur="500" fill="hold"/>
                                        <p:tgtEl>
                                          <p:spTgt spid="175112"/>
                                        </p:tgtEl>
                                        <p:attrNameLst>
                                          <p:attrName>ppt_w</p:attrName>
                                        </p:attrNameLst>
                                      </p:cBhvr>
                                      <p:tavLst>
                                        <p:tav tm="0">
                                          <p:val>
                                            <p:fltVal val="0"/>
                                          </p:val>
                                        </p:tav>
                                        <p:tav tm="100000">
                                          <p:val>
                                            <p:strVal val="#ppt_w"/>
                                          </p:val>
                                        </p:tav>
                                      </p:tavLst>
                                    </p:anim>
                                    <p:anim calcmode="lin" valueType="num">
                                      <p:cBhvr>
                                        <p:cTn id="16" dur="500" fill="hold"/>
                                        <p:tgtEl>
                                          <p:spTgt spid="175112"/>
                                        </p:tgtEl>
                                        <p:attrNameLst>
                                          <p:attrName>ppt_h</p:attrName>
                                        </p:attrNameLst>
                                      </p:cBhvr>
                                      <p:tavLst>
                                        <p:tav tm="0">
                                          <p:val>
                                            <p:fltVal val="0"/>
                                          </p:val>
                                        </p:tav>
                                        <p:tav tm="100000">
                                          <p:val>
                                            <p:strVal val="#ppt_h"/>
                                          </p:val>
                                        </p:tav>
                                      </p:tavLst>
                                    </p:anim>
                                    <p:animEffect transition="in" filter="fade">
                                      <p:cBhvr>
                                        <p:cTn id="17" dur="500"/>
                                        <p:tgtEl>
                                          <p:spTgt spid="175112"/>
                                        </p:tgtEl>
                                      </p:cBhvr>
                                    </p:animEffect>
                                  </p:childTnLst>
                                </p:cTn>
                              </p:par>
                            </p:childTnLst>
                          </p:cTn>
                        </p:par>
                        <p:par>
                          <p:cTn id="18" fill="hold">
                            <p:stCondLst>
                              <p:cond delay="2000"/>
                            </p:stCondLst>
                            <p:childTnLst>
                              <p:par>
                                <p:cTn id="19" presetID="0" presetClass="path" presetSubtype="0" accel="50000" decel="50000" fill="hold" grpId="1" nodeType="afterEffect">
                                  <p:stCondLst>
                                    <p:cond delay="0"/>
                                  </p:stCondLst>
                                  <p:childTnLst>
                                    <p:animMotion origin="layout" path="M 0 0 L 0 0.13333 " pathEditMode="relative" ptsTypes="AA">
                                      <p:cBhvr>
                                        <p:cTn id="20" dur="2000" fill="hold"/>
                                        <p:tgtEl>
                                          <p:spTgt spid="175112"/>
                                        </p:tgtEl>
                                        <p:attrNameLst>
                                          <p:attrName>ppt_x</p:attrName>
                                          <p:attrName>ppt_y</p:attrName>
                                        </p:attrNameLst>
                                      </p:cBhvr>
                                    </p:animMotion>
                                  </p:childTnLst>
                                </p:cTn>
                              </p:par>
                              <p:par>
                                <p:cTn id="21" presetID="0" presetClass="path" presetSubtype="0" accel="50000" decel="50000" fill="hold" grpId="1" nodeType="withEffect">
                                  <p:stCondLst>
                                    <p:cond delay="0"/>
                                  </p:stCondLst>
                                  <p:childTnLst>
                                    <p:animMotion origin="layout" path="M 0.00174 -0.01111 L 0.00174 0.11111 " pathEditMode="relative" rAng="0" ptsTypes="AA">
                                      <p:cBhvr>
                                        <p:cTn id="22" dur="2000" fill="hold"/>
                                        <p:tgtEl>
                                          <p:spTgt spid="175111"/>
                                        </p:tgtEl>
                                        <p:attrNameLst>
                                          <p:attrName>ppt_x</p:attrName>
                                          <p:attrName>ppt_y</p:attrName>
                                        </p:attrNameLst>
                                      </p:cBhvr>
                                      <p:rCtr x="0" y="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animBg="1"/>
      <p:bldP spid="175111" grpId="0" animBg="1"/>
      <p:bldP spid="175111" grpId="1" animBg="1"/>
      <p:bldP spid="175112" grpId="0"/>
      <p:bldP spid="17511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6130" name="Picture 2" descr="bird on wave"/>
          <p:cNvPicPr>
            <a:picLocks noChangeAspect="1" noChangeArrowheads="1"/>
          </p:cNvPicPr>
          <p:nvPr/>
        </p:nvPicPr>
        <p:blipFill>
          <a:blip r:embed="rId3" cstate="print"/>
          <a:srcRect b="64999"/>
          <a:stretch>
            <a:fillRect/>
          </a:stretch>
        </p:blipFill>
        <p:spPr bwMode="auto">
          <a:xfrm>
            <a:off x="0" y="2743200"/>
            <a:ext cx="8839200" cy="2514600"/>
          </a:xfrm>
          <a:prstGeom prst="rect">
            <a:avLst/>
          </a:prstGeom>
          <a:noFill/>
          <a:ln w="9525">
            <a:noFill/>
            <a:miter lim="800000"/>
            <a:headEnd/>
            <a:tailEnd/>
          </a:ln>
        </p:spPr>
      </p:pic>
      <p:sp>
        <p:nvSpPr>
          <p:cNvPr id="6147" name="Rectangle 3"/>
          <p:cNvSpPr>
            <a:spLocks noGrp="1" noChangeArrowheads="1"/>
          </p:cNvSpPr>
          <p:nvPr>
            <p:ph type="title"/>
          </p:nvPr>
        </p:nvSpPr>
        <p:spPr/>
        <p:txBody>
          <a:bodyPr/>
          <a:lstStyle/>
          <a:p>
            <a:r>
              <a:rPr lang="en-US" smtClean="0"/>
              <a:t>Wavelength of a Wave</a:t>
            </a:r>
          </a:p>
        </p:txBody>
      </p:sp>
      <p:sp>
        <p:nvSpPr>
          <p:cNvPr id="6148" name="Rectangle 4"/>
          <p:cNvSpPr>
            <a:spLocks noChangeArrowheads="1"/>
          </p:cNvSpPr>
          <p:nvPr/>
        </p:nvSpPr>
        <p:spPr bwMode="auto">
          <a:xfrm>
            <a:off x="76200" y="6553200"/>
            <a:ext cx="3179763" cy="214313"/>
          </a:xfrm>
          <a:prstGeom prst="rect">
            <a:avLst/>
          </a:prstGeom>
          <a:noFill/>
          <a:ln w="9525">
            <a:noFill/>
            <a:miter lim="800000"/>
            <a:headEnd/>
            <a:tailEnd/>
          </a:ln>
        </p:spPr>
        <p:txBody>
          <a:bodyPr wrap="none">
            <a:spAutoFit/>
          </a:bodyPr>
          <a:lstStyle/>
          <a:p>
            <a:r>
              <a:rPr lang="en-US" sz="800">
                <a:latin typeface="Calibri" pitchFamily="34" charset="0"/>
              </a:rPr>
              <a:t>Zumdahl, Zumdahl, DeCoste, </a:t>
            </a:r>
            <a:r>
              <a:rPr lang="en-US" sz="800" u="sng">
                <a:latin typeface="Calibri" pitchFamily="34" charset="0"/>
              </a:rPr>
              <a:t>World of Chemistry</a:t>
            </a:r>
            <a:r>
              <a:rPr lang="en-US" sz="800">
                <a:latin typeface="Calibri" pitchFamily="34" charset="0"/>
              </a:rPr>
              <a:t> </a:t>
            </a:r>
            <a:r>
              <a:rPr lang="en-US" sz="800">
                <a:latin typeface="Symbol" pitchFamily="18" charset="2"/>
              </a:rPr>
              <a:t> </a:t>
            </a:r>
            <a:r>
              <a:rPr lang="en-US" sz="800">
                <a:latin typeface="Calibri" pitchFamily="34" charset="0"/>
              </a:rPr>
              <a:t>2002, page 324</a:t>
            </a:r>
          </a:p>
        </p:txBody>
      </p:sp>
      <p:sp>
        <p:nvSpPr>
          <p:cNvPr id="176133" name="Freeform 5"/>
          <p:cNvSpPr>
            <a:spLocks/>
          </p:cNvSpPr>
          <p:nvPr/>
        </p:nvSpPr>
        <p:spPr bwMode="auto">
          <a:xfrm>
            <a:off x="457200" y="3798888"/>
            <a:ext cx="8229600" cy="1001712"/>
          </a:xfrm>
          <a:custGeom>
            <a:avLst/>
            <a:gdLst>
              <a:gd name="T0" fmla="*/ 0 w 5184"/>
              <a:gd name="T1" fmla="*/ 625 h 631"/>
              <a:gd name="T2" fmla="*/ 351 w 5184"/>
              <a:gd name="T3" fmla="*/ 538 h 631"/>
              <a:gd name="T4" fmla="*/ 617 w 5184"/>
              <a:gd name="T5" fmla="*/ 355 h 631"/>
              <a:gd name="T6" fmla="*/ 954 w 5184"/>
              <a:gd name="T7" fmla="*/ 97 h 631"/>
              <a:gd name="T8" fmla="*/ 1296 w 5184"/>
              <a:gd name="T9" fmla="*/ 1 h 631"/>
              <a:gd name="T10" fmla="*/ 1647 w 5184"/>
              <a:gd name="T11" fmla="*/ 106 h 631"/>
              <a:gd name="T12" fmla="*/ 1879 w 5184"/>
              <a:gd name="T13" fmla="*/ 291 h 631"/>
              <a:gd name="T14" fmla="*/ 2232 w 5184"/>
              <a:gd name="T15" fmla="*/ 529 h 631"/>
              <a:gd name="T16" fmla="*/ 2592 w 5184"/>
              <a:gd name="T17" fmla="*/ 625 h 631"/>
              <a:gd name="T18" fmla="*/ 2862 w 5184"/>
              <a:gd name="T19" fmla="*/ 565 h 631"/>
              <a:gd name="T20" fmla="*/ 3159 w 5184"/>
              <a:gd name="T21" fmla="*/ 374 h 631"/>
              <a:gd name="T22" fmla="*/ 3483 w 5184"/>
              <a:gd name="T23" fmla="*/ 142 h 631"/>
              <a:gd name="T24" fmla="*/ 3671 w 5184"/>
              <a:gd name="T25" fmla="*/ 35 h 631"/>
              <a:gd name="T26" fmla="*/ 3888 w 5184"/>
              <a:gd name="T27" fmla="*/ 1 h 631"/>
              <a:gd name="T28" fmla="*/ 4149 w 5184"/>
              <a:gd name="T29" fmla="*/ 43 h 631"/>
              <a:gd name="T30" fmla="*/ 4392 w 5184"/>
              <a:gd name="T31" fmla="*/ 178 h 631"/>
              <a:gd name="T32" fmla="*/ 4617 w 5184"/>
              <a:gd name="T33" fmla="*/ 367 h 631"/>
              <a:gd name="T34" fmla="*/ 4869 w 5184"/>
              <a:gd name="T35" fmla="*/ 556 h 631"/>
              <a:gd name="T36" fmla="*/ 5184 w 5184"/>
              <a:gd name="T37" fmla="*/ 625 h 63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184"/>
              <a:gd name="T58" fmla="*/ 0 h 631"/>
              <a:gd name="T59" fmla="*/ 5184 w 5184"/>
              <a:gd name="T60" fmla="*/ 631 h 63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184" h="631">
                <a:moveTo>
                  <a:pt x="0" y="625"/>
                </a:moveTo>
                <a:cubicBezTo>
                  <a:pt x="58" y="611"/>
                  <a:pt x="248" y="583"/>
                  <a:pt x="351" y="538"/>
                </a:cubicBezTo>
                <a:cubicBezTo>
                  <a:pt x="454" y="493"/>
                  <a:pt x="517" y="428"/>
                  <a:pt x="617" y="355"/>
                </a:cubicBezTo>
                <a:cubicBezTo>
                  <a:pt x="717" y="282"/>
                  <a:pt x="841" y="156"/>
                  <a:pt x="954" y="97"/>
                </a:cubicBezTo>
                <a:cubicBezTo>
                  <a:pt x="1067" y="38"/>
                  <a:pt x="1181" y="0"/>
                  <a:pt x="1296" y="1"/>
                </a:cubicBezTo>
                <a:cubicBezTo>
                  <a:pt x="1411" y="2"/>
                  <a:pt x="1550" y="58"/>
                  <a:pt x="1647" y="106"/>
                </a:cubicBezTo>
                <a:cubicBezTo>
                  <a:pt x="1744" y="154"/>
                  <a:pt x="1782" y="221"/>
                  <a:pt x="1879" y="291"/>
                </a:cubicBezTo>
                <a:cubicBezTo>
                  <a:pt x="1976" y="361"/>
                  <a:pt x="2113" y="473"/>
                  <a:pt x="2232" y="529"/>
                </a:cubicBezTo>
                <a:cubicBezTo>
                  <a:pt x="2351" y="585"/>
                  <a:pt x="2487" y="619"/>
                  <a:pt x="2592" y="625"/>
                </a:cubicBezTo>
                <a:cubicBezTo>
                  <a:pt x="2697" y="631"/>
                  <a:pt x="2768" y="607"/>
                  <a:pt x="2862" y="565"/>
                </a:cubicBezTo>
                <a:cubicBezTo>
                  <a:pt x="2956" y="523"/>
                  <a:pt x="3056" y="444"/>
                  <a:pt x="3159" y="374"/>
                </a:cubicBezTo>
                <a:cubicBezTo>
                  <a:pt x="3262" y="304"/>
                  <a:pt x="3398" y="199"/>
                  <a:pt x="3483" y="142"/>
                </a:cubicBezTo>
                <a:cubicBezTo>
                  <a:pt x="3568" y="85"/>
                  <a:pt x="3604" y="58"/>
                  <a:pt x="3671" y="35"/>
                </a:cubicBezTo>
                <a:cubicBezTo>
                  <a:pt x="3738" y="12"/>
                  <a:pt x="3808" y="0"/>
                  <a:pt x="3888" y="1"/>
                </a:cubicBezTo>
                <a:cubicBezTo>
                  <a:pt x="3968" y="2"/>
                  <a:pt x="4065" y="14"/>
                  <a:pt x="4149" y="43"/>
                </a:cubicBezTo>
                <a:cubicBezTo>
                  <a:pt x="4233" y="72"/>
                  <a:pt x="4314" y="124"/>
                  <a:pt x="4392" y="178"/>
                </a:cubicBezTo>
                <a:cubicBezTo>
                  <a:pt x="4470" y="232"/>
                  <a:pt x="4538" y="304"/>
                  <a:pt x="4617" y="367"/>
                </a:cubicBezTo>
                <a:cubicBezTo>
                  <a:pt x="4696" y="430"/>
                  <a:pt x="4775" y="513"/>
                  <a:pt x="4869" y="556"/>
                </a:cubicBezTo>
                <a:cubicBezTo>
                  <a:pt x="4963" y="599"/>
                  <a:pt x="5119" y="611"/>
                  <a:pt x="5184" y="625"/>
                </a:cubicBezTo>
              </a:path>
            </a:pathLst>
          </a:custGeom>
          <a:noFill/>
          <a:ln w="44450">
            <a:solidFill>
              <a:srgbClr val="008080"/>
            </a:solidFill>
            <a:round/>
            <a:headEnd/>
            <a:tailEnd/>
          </a:ln>
        </p:spPr>
        <p:txBody>
          <a:bodyPr/>
          <a:lstStyle/>
          <a:p>
            <a:endParaRPr lang="en-US"/>
          </a:p>
        </p:txBody>
      </p:sp>
      <p:sp>
        <p:nvSpPr>
          <p:cNvPr id="176134" name="AutoShape 6"/>
          <p:cNvSpPr>
            <a:spLocks/>
          </p:cNvSpPr>
          <p:nvPr/>
        </p:nvSpPr>
        <p:spPr bwMode="auto">
          <a:xfrm rot="-5400000">
            <a:off x="4343400" y="457200"/>
            <a:ext cx="457200" cy="4267200"/>
          </a:xfrm>
          <a:prstGeom prst="rightBrace">
            <a:avLst>
              <a:gd name="adj1" fmla="val 77778"/>
              <a:gd name="adj2" fmla="val 50000"/>
            </a:avLst>
          </a:prstGeom>
          <a:noFill/>
          <a:ln w="22225">
            <a:solidFill>
              <a:schemeClr val="tx1"/>
            </a:solidFill>
            <a:round/>
            <a:headEnd/>
            <a:tailEnd/>
          </a:ln>
        </p:spPr>
        <p:txBody>
          <a:bodyPr wrap="none" anchor="ctr"/>
          <a:lstStyle/>
          <a:p>
            <a:endParaRPr lang="en-US">
              <a:latin typeface="Calibri" pitchFamily="34" charset="0"/>
            </a:endParaRPr>
          </a:p>
        </p:txBody>
      </p:sp>
      <p:sp>
        <p:nvSpPr>
          <p:cNvPr id="176135" name="Text Box 7"/>
          <p:cNvSpPr txBox="1">
            <a:spLocks noChangeArrowheads="1"/>
          </p:cNvSpPr>
          <p:nvPr/>
        </p:nvSpPr>
        <p:spPr bwMode="auto">
          <a:xfrm>
            <a:off x="4343400" y="1524000"/>
            <a:ext cx="490538" cy="762000"/>
          </a:xfrm>
          <a:prstGeom prst="rect">
            <a:avLst/>
          </a:prstGeom>
          <a:noFill/>
          <a:ln w="9525">
            <a:noFill/>
            <a:miter lim="800000"/>
            <a:headEnd/>
            <a:tailEnd/>
          </a:ln>
        </p:spPr>
        <p:txBody>
          <a:bodyPr wrap="none">
            <a:spAutoFit/>
          </a:bodyPr>
          <a:lstStyle/>
          <a:p>
            <a:r>
              <a:rPr lang="en-US" sz="4400" b="1">
                <a:latin typeface="Symbol" pitchFamily="18" charset="2"/>
              </a:rPr>
              <a:t>l</a:t>
            </a:r>
          </a:p>
        </p:txBody>
      </p:sp>
      <p:sp>
        <p:nvSpPr>
          <p:cNvPr id="6152" name="AutoShape 8">
            <a:hlinkClick r:id="rId4"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6133"/>
                                        </p:tgtEl>
                                        <p:attrNameLst>
                                          <p:attrName>style.visibility</p:attrName>
                                        </p:attrNameLst>
                                      </p:cBhvr>
                                      <p:to>
                                        <p:strVal val="visible"/>
                                      </p:to>
                                    </p:set>
                                    <p:animEffect transition="in" filter="fade">
                                      <p:cBhvr>
                                        <p:cTn id="7" dur="2000"/>
                                        <p:tgtEl>
                                          <p:spTgt spid="176133"/>
                                        </p:tgtEl>
                                      </p:cBhvr>
                                    </p:animEffect>
                                  </p:childTnLst>
                                </p:cTn>
                              </p:par>
                              <p:par>
                                <p:cTn id="8" presetID="53" presetClass="entr" presetSubtype="0" fill="hold" grpId="0" nodeType="withEffect">
                                  <p:stCondLst>
                                    <p:cond delay="0"/>
                                  </p:stCondLst>
                                  <p:childTnLst>
                                    <p:set>
                                      <p:cBhvr>
                                        <p:cTn id="9" dur="1" fill="hold">
                                          <p:stCondLst>
                                            <p:cond delay="0"/>
                                          </p:stCondLst>
                                        </p:cTn>
                                        <p:tgtEl>
                                          <p:spTgt spid="176134"/>
                                        </p:tgtEl>
                                        <p:attrNameLst>
                                          <p:attrName>style.visibility</p:attrName>
                                        </p:attrNameLst>
                                      </p:cBhvr>
                                      <p:to>
                                        <p:strVal val="visible"/>
                                      </p:to>
                                    </p:set>
                                    <p:anim calcmode="lin" valueType="num">
                                      <p:cBhvr>
                                        <p:cTn id="10" dur="500" fill="hold"/>
                                        <p:tgtEl>
                                          <p:spTgt spid="176134"/>
                                        </p:tgtEl>
                                        <p:attrNameLst>
                                          <p:attrName>ppt_w</p:attrName>
                                        </p:attrNameLst>
                                      </p:cBhvr>
                                      <p:tavLst>
                                        <p:tav tm="0">
                                          <p:val>
                                            <p:fltVal val="0"/>
                                          </p:val>
                                        </p:tav>
                                        <p:tav tm="100000">
                                          <p:val>
                                            <p:strVal val="#ppt_w"/>
                                          </p:val>
                                        </p:tav>
                                      </p:tavLst>
                                    </p:anim>
                                    <p:anim calcmode="lin" valueType="num">
                                      <p:cBhvr>
                                        <p:cTn id="11" dur="500" fill="hold"/>
                                        <p:tgtEl>
                                          <p:spTgt spid="176134"/>
                                        </p:tgtEl>
                                        <p:attrNameLst>
                                          <p:attrName>ppt_h</p:attrName>
                                        </p:attrNameLst>
                                      </p:cBhvr>
                                      <p:tavLst>
                                        <p:tav tm="0">
                                          <p:val>
                                            <p:fltVal val="0"/>
                                          </p:val>
                                        </p:tav>
                                        <p:tav tm="100000">
                                          <p:val>
                                            <p:strVal val="#ppt_h"/>
                                          </p:val>
                                        </p:tav>
                                      </p:tavLst>
                                    </p:anim>
                                    <p:animEffect transition="in" filter="fade">
                                      <p:cBhvr>
                                        <p:cTn id="12" dur="500"/>
                                        <p:tgtEl>
                                          <p:spTgt spid="176134"/>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176135"/>
                                        </p:tgtEl>
                                        <p:attrNameLst>
                                          <p:attrName>style.visibility</p:attrName>
                                        </p:attrNameLst>
                                      </p:cBhvr>
                                      <p:to>
                                        <p:strVal val="visible"/>
                                      </p:to>
                                    </p:set>
                                    <p:anim calcmode="lin" valueType="num">
                                      <p:cBhvr>
                                        <p:cTn id="15" dur="500" fill="hold"/>
                                        <p:tgtEl>
                                          <p:spTgt spid="176135"/>
                                        </p:tgtEl>
                                        <p:attrNameLst>
                                          <p:attrName>ppt_w</p:attrName>
                                        </p:attrNameLst>
                                      </p:cBhvr>
                                      <p:tavLst>
                                        <p:tav tm="0">
                                          <p:val>
                                            <p:fltVal val="0"/>
                                          </p:val>
                                        </p:tav>
                                        <p:tav tm="100000">
                                          <p:val>
                                            <p:strVal val="#ppt_w"/>
                                          </p:val>
                                        </p:tav>
                                      </p:tavLst>
                                    </p:anim>
                                    <p:anim calcmode="lin" valueType="num">
                                      <p:cBhvr>
                                        <p:cTn id="16" dur="500" fill="hold"/>
                                        <p:tgtEl>
                                          <p:spTgt spid="176135"/>
                                        </p:tgtEl>
                                        <p:attrNameLst>
                                          <p:attrName>ppt_h</p:attrName>
                                        </p:attrNameLst>
                                      </p:cBhvr>
                                      <p:tavLst>
                                        <p:tav tm="0">
                                          <p:val>
                                            <p:fltVal val="0"/>
                                          </p:val>
                                        </p:tav>
                                        <p:tav tm="100000">
                                          <p:val>
                                            <p:strVal val="#ppt_h"/>
                                          </p:val>
                                        </p:tav>
                                      </p:tavLst>
                                    </p:anim>
                                    <p:animEffect transition="in" filter="fade">
                                      <p:cBhvr>
                                        <p:cTn id="17" dur="500"/>
                                        <p:tgtEl>
                                          <p:spTgt spid="176135"/>
                                        </p:tgtEl>
                                      </p:cBhvr>
                                    </p:animEffect>
                                  </p:childTnLst>
                                </p:cTn>
                              </p:par>
                            </p:childTnLst>
                          </p:cTn>
                        </p:par>
                        <p:par>
                          <p:cTn id="18" fill="hold">
                            <p:stCondLst>
                              <p:cond delay="2000"/>
                            </p:stCondLst>
                            <p:childTnLst>
                              <p:par>
                                <p:cTn id="19" presetID="10" presetClass="exit" presetSubtype="0" fill="hold" nodeType="afterEffect">
                                  <p:stCondLst>
                                    <p:cond delay="1500"/>
                                  </p:stCondLst>
                                  <p:childTnLst>
                                    <p:animEffect transition="out" filter="fade">
                                      <p:cBhvr>
                                        <p:cTn id="20" dur="2000"/>
                                        <p:tgtEl>
                                          <p:spTgt spid="176130"/>
                                        </p:tgtEl>
                                      </p:cBhvr>
                                    </p:animEffect>
                                    <p:set>
                                      <p:cBhvr>
                                        <p:cTn id="21" dur="1" fill="hold">
                                          <p:stCondLst>
                                            <p:cond delay="1999"/>
                                          </p:stCondLst>
                                        </p:cTn>
                                        <p:tgtEl>
                                          <p:spTgt spid="176130"/>
                                        </p:tgtEl>
                                        <p:attrNameLst>
                                          <p:attrName>style.visibility</p:attrName>
                                        </p:attrNameLst>
                                      </p:cBhvr>
                                      <p:to>
                                        <p:strVal val="hidden"/>
                                      </p:to>
                                    </p:set>
                                  </p:childTnLst>
                                </p:cTn>
                              </p:par>
                            </p:childTnLst>
                          </p:cTn>
                        </p:par>
                        <p:par>
                          <p:cTn id="22" fill="hold">
                            <p:stCondLst>
                              <p:cond delay="5500"/>
                            </p:stCondLst>
                            <p:childTnLst>
                              <p:par>
                                <p:cTn id="23" presetID="0" presetClass="path" presetSubtype="0" accel="50000" decel="50000" fill="hold" grpId="1" nodeType="afterEffect">
                                  <p:stCondLst>
                                    <p:cond delay="0"/>
                                  </p:stCondLst>
                                  <p:childTnLst>
                                    <p:animMotion origin="layout" path="M 0 0 L 0 0.13333 " pathEditMode="relative" ptsTypes="AA">
                                      <p:cBhvr>
                                        <p:cTn id="24" dur="2000" fill="hold"/>
                                        <p:tgtEl>
                                          <p:spTgt spid="176135"/>
                                        </p:tgtEl>
                                        <p:attrNameLst>
                                          <p:attrName>ppt_x</p:attrName>
                                          <p:attrName>ppt_y</p:attrName>
                                        </p:attrNameLst>
                                      </p:cBhvr>
                                    </p:animMotion>
                                  </p:childTnLst>
                                </p:cTn>
                              </p:par>
                              <p:par>
                                <p:cTn id="25" presetID="0" presetClass="path" presetSubtype="0" accel="50000" decel="50000" fill="hold" grpId="1" nodeType="withEffect">
                                  <p:stCondLst>
                                    <p:cond delay="0"/>
                                  </p:stCondLst>
                                  <p:childTnLst>
                                    <p:animMotion origin="layout" path="M 0.00174 -0.01111 L 0.00174 0.11111 " pathEditMode="relative" rAng="0" ptsTypes="AA">
                                      <p:cBhvr>
                                        <p:cTn id="26" dur="2000" fill="hold"/>
                                        <p:tgtEl>
                                          <p:spTgt spid="176134"/>
                                        </p:tgtEl>
                                        <p:attrNameLst>
                                          <p:attrName>ppt_x</p:attrName>
                                          <p:attrName>ppt_y</p:attrName>
                                        </p:attrNameLst>
                                      </p:cBhvr>
                                      <p:rCtr x="0" y="6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3" grpId="0" animBg="1"/>
      <p:bldP spid="176134" grpId="0" animBg="1"/>
      <p:bldP spid="176134" grpId="1" animBg="1"/>
      <p:bldP spid="176135" grpId="0"/>
      <p:bldP spid="176135" grpId="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Waves</a:t>
            </a:r>
          </a:p>
        </p:txBody>
      </p:sp>
      <p:sp>
        <p:nvSpPr>
          <p:cNvPr id="182275" name="Rectangle 3"/>
          <p:cNvSpPr>
            <a:spLocks noGrp="1" noChangeArrowheads="1"/>
          </p:cNvSpPr>
          <p:nvPr>
            <p:ph type="body" idx="1"/>
          </p:nvPr>
        </p:nvSpPr>
        <p:spPr/>
        <p:txBody>
          <a:bodyPr/>
          <a:lstStyle/>
          <a:p>
            <a:pPr>
              <a:spcBef>
                <a:spcPct val="80000"/>
              </a:spcBef>
            </a:pPr>
            <a:r>
              <a:rPr lang="en-US" u="sng" smtClean="0"/>
              <a:t>Wavelength</a:t>
            </a:r>
            <a:r>
              <a:rPr lang="en-US" smtClean="0"/>
              <a:t> (</a:t>
            </a:r>
            <a:r>
              <a:rPr lang="en-US" smtClean="0">
                <a:sym typeface="Symbol" pitchFamily="18" charset="2"/>
              </a:rPr>
              <a:t>) - length of one complete wave</a:t>
            </a:r>
          </a:p>
          <a:p>
            <a:pPr>
              <a:spcBef>
                <a:spcPct val="100000"/>
              </a:spcBef>
            </a:pPr>
            <a:r>
              <a:rPr lang="en-US" u="sng" smtClean="0"/>
              <a:t>Frequency</a:t>
            </a:r>
            <a:r>
              <a:rPr lang="en-US" smtClean="0"/>
              <a:t> (</a:t>
            </a:r>
            <a:r>
              <a:rPr lang="en-US" smtClean="0">
                <a:sym typeface="Symbol" pitchFamily="18" charset="2"/>
              </a:rPr>
              <a:t>) - # of waves that pass a point during a certain time period</a:t>
            </a:r>
          </a:p>
          <a:p>
            <a:pPr lvl="1"/>
            <a:r>
              <a:rPr lang="en-US" smtClean="0"/>
              <a:t>hertz (Hz) = 1/s</a:t>
            </a:r>
          </a:p>
          <a:p>
            <a:pPr>
              <a:spcBef>
                <a:spcPct val="100000"/>
              </a:spcBef>
            </a:pPr>
            <a:r>
              <a:rPr lang="en-US" u="sng" smtClean="0">
                <a:sym typeface="Symbol" pitchFamily="18" charset="2"/>
              </a:rPr>
              <a:t>Amplitude</a:t>
            </a:r>
            <a:r>
              <a:rPr lang="en-US" smtClean="0">
                <a:sym typeface="Symbol" pitchFamily="18" charset="2"/>
              </a:rPr>
              <a:t> (A) - distance from the origin to the trough or crest</a:t>
            </a:r>
          </a:p>
        </p:txBody>
      </p:sp>
      <p:sp>
        <p:nvSpPr>
          <p:cNvPr id="7172" name="Rectangle 4"/>
          <p:cNvSpPr>
            <a:spLocks noChangeArrowheads="1"/>
          </p:cNvSpPr>
          <p:nvPr/>
        </p:nvSpPr>
        <p:spPr bwMode="auto">
          <a:xfrm>
            <a:off x="2698750" y="6554788"/>
            <a:ext cx="3730625" cy="336550"/>
          </a:xfrm>
          <a:prstGeom prst="rect">
            <a:avLst/>
          </a:prstGeom>
          <a:noFill/>
          <a:ln w="9525">
            <a:noFill/>
            <a:miter lim="800000"/>
            <a:headEnd/>
            <a:tailEnd/>
          </a:ln>
        </p:spPr>
        <p:txBody>
          <a:bodyPr wrap="none">
            <a:spAutoFit/>
          </a:bodyPr>
          <a:lstStyle/>
          <a:p>
            <a:r>
              <a:rPr lang="en-US" sz="800">
                <a:latin typeface="Calibri" pitchFamily="34" charset="0"/>
              </a:rPr>
              <a:t>Courtesy Christy Johannesson www.nisd.net/communicationsarts/pages/chem</a:t>
            </a:r>
          </a:p>
          <a:p>
            <a:endParaRPr lang="en-US" sz="800">
              <a:latin typeface="Calibri" pitchFamily="34" charset="0"/>
            </a:endParaRPr>
          </a:p>
        </p:txBody>
      </p:sp>
      <p:sp>
        <p:nvSpPr>
          <p:cNvPr id="182277" name="Text Box 5"/>
          <p:cNvSpPr txBox="1">
            <a:spLocks noChangeArrowheads="1"/>
          </p:cNvSpPr>
          <p:nvPr/>
        </p:nvSpPr>
        <p:spPr bwMode="auto">
          <a:xfrm>
            <a:off x="3017838" y="3105150"/>
            <a:ext cx="296862" cy="579438"/>
          </a:xfrm>
          <a:prstGeom prst="rect">
            <a:avLst/>
          </a:prstGeom>
          <a:solidFill>
            <a:schemeClr val="bg1"/>
          </a:solidFill>
          <a:ln w="9525">
            <a:noFill/>
            <a:miter lim="800000"/>
            <a:headEnd/>
            <a:tailEnd/>
          </a:ln>
        </p:spPr>
        <p:txBody>
          <a:bodyPr wrap="none">
            <a:spAutoFit/>
          </a:bodyPr>
          <a:lstStyle/>
          <a:p>
            <a:r>
              <a:rPr lang="en-US" sz="3200">
                <a:latin typeface="Calibri" pitchFamily="34" charset="0"/>
              </a:rPr>
              <a:t>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animEffect transition="in" filter="wipe(left)">
                                      <p:cBhvr>
                                        <p:cTn id="7" dur="500"/>
                                        <p:tgtEl>
                                          <p:spTgt spid="182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2275">
                                            <p:txEl>
                                              <p:pRg st="1" end="1"/>
                                            </p:txEl>
                                          </p:spTgt>
                                        </p:tgtEl>
                                        <p:attrNameLst>
                                          <p:attrName>style.visibility</p:attrName>
                                        </p:attrNameLst>
                                      </p:cBhvr>
                                      <p:to>
                                        <p:strVal val="visible"/>
                                      </p:to>
                                    </p:set>
                                    <p:animEffect transition="in" filter="wipe(left)">
                                      <p:cBhvr>
                                        <p:cTn id="12" dur="500"/>
                                        <p:tgtEl>
                                          <p:spTgt spid="182275">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animEffect transition="in" filter="wipe(left)">
                                      <p:cBhvr>
                                        <p:cTn id="15" dur="500"/>
                                        <p:tgtEl>
                                          <p:spTgt spid="18227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82275">
                                            <p:txEl>
                                              <p:pRg st="3" end="3"/>
                                            </p:txEl>
                                          </p:spTgt>
                                        </p:tgtEl>
                                        <p:attrNameLst>
                                          <p:attrName>style.visibility</p:attrName>
                                        </p:attrNameLst>
                                      </p:cBhvr>
                                      <p:to>
                                        <p:strVal val="visible"/>
                                      </p:to>
                                    </p:set>
                                    <p:animEffect transition="in" filter="wipe(left)">
                                      <p:cBhvr>
                                        <p:cTn id="20" dur="500"/>
                                        <p:tgtEl>
                                          <p:spTgt spid="18227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82277"/>
                                        </p:tgtEl>
                                        <p:attrNameLst>
                                          <p:attrName>style.visibility</p:attrName>
                                        </p:attrNameLst>
                                      </p:cBhvr>
                                      <p:to>
                                        <p:strVal val="visible"/>
                                      </p:to>
                                    </p:set>
                                    <p:animEffect transition="in" filter="dissolve">
                                      <p:cBhvr>
                                        <p:cTn id="25" dur="500"/>
                                        <p:tgtEl>
                                          <p:spTgt spid="182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build="p" autoUpdateAnimBg="0"/>
      <p:bldP spid="18227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r>
              <a:rPr lang="en-US" smtClean="0"/>
              <a:t>Waves</a:t>
            </a:r>
          </a:p>
        </p:txBody>
      </p:sp>
      <p:graphicFrame>
        <p:nvGraphicFramePr>
          <p:cNvPr id="184323" name="Object 2"/>
          <p:cNvGraphicFramePr>
            <a:graphicFrameLocks noChangeAspect="1"/>
          </p:cNvGraphicFramePr>
          <p:nvPr/>
        </p:nvGraphicFramePr>
        <p:xfrm>
          <a:off x="1193800" y="5183188"/>
          <a:ext cx="5002213" cy="1130300"/>
        </p:xfrm>
        <a:graphic>
          <a:graphicData uri="http://schemas.openxmlformats.org/presentationml/2006/ole">
            <mc:AlternateContent xmlns:mc="http://schemas.openxmlformats.org/markup-compatibility/2006">
              <mc:Choice xmlns:v="urn:schemas-microsoft-com:vml" Requires="v">
                <p:oleObj spid="_x0000_s1029" name="Worksheet" r:id="rId5" imgW="4924531" imgH="2657496" progId="Excel.Sheet.8">
                  <p:embed followColorScheme="full"/>
                </p:oleObj>
              </mc:Choice>
              <mc:Fallback>
                <p:oleObj name="Worksheet" r:id="rId5" imgW="4924531" imgH="2657496" progId="Excel.Sheet.8">
                  <p:embed followColorScheme="full"/>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t="12445" b="13867"/>
                      <a:stretch>
                        <a:fillRect/>
                      </a:stretch>
                    </p:blipFill>
                    <p:spPr bwMode="auto">
                      <a:xfrm>
                        <a:off x="1193800" y="5183188"/>
                        <a:ext cx="5002213" cy="1130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1027" name="Object 3"/>
          <p:cNvGraphicFramePr>
            <a:graphicFrameLocks noChangeAspect="1"/>
          </p:cNvGraphicFramePr>
          <p:nvPr/>
        </p:nvGraphicFramePr>
        <p:xfrm>
          <a:off x="1195388" y="2424113"/>
          <a:ext cx="5002212" cy="1909762"/>
        </p:xfrm>
        <a:graphic>
          <a:graphicData uri="http://schemas.openxmlformats.org/presentationml/2006/ole">
            <mc:AlternateContent xmlns:mc="http://schemas.openxmlformats.org/markup-compatibility/2006">
              <mc:Choice xmlns:v="urn:schemas-microsoft-com:vml" Requires="v">
                <p:oleObj spid="_x0000_s1030" name="Chart" r:id="rId8" imgW="4924543" imgH="2657543" progId="Excel.Sheet.8">
                  <p:embed followColorScheme="full"/>
                </p:oleObj>
              </mc:Choice>
              <mc:Fallback>
                <p:oleObj name="Chart" r:id="rId8" imgW="4924543" imgH="2657543" progId="Excel.Sheet.8">
                  <p:embed followColorScheme="full"/>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t="15475" b="16327"/>
                      <a:stretch>
                        <a:fillRect/>
                      </a:stretch>
                    </p:blipFill>
                    <p:spPr bwMode="auto">
                      <a:xfrm>
                        <a:off x="1195388" y="2424113"/>
                        <a:ext cx="5002212" cy="19097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2" name="Group 5"/>
          <p:cNvGrpSpPr>
            <a:grpSpLocks/>
          </p:cNvGrpSpPr>
          <p:nvPr/>
        </p:nvGrpSpPr>
        <p:grpSpPr bwMode="auto">
          <a:xfrm>
            <a:off x="1912938" y="1241425"/>
            <a:ext cx="2362200" cy="1149350"/>
            <a:chOff x="1205" y="962"/>
            <a:chExt cx="1488" cy="724"/>
          </a:xfrm>
        </p:grpSpPr>
        <p:sp>
          <p:nvSpPr>
            <p:cNvPr id="1051" name="AutoShape 6"/>
            <p:cNvSpPr>
              <a:spLocks/>
            </p:cNvSpPr>
            <p:nvPr/>
          </p:nvSpPr>
          <p:spPr bwMode="auto">
            <a:xfrm rot="-5400000">
              <a:off x="1852" y="845"/>
              <a:ext cx="194" cy="1488"/>
            </a:xfrm>
            <a:prstGeom prst="rightBracket">
              <a:avLst>
                <a:gd name="adj" fmla="val 3089"/>
              </a:avLst>
            </a:prstGeom>
            <a:noFill/>
            <a:ln w="38100">
              <a:solidFill>
                <a:schemeClr val="tx1"/>
              </a:solidFill>
              <a:round/>
              <a:headEnd/>
              <a:tailEnd/>
            </a:ln>
          </p:spPr>
          <p:txBody>
            <a:bodyPr wrap="none" anchor="ctr"/>
            <a:lstStyle/>
            <a:p>
              <a:endParaRPr lang="en-US">
                <a:latin typeface="Calibri" pitchFamily="34" charset="0"/>
              </a:endParaRPr>
            </a:p>
          </p:txBody>
        </p:sp>
        <p:sp>
          <p:nvSpPr>
            <p:cNvPr id="1052" name="Text Box 7"/>
            <p:cNvSpPr txBox="1">
              <a:spLocks noChangeArrowheads="1"/>
            </p:cNvSpPr>
            <p:nvPr/>
          </p:nvSpPr>
          <p:spPr bwMode="auto">
            <a:xfrm>
              <a:off x="1772" y="962"/>
              <a:ext cx="354" cy="576"/>
            </a:xfrm>
            <a:prstGeom prst="rect">
              <a:avLst/>
            </a:prstGeom>
            <a:noFill/>
            <a:ln w="9525">
              <a:noFill/>
              <a:miter lim="800000"/>
              <a:headEnd/>
              <a:tailEnd/>
            </a:ln>
          </p:spPr>
          <p:txBody>
            <a:bodyPr wrap="none">
              <a:spAutoFit/>
            </a:bodyPr>
            <a:lstStyle/>
            <a:p>
              <a:pPr eaLnBrk="0" hangingPunct="0">
                <a:buClr>
                  <a:schemeClr val="accent2"/>
                </a:buClr>
                <a:buFont typeface="Monotype Sorts"/>
                <a:buNone/>
              </a:pPr>
              <a:r>
                <a:rPr kumimoji="1" lang="en-US" sz="5400" b="1">
                  <a:latin typeface="Calibri" pitchFamily="34" charset="0"/>
                  <a:sym typeface="Symbol" pitchFamily="18" charset="2"/>
                </a:rPr>
                <a:t></a:t>
              </a:r>
              <a:endParaRPr kumimoji="1" lang="en-US" sz="5400" b="1">
                <a:latin typeface="Calibri" pitchFamily="34" charset="0"/>
              </a:endParaRPr>
            </a:p>
          </p:txBody>
        </p:sp>
      </p:grpSp>
      <p:grpSp>
        <p:nvGrpSpPr>
          <p:cNvPr id="3" name="Group 8"/>
          <p:cNvGrpSpPr>
            <a:grpSpLocks/>
          </p:cNvGrpSpPr>
          <p:nvPr/>
        </p:nvGrpSpPr>
        <p:grpSpPr bwMode="auto">
          <a:xfrm>
            <a:off x="217488" y="2503488"/>
            <a:ext cx="968375" cy="914400"/>
            <a:chOff x="137" y="1757"/>
            <a:chExt cx="610" cy="576"/>
          </a:xfrm>
        </p:grpSpPr>
        <p:sp>
          <p:nvSpPr>
            <p:cNvPr id="1049" name="AutoShape 9"/>
            <p:cNvSpPr>
              <a:spLocks/>
            </p:cNvSpPr>
            <p:nvPr/>
          </p:nvSpPr>
          <p:spPr bwMode="auto">
            <a:xfrm rot="10800000">
              <a:off x="553" y="1767"/>
              <a:ext cx="194" cy="553"/>
            </a:xfrm>
            <a:prstGeom prst="rightBracket">
              <a:avLst>
                <a:gd name="adj" fmla="val 1148"/>
              </a:avLst>
            </a:prstGeom>
            <a:noFill/>
            <a:ln w="38100">
              <a:solidFill>
                <a:schemeClr val="tx1"/>
              </a:solidFill>
              <a:round/>
              <a:headEnd/>
              <a:tailEnd/>
            </a:ln>
          </p:spPr>
          <p:txBody>
            <a:bodyPr wrap="none" anchor="ctr"/>
            <a:lstStyle/>
            <a:p>
              <a:endParaRPr lang="en-US">
                <a:latin typeface="Calibri" pitchFamily="34" charset="0"/>
              </a:endParaRPr>
            </a:p>
          </p:txBody>
        </p:sp>
        <p:sp>
          <p:nvSpPr>
            <p:cNvPr id="1050" name="Text Box 10"/>
            <p:cNvSpPr txBox="1">
              <a:spLocks noChangeArrowheads="1"/>
            </p:cNvSpPr>
            <p:nvPr/>
          </p:nvSpPr>
          <p:spPr bwMode="auto">
            <a:xfrm>
              <a:off x="137" y="1757"/>
              <a:ext cx="404" cy="576"/>
            </a:xfrm>
            <a:prstGeom prst="rect">
              <a:avLst/>
            </a:prstGeom>
            <a:noFill/>
            <a:ln w="9525">
              <a:noFill/>
              <a:miter lim="800000"/>
              <a:headEnd/>
              <a:tailEnd/>
            </a:ln>
          </p:spPr>
          <p:txBody>
            <a:bodyPr wrap="none">
              <a:spAutoFit/>
            </a:bodyPr>
            <a:lstStyle/>
            <a:p>
              <a:pPr eaLnBrk="0" hangingPunct="0">
                <a:buClr>
                  <a:schemeClr val="accent2"/>
                </a:buClr>
                <a:buFont typeface="Monotype Sorts"/>
                <a:buNone/>
              </a:pPr>
              <a:r>
                <a:rPr kumimoji="1" lang="en-US" sz="5400">
                  <a:latin typeface="Calibri" pitchFamily="34" charset="0"/>
                  <a:sym typeface="Symbol" pitchFamily="18" charset="2"/>
                </a:rPr>
                <a:t>A</a:t>
              </a:r>
              <a:endParaRPr kumimoji="1" lang="en-US" sz="5400">
                <a:latin typeface="Calibri" pitchFamily="34" charset="0"/>
              </a:endParaRPr>
            </a:p>
          </p:txBody>
        </p:sp>
      </p:grpSp>
      <p:sp>
        <p:nvSpPr>
          <p:cNvPr id="184331" name="Text Box 11"/>
          <p:cNvSpPr txBox="1">
            <a:spLocks noChangeArrowheads="1"/>
          </p:cNvSpPr>
          <p:nvPr/>
        </p:nvSpPr>
        <p:spPr bwMode="auto">
          <a:xfrm>
            <a:off x="5908675" y="2611438"/>
            <a:ext cx="3235325" cy="1849437"/>
          </a:xfrm>
          <a:prstGeom prst="rect">
            <a:avLst/>
          </a:prstGeom>
          <a:noFill/>
          <a:ln w="9525">
            <a:noFill/>
            <a:miter lim="800000"/>
            <a:headEnd/>
            <a:tailEnd/>
          </a:ln>
        </p:spPr>
        <p:txBody>
          <a:bodyPr>
            <a:spAutoFit/>
          </a:bodyPr>
          <a:lstStyle/>
          <a:p>
            <a:pPr algn="ctr" eaLnBrk="0" hangingPunct="0">
              <a:spcBef>
                <a:spcPct val="20000"/>
              </a:spcBef>
              <a:buClr>
                <a:schemeClr val="accent2"/>
              </a:buClr>
              <a:buFont typeface="Monotype Sorts"/>
              <a:buNone/>
            </a:pPr>
            <a:r>
              <a:rPr kumimoji="1" lang="en-US" sz="3600">
                <a:latin typeface="Calibri" pitchFamily="34" charset="0"/>
              </a:rPr>
              <a:t>greater amplitude</a:t>
            </a:r>
          </a:p>
          <a:p>
            <a:pPr algn="ctr" eaLnBrk="0" hangingPunct="0">
              <a:spcBef>
                <a:spcPct val="20000"/>
              </a:spcBef>
              <a:buClr>
                <a:schemeClr val="accent2"/>
              </a:buClr>
              <a:buFont typeface="Monotype Sorts"/>
              <a:buNone/>
            </a:pPr>
            <a:r>
              <a:rPr kumimoji="1" lang="en-US" sz="3600">
                <a:latin typeface="Calibri" pitchFamily="34" charset="0"/>
              </a:rPr>
              <a:t>(intensity)</a:t>
            </a:r>
          </a:p>
        </p:txBody>
      </p:sp>
      <p:sp>
        <p:nvSpPr>
          <p:cNvPr id="184332" name="Text Box 12"/>
          <p:cNvSpPr txBox="1">
            <a:spLocks noChangeArrowheads="1"/>
          </p:cNvSpPr>
          <p:nvPr/>
        </p:nvSpPr>
        <p:spPr bwMode="auto">
          <a:xfrm>
            <a:off x="6178550" y="4787900"/>
            <a:ext cx="2965450" cy="1849438"/>
          </a:xfrm>
          <a:prstGeom prst="rect">
            <a:avLst/>
          </a:prstGeom>
          <a:noFill/>
          <a:ln w="9525">
            <a:noFill/>
            <a:miter lim="800000"/>
            <a:headEnd/>
            <a:tailEnd/>
          </a:ln>
        </p:spPr>
        <p:txBody>
          <a:bodyPr>
            <a:spAutoFit/>
          </a:bodyPr>
          <a:lstStyle/>
          <a:p>
            <a:pPr algn="ctr" eaLnBrk="0" hangingPunct="0">
              <a:spcBef>
                <a:spcPct val="20000"/>
              </a:spcBef>
              <a:buClr>
                <a:schemeClr val="accent2"/>
              </a:buClr>
              <a:buFont typeface="Monotype Sorts"/>
              <a:buNone/>
            </a:pPr>
            <a:r>
              <a:rPr kumimoji="1" lang="en-US" sz="3600">
                <a:latin typeface="Calibri" pitchFamily="34" charset="0"/>
              </a:rPr>
              <a:t>greater frequency</a:t>
            </a:r>
          </a:p>
          <a:p>
            <a:pPr algn="ctr" eaLnBrk="0" hangingPunct="0">
              <a:spcBef>
                <a:spcPct val="20000"/>
              </a:spcBef>
              <a:buClr>
                <a:schemeClr val="accent2"/>
              </a:buClr>
              <a:buFont typeface="Monotype Sorts"/>
              <a:buNone/>
            </a:pPr>
            <a:r>
              <a:rPr kumimoji="1" lang="en-US" sz="3600">
                <a:latin typeface="Calibri" pitchFamily="34" charset="0"/>
              </a:rPr>
              <a:t>(color)</a:t>
            </a:r>
          </a:p>
        </p:txBody>
      </p:sp>
      <p:graphicFrame>
        <p:nvGraphicFramePr>
          <p:cNvPr id="184333" name="Object 4"/>
          <p:cNvGraphicFramePr>
            <a:graphicFrameLocks noChangeAspect="1"/>
          </p:cNvGraphicFramePr>
          <p:nvPr/>
        </p:nvGraphicFramePr>
        <p:xfrm>
          <a:off x="1195388" y="4800600"/>
          <a:ext cx="5002212" cy="1895475"/>
        </p:xfrm>
        <a:graphic>
          <a:graphicData uri="http://schemas.openxmlformats.org/presentationml/2006/ole">
            <mc:AlternateContent xmlns:mc="http://schemas.openxmlformats.org/markup-compatibility/2006">
              <mc:Choice xmlns:v="urn:schemas-microsoft-com:vml" Requires="v">
                <p:oleObj spid="_x0000_s1031" name="Worksheet" r:id="rId11" imgW="4933979" imgH="2628883" progId="Excel.Sheet.8">
                  <p:embed followColorScheme="full"/>
                </p:oleObj>
              </mc:Choice>
              <mc:Fallback>
                <p:oleObj name="Worksheet" r:id="rId11" imgW="4933979" imgH="2628883" progId="Excel.Sheet.8">
                  <p:embed followColorScheme="full"/>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t="15930" b="16383"/>
                      <a:stretch>
                        <a:fillRect/>
                      </a:stretch>
                    </p:blipFill>
                    <p:spPr bwMode="auto">
                      <a:xfrm>
                        <a:off x="1195388" y="4800600"/>
                        <a:ext cx="5002212" cy="1895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pSp>
        <p:nvGrpSpPr>
          <p:cNvPr id="4" name="Group 14"/>
          <p:cNvGrpSpPr>
            <a:grpSpLocks/>
          </p:cNvGrpSpPr>
          <p:nvPr/>
        </p:nvGrpSpPr>
        <p:grpSpPr bwMode="auto">
          <a:xfrm>
            <a:off x="4384675" y="1658938"/>
            <a:ext cx="3565525" cy="3214687"/>
            <a:chOff x="2762" y="1225"/>
            <a:chExt cx="2246" cy="2025"/>
          </a:xfrm>
        </p:grpSpPr>
        <p:sp>
          <p:nvSpPr>
            <p:cNvPr id="1043" name="Text Box 15"/>
            <p:cNvSpPr txBox="1">
              <a:spLocks noChangeArrowheads="1"/>
            </p:cNvSpPr>
            <p:nvPr/>
          </p:nvSpPr>
          <p:spPr bwMode="auto">
            <a:xfrm>
              <a:off x="3016" y="1225"/>
              <a:ext cx="740" cy="508"/>
            </a:xfrm>
            <a:prstGeom prst="rect">
              <a:avLst/>
            </a:prstGeom>
            <a:noFill/>
            <a:ln w="9525">
              <a:noFill/>
              <a:miter lim="800000"/>
              <a:headEnd/>
              <a:tailEnd/>
            </a:ln>
          </p:spPr>
          <p:txBody>
            <a:bodyPr wrap="none">
              <a:spAutoFit/>
            </a:bodyPr>
            <a:lstStyle/>
            <a:p>
              <a:pPr eaLnBrk="0" hangingPunct="0">
                <a:lnSpc>
                  <a:spcPct val="130000"/>
                </a:lnSpc>
                <a:spcBef>
                  <a:spcPct val="20000"/>
                </a:spcBef>
                <a:buClr>
                  <a:schemeClr val="accent2"/>
                </a:buClr>
                <a:buFont typeface="Monotype Sorts"/>
                <a:buNone/>
              </a:pPr>
              <a:r>
                <a:rPr kumimoji="1" lang="en-US" sz="3600">
                  <a:latin typeface="Calibri" pitchFamily="34" charset="0"/>
                </a:rPr>
                <a:t>crest</a:t>
              </a:r>
            </a:p>
          </p:txBody>
        </p:sp>
        <p:sp>
          <p:nvSpPr>
            <p:cNvPr id="1044" name="Text Box 16"/>
            <p:cNvSpPr txBox="1">
              <a:spLocks noChangeArrowheads="1"/>
            </p:cNvSpPr>
            <p:nvPr/>
          </p:nvSpPr>
          <p:spPr bwMode="auto">
            <a:xfrm>
              <a:off x="4188" y="1979"/>
              <a:ext cx="820" cy="508"/>
            </a:xfrm>
            <a:prstGeom prst="rect">
              <a:avLst/>
            </a:prstGeom>
            <a:noFill/>
            <a:ln w="9525">
              <a:noFill/>
              <a:miter lim="800000"/>
              <a:headEnd/>
              <a:tailEnd/>
            </a:ln>
          </p:spPr>
          <p:txBody>
            <a:bodyPr wrap="none">
              <a:spAutoFit/>
            </a:bodyPr>
            <a:lstStyle/>
            <a:p>
              <a:pPr eaLnBrk="0" hangingPunct="0">
                <a:lnSpc>
                  <a:spcPct val="130000"/>
                </a:lnSpc>
                <a:spcBef>
                  <a:spcPct val="20000"/>
                </a:spcBef>
                <a:buClr>
                  <a:schemeClr val="accent2"/>
                </a:buClr>
                <a:buFont typeface="Monotype Sorts"/>
                <a:buNone/>
              </a:pPr>
              <a:r>
                <a:rPr kumimoji="1" lang="en-US" sz="3600">
                  <a:latin typeface="Calibri" pitchFamily="34" charset="0"/>
                </a:rPr>
                <a:t>origin</a:t>
              </a:r>
            </a:p>
          </p:txBody>
        </p:sp>
        <p:sp>
          <p:nvSpPr>
            <p:cNvPr id="1045" name="Text Box 17"/>
            <p:cNvSpPr txBox="1">
              <a:spLocks noChangeArrowheads="1"/>
            </p:cNvSpPr>
            <p:nvPr/>
          </p:nvSpPr>
          <p:spPr bwMode="auto">
            <a:xfrm>
              <a:off x="3779" y="2742"/>
              <a:ext cx="932" cy="508"/>
            </a:xfrm>
            <a:prstGeom prst="rect">
              <a:avLst/>
            </a:prstGeom>
            <a:noFill/>
            <a:ln w="9525">
              <a:noFill/>
              <a:miter lim="800000"/>
              <a:headEnd/>
              <a:tailEnd/>
            </a:ln>
          </p:spPr>
          <p:txBody>
            <a:bodyPr wrap="none">
              <a:spAutoFit/>
            </a:bodyPr>
            <a:lstStyle/>
            <a:p>
              <a:pPr eaLnBrk="0" hangingPunct="0">
                <a:lnSpc>
                  <a:spcPct val="130000"/>
                </a:lnSpc>
                <a:spcBef>
                  <a:spcPct val="20000"/>
                </a:spcBef>
                <a:buClr>
                  <a:schemeClr val="accent2"/>
                </a:buClr>
                <a:buFont typeface="Monotype Sorts"/>
                <a:buNone/>
              </a:pPr>
              <a:r>
                <a:rPr kumimoji="1" lang="en-US" sz="3600">
                  <a:latin typeface="Calibri" pitchFamily="34" charset="0"/>
                </a:rPr>
                <a:t>trough</a:t>
              </a:r>
            </a:p>
          </p:txBody>
        </p:sp>
        <p:sp>
          <p:nvSpPr>
            <p:cNvPr id="1046" name="Line 18"/>
            <p:cNvSpPr>
              <a:spLocks noChangeShapeType="1"/>
            </p:cNvSpPr>
            <p:nvPr/>
          </p:nvSpPr>
          <p:spPr bwMode="auto">
            <a:xfrm flipV="1">
              <a:off x="2762" y="1578"/>
              <a:ext cx="263" cy="131"/>
            </a:xfrm>
            <a:prstGeom prst="line">
              <a:avLst/>
            </a:prstGeom>
            <a:noFill/>
            <a:ln w="28575">
              <a:solidFill>
                <a:schemeClr val="tx1"/>
              </a:solidFill>
              <a:round/>
              <a:headEnd/>
              <a:tailEnd/>
            </a:ln>
          </p:spPr>
          <p:txBody>
            <a:bodyPr wrap="none" anchor="ctr"/>
            <a:lstStyle/>
            <a:p>
              <a:endParaRPr lang="en-US"/>
            </a:p>
          </p:txBody>
        </p:sp>
        <p:sp>
          <p:nvSpPr>
            <p:cNvPr id="1047" name="Line 19"/>
            <p:cNvSpPr>
              <a:spLocks noChangeShapeType="1"/>
            </p:cNvSpPr>
            <p:nvPr/>
          </p:nvSpPr>
          <p:spPr bwMode="auto">
            <a:xfrm>
              <a:off x="3519" y="2890"/>
              <a:ext cx="263" cy="131"/>
            </a:xfrm>
            <a:prstGeom prst="line">
              <a:avLst/>
            </a:prstGeom>
            <a:noFill/>
            <a:ln w="28575">
              <a:solidFill>
                <a:schemeClr val="tx1"/>
              </a:solidFill>
              <a:round/>
              <a:headEnd/>
              <a:tailEnd/>
            </a:ln>
          </p:spPr>
          <p:txBody>
            <a:bodyPr wrap="none" anchor="ctr"/>
            <a:lstStyle/>
            <a:p>
              <a:endParaRPr lang="en-US"/>
            </a:p>
          </p:txBody>
        </p:sp>
        <p:sp>
          <p:nvSpPr>
            <p:cNvPr id="1048" name="Line 20"/>
            <p:cNvSpPr>
              <a:spLocks noChangeShapeType="1"/>
            </p:cNvSpPr>
            <p:nvPr/>
          </p:nvSpPr>
          <p:spPr bwMode="auto">
            <a:xfrm rot="-1594688">
              <a:off x="3916" y="2248"/>
              <a:ext cx="263" cy="131"/>
            </a:xfrm>
            <a:prstGeom prst="line">
              <a:avLst/>
            </a:prstGeom>
            <a:noFill/>
            <a:ln w="28575">
              <a:solidFill>
                <a:schemeClr val="tx1"/>
              </a:solidFill>
              <a:round/>
              <a:headEnd/>
              <a:tailEnd/>
            </a:ln>
          </p:spPr>
          <p:txBody>
            <a:bodyPr wrap="none" anchor="ctr"/>
            <a:lstStyle/>
            <a:p>
              <a:endParaRPr lang="en-US"/>
            </a:p>
          </p:txBody>
        </p:sp>
      </p:grpSp>
      <p:grpSp>
        <p:nvGrpSpPr>
          <p:cNvPr id="5" name="Group 21"/>
          <p:cNvGrpSpPr>
            <a:grpSpLocks/>
          </p:cNvGrpSpPr>
          <p:nvPr/>
        </p:nvGrpSpPr>
        <p:grpSpPr bwMode="auto">
          <a:xfrm>
            <a:off x="2509838" y="3690938"/>
            <a:ext cx="2362200" cy="1944687"/>
            <a:chOff x="1581" y="2325"/>
            <a:chExt cx="1488" cy="1225"/>
          </a:xfrm>
        </p:grpSpPr>
        <p:sp>
          <p:nvSpPr>
            <p:cNvPr id="1041" name="AutoShape 22"/>
            <p:cNvSpPr>
              <a:spLocks/>
            </p:cNvSpPr>
            <p:nvPr/>
          </p:nvSpPr>
          <p:spPr bwMode="auto">
            <a:xfrm rot="5400000" flipV="1">
              <a:off x="1977" y="1929"/>
              <a:ext cx="695" cy="1488"/>
            </a:xfrm>
            <a:prstGeom prst="rightBracket">
              <a:avLst>
                <a:gd name="adj" fmla="val 862"/>
              </a:avLst>
            </a:prstGeom>
            <a:noFill/>
            <a:ln w="38100">
              <a:solidFill>
                <a:schemeClr val="tx1"/>
              </a:solidFill>
              <a:round/>
              <a:headEnd/>
              <a:tailEnd/>
            </a:ln>
          </p:spPr>
          <p:txBody>
            <a:bodyPr wrap="none" anchor="ctr"/>
            <a:lstStyle/>
            <a:p>
              <a:endParaRPr lang="en-US">
                <a:latin typeface="Calibri" pitchFamily="34" charset="0"/>
              </a:endParaRPr>
            </a:p>
          </p:txBody>
        </p:sp>
        <p:sp>
          <p:nvSpPr>
            <p:cNvPr id="1042" name="Text Box 23"/>
            <p:cNvSpPr txBox="1">
              <a:spLocks noChangeArrowheads="1"/>
            </p:cNvSpPr>
            <p:nvPr/>
          </p:nvSpPr>
          <p:spPr bwMode="auto">
            <a:xfrm>
              <a:off x="2148" y="2974"/>
              <a:ext cx="354" cy="576"/>
            </a:xfrm>
            <a:prstGeom prst="rect">
              <a:avLst/>
            </a:prstGeom>
            <a:noFill/>
            <a:ln w="9525">
              <a:noFill/>
              <a:miter lim="800000"/>
              <a:headEnd/>
              <a:tailEnd/>
            </a:ln>
          </p:spPr>
          <p:txBody>
            <a:bodyPr wrap="none">
              <a:spAutoFit/>
            </a:bodyPr>
            <a:lstStyle/>
            <a:p>
              <a:pPr eaLnBrk="0" hangingPunct="0">
                <a:buClr>
                  <a:schemeClr val="accent2"/>
                </a:buClr>
                <a:buFont typeface="Monotype Sorts"/>
                <a:buNone/>
              </a:pPr>
              <a:r>
                <a:rPr kumimoji="1" lang="en-US" sz="5400" b="1">
                  <a:latin typeface="Calibri" pitchFamily="34" charset="0"/>
                  <a:sym typeface="Symbol" pitchFamily="18" charset="2"/>
                </a:rPr>
                <a:t></a:t>
              </a:r>
              <a:endParaRPr kumimoji="1" lang="en-US" sz="5400" b="1">
                <a:latin typeface="Calibri" pitchFamily="34" charset="0"/>
              </a:endParaRPr>
            </a:p>
          </p:txBody>
        </p:sp>
      </p:grpSp>
      <p:grpSp>
        <p:nvGrpSpPr>
          <p:cNvPr id="6" name="Group 24"/>
          <p:cNvGrpSpPr>
            <a:grpSpLocks/>
          </p:cNvGrpSpPr>
          <p:nvPr/>
        </p:nvGrpSpPr>
        <p:grpSpPr bwMode="auto">
          <a:xfrm flipH="1">
            <a:off x="6215063" y="3373438"/>
            <a:ext cx="968375" cy="914400"/>
            <a:chOff x="137" y="1757"/>
            <a:chExt cx="610" cy="576"/>
          </a:xfrm>
        </p:grpSpPr>
        <p:sp>
          <p:nvSpPr>
            <p:cNvPr id="1039" name="AutoShape 25"/>
            <p:cNvSpPr>
              <a:spLocks/>
            </p:cNvSpPr>
            <p:nvPr/>
          </p:nvSpPr>
          <p:spPr bwMode="auto">
            <a:xfrm rot="10800000">
              <a:off x="553" y="1767"/>
              <a:ext cx="194" cy="553"/>
            </a:xfrm>
            <a:prstGeom prst="rightBracket">
              <a:avLst>
                <a:gd name="adj" fmla="val 1148"/>
              </a:avLst>
            </a:prstGeom>
            <a:noFill/>
            <a:ln w="38100">
              <a:solidFill>
                <a:schemeClr val="tx1"/>
              </a:solidFill>
              <a:round/>
              <a:headEnd/>
              <a:tailEnd/>
            </a:ln>
          </p:spPr>
          <p:txBody>
            <a:bodyPr wrap="none" anchor="ctr"/>
            <a:lstStyle/>
            <a:p>
              <a:endParaRPr lang="en-US">
                <a:latin typeface="Calibri" pitchFamily="34" charset="0"/>
              </a:endParaRPr>
            </a:p>
          </p:txBody>
        </p:sp>
        <p:sp>
          <p:nvSpPr>
            <p:cNvPr id="1040" name="Text Box 26"/>
            <p:cNvSpPr txBox="1">
              <a:spLocks noChangeArrowheads="1"/>
            </p:cNvSpPr>
            <p:nvPr/>
          </p:nvSpPr>
          <p:spPr bwMode="auto">
            <a:xfrm>
              <a:off x="137" y="1757"/>
              <a:ext cx="404" cy="576"/>
            </a:xfrm>
            <a:prstGeom prst="rect">
              <a:avLst/>
            </a:prstGeom>
            <a:noFill/>
            <a:ln w="9525">
              <a:noFill/>
              <a:miter lim="800000"/>
              <a:headEnd/>
              <a:tailEnd/>
            </a:ln>
          </p:spPr>
          <p:txBody>
            <a:bodyPr wrap="none">
              <a:spAutoFit/>
            </a:bodyPr>
            <a:lstStyle/>
            <a:p>
              <a:pPr eaLnBrk="0" hangingPunct="0">
                <a:buClr>
                  <a:schemeClr val="accent2"/>
                </a:buClr>
                <a:buFont typeface="Monotype Sorts"/>
                <a:buNone/>
              </a:pPr>
              <a:r>
                <a:rPr kumimoji="1" lang="en-US" sz="5400">
                  <a:latin typeface="Calibri" pitchFamily="34" charset="0"/>
                  <a:sym typeface="Symbol" pitchFamily="18" charset="2"/>
                </a:rPr>
                <a:t>A</a:t>
              </a:r>
              <a:endParaRPr kumimoji="1" lang="en-US" sz="5400">
                <a:latin typeface="Calibri" pitchFamily="34" charset="0"/>
              </a:endParaRPr>
            </a:p>
          </p:txBody>
        </p:sp>
      </p:grpSp>
      <p:sp>
        <p:nvSpPr>
          <p:cNvPr id="1037" name="Rectangle 27"/>
          <p:cNvSpPr>
            <a:spLocks noChangeArrowheads="1"/>
          </p:cNvSpPr>
          <p:nvPr/>
        </p:nvSpPr>
        <p:spPr bwMode="auto">
          <a:xfrm>
            <a:off x="2698750" y="6554788"/>
            <a:ext cx="3730625" cy="336550"/>
          </a:xfrm>
          <a:prstGeom prst="rect">
            <a:avLst/>
          </a:prstGeom>
          <a:noFill/>
          <a:ln w="9525">
            <a:noFill/>
            <a:miter lim="800000"/>
            <a:headEnd/>
            <a:tailEnd/>
          </a:ln>
        </p:spPr>
        <p:txBody>
          <a:bodyPr wrap="none">
            <a:spAutoFit/>
          </a:bodyPr>
          <a:lstStyle/>
          <a:p>
            <a:r>
              <a:rPr lang="en-US" sz="800">
                <a:latin typeface="Calibri" pitchFamily="34" charset="0"/>
              </a:rPr>
              <a:t>Courtesy Christy Johannesson www.nisd.net/communicationsarts/pages/chem</a:t>
            </a:r>
          </a:p>
          <a:p>
            <a:endParaRPr lang="en-US" sz="800">
              <a:latin typeface="Calibri" pitchFamily="34" charset="0"/>
            </a:endParaRPr>
          </a:p>
        </p:txBody>
      </p:sp>
      <p:sp>
        <p:nvSpPr>
          <p:cNvPr id="184348" name="Line 28"/>
          <p:cNvSpPr>
            <a:spLocks noChangeShapeType="1"/>
          </p:cNvSpPr>
          <p:nvPr/>
        </p:nvSpPr>
        <p:spPr bwMode="auto">
          <a:xfrm>
            <a:off x="1336675" y="3417888"/>
            <a:ext cx="4732338" cy="0"/>
          </a:xfrm>
          <a:prstGeom prst="line">
            <a:avLst/>
          </a:prstGeom>
          <a:noFill/>
          <a:ln w="3175">
            <a:solidFill>
              <a:schemeClr val="tx1"/>
            </a:solidFill>
            <a:prstDash val="dash"/>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par>
                                <p:cTn id="7" presetID="55" presetClass="entr" presetSubtype="0" fill="hold" grpId="0" nodeType="withEffect">
                                  <p:stCondLst>
                                    <p:cond delay="0"/>
                                  </p:stCondLst>
                                  <p:childTnLst>
                                    <p:set>
                                      <p:cBhvr>
                                        <p:cTn id="8" dur="1" fill="hold">
                                          <p:stCondLst>
                                            <p:cond delay="0"/>
                                          </p:stCondLst>
                                        </p:cTn>
                                        <p:tgtEl>
                                          <p:spTgt spid="184348"/>
                                        </p:tgtEl>
                                        <p:attrNameLst>
                                          <p:attrName>style.visibility</p:attrName>
                                        </p:attrNameLst>
                                      </p:cBhvr>
                                      <p:to>
                                        <p:strVal val="visible"/>
                                      </p:to>
                                    </p:set>
                                    <p:anim calcmode="lin" valueType="num">
                                      <p:cBhvr>
                                        <p:cTn id="9" dur="1000" fill="hold"/>
                                        <p:tgtEl>
                                          <p:spTgt spid="184348"/>
                                        </p:tgtEl>
                                        <p:attrNameLst>
                                          <p:attrName>ppt_w</p:attrName>
                                        </p:attrNameLst>
                                      </p:cBhvr>
                                      <p:tavLst>
                                        <p:tav tm="0">
                                          <p:val>
                                            <p:strVal val="#ppt_w*0.70"/>
                                          </p:val>
                                        </p:tav>
                                        <p:tav tm="100000">
                                          <p:val>
                                            <p:strVal val="#ppt_w"/>
                                          </p:val>
                                        </p:tav>
                                      </p:tavLst>
                                    </p:anim>
                                    <p:anim calcmode="lin" valueType="num">
                                      <p:cBhvr>
                                        <p:cTn id="10" dur="1000" fill="hold"/>
                                        <p:tgtEl>
                                          <p:spTgt spid="184348"/>
                                        </p:tgtEl>
                                        <p:attrNameLst>
                                          <p:attrName>ppt_h</p:attrName>
                                        </p:attrNameLst>
                                      </p:cBhvr>
                                      <p:tavLst>
                                        <p:tav tm="0">
                                          <p:val>
                                            <p:strVal val="#ppt_h"/>
                                          </p:val>
                                        </p:tav>
                                        <p:tav tm="100000">
                                          <p:val>
                                            <p:strVal val="#ppt_h"/>
                                          </p:val>
                                        </p:tav>
                                      </p:tavLst>
                                    </p:anim>
                                    <p:animEffect transition="in" filter="fade">
                                      <p:cBhvr>
                                        <p:cTn id="11" dur="1000"/>
                                        <p:tgtEl>
                                          <p:spTgt spid="184348"/>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37"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outVertical)">
                                      <p:cBhvr>
                                        <p:cTn id="16" dur="500"/>
                                        <p:tgtEl>
                                          <p:spTgt spid="2"/>
                                        </p:tgtEl>
                                      </p:cBhvr>
                                    </p:animEffect>
                                  </p:childTnLst>
                                </p:cTn>
                              </p:par>
                            </p:childTnLst>
                          </p:cTn>
                        </p:par>
                        <p:par>
                          <p:cTn id="17" fill="hold">
                            <p:stCondLst>
                              <p:cond delay="500"/>
                            </p:stCondLst>
                            <p:childTnLst>
                              <p:par>
                                <p:cTn id="18" presetID="50" presetClass="exit" presetSubtype="0" accel="100000" fill="hold" grpId="1" nodeType="afterEffect">
                                  <p:stCondLst>
                                    <p:cond delay="0"/>
                                  </p:stCondLst>
                                  <p:childTnLst>
                                    <p:anim calcmode="lin" valueType="num">
                                      <p:cBhvr>
                                        <p:cTn id="19" dur="1000"/>
                                        <p:tgtEl>
                                          <p:spTgt spid="184348"/>
                                        </p:tgtEl>
                                        <p:attrNameLst>
                                          <p:attrName>ppt_w</p:attrName>
                                        </p:attrNameLst>
                                      </p:cBhvr>
                                      <p:tavLst>
                                        <p:tav tm="0">
                                          <p:val>
                                            <p:strVal val="ppt_w"/>
                                          </p:val>
                                        </p:tav>
                                        <p:tav tm="100000">
                                          <p:val>
                                            <p:strVal val="ppt_w+.3"/>
                                          </p:val>
                                        </p:tav>
                                      </p:tavLst>
                                    </p:anim>
                                    <p:anim calcmode="lin" valueType="num">
                                      <p:cBhvr>
                                        <p:cTn id="20" dur="1000"/>
                                        <p:tgtEl>
                                          <p:spTgt spid="184348"/>
                                        </p:tgtEl>
                                        <p:attrNameLst>
                                          <p:attrName>ppt_h</p:attrName>
                                        </p:attrNameLst>
                                      </p:cBhvr>
                                      <p:tavLst>
                                        <p:tav tm="0">
                                          <p:val>
                                            <p:strVal val="ppt_h"/>
                                          </p:val>
                                        </p:tav>
                                        <p:tav tm="100000">
                                          <p:val>
                                            <p:strVal val="ppt_h"/>
                                          </p:val>
                                        </p:tav>
                                      </p:tavLst>
                                    </p:anim>
                                    <p:animEffect transition="out" filter="fade">
                                      <p:cBhvr>
                                        <p:cTn id="21" dur="1000"/>
                                        <p:tgtEl>
                                          <p:spTgt spid="184348"/>
                                        </p:tgtEl>
                                      </p:cBhvr>
                                    </p:animEffect>
                                    <p:set>
                                      <p:cBhvr>
                                        <p:cTn id="22" dur="1" fill="hold">
                                          <p:stCondLst>
                                            <p:cond delay="999"/>
                                          </p:stCondLst>
                                        </p:cTn>
                                        <p:tgtEl>
                                          <p:spTgt spid="184348"/>
                                        </p:tgtEl>
                                        <p:attrNameLst>
                                          <p:attrName>style.visibility</p:attrName>
                                        </p:attrNameLst>
                                      </p:cBhvr>
                                      <p:to>
                                        <p:strVal val="hidden"/>
                                      </p:to>
                                    </p:set>
                                  </p:childTnLst>
                                </p:cTn>
                              </p:par>
                            </p:childTnLst>
                          </p:cTn>
                        </p:par>
                        <p:par>
                          <p:cTn id="23" fill="hold">
                            <p:stCondLst>
                              <p:cond delay="1500"/>
                            </p:stCondLst>
                            <p:childTnLst>
                              <p:par>
                                <p:cTn id="24" presetID="16" presetClass="entr" presetSubtype="37" fill="hold" nodeType="after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outVertical)">
                                      <p:cBhvr>
                                        <p:cTn id="26"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par>
                          <p:cTn id="27" fill="hold">
                            <p:stCondLst>
                              <p:cond delay="2000"/>
                            </p:stCondLst>
                            <p:childTnLst>
                              <p:par>
                                <p:cTn id="28" presetID="16" presetClass="entr" presetSubtype="42" fill="hold" nodeType="afterEffect">
                                  <p:stCondLst>
                                    <p:cond delay="2000"/>
                                  </p:stCondLst>
                                  <p:childTnLst>
                                    <p:set>
                                      <p:cBhvr>
                                        <p:cTn id="29" dur="1" fill="hold">
                                          <p:stCondLst>
                                            <p:cond delay="0"/>
                                          </p:stCondLst>
                                        </p:cTn>
                                        <p:tgtEl>
                                          <p:spTgt spid="3"/>
                                        </p:tgtEl>
                                        <p:attrNameLst>
                                          <p:attrName>style.visibility</p:attrName>
                                        </p:attrNameLst>
                                      </p:cBhvr>
                                      <p:to>
                                        <p:strVal val="visible"/>
                                      </p:to>
                                    </p:set>
                                    <p:animEffect transition="in" filter="barn(outHorizontal)">
                                      <p:cBhvr>
                                        <p:cTn id="30" dur="500"/>
                                        <p:tgtEl>
                                          <p:spTgt spid="3"/>
                                        </p:tgtEl>
                                      </p:cBhvr>
                                    </p:animEffect>
                                  </p:childTnLst>
                                </p:cTn>
                              </p:par>
                            </p:childTnLst>
                          </p:cTn>
                        </p:par>
                        <p:par>
                          <p:cTn id="31" fill="hold">
                            <p:stCondLst>
                              <p:cond delay="4500"/>
                            </p:stCondLst>
                            <p:childTnLst>
                              <p:par>
                                <p:cTn id="32" presetID="16" presetClass="entr" presetSubtype="42"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arn(outHorizontal)">
                                      <p:cBhvr>
                                        <p:cTn id="34"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84323"/>
                                        </p:tgtEl>
                                        <p:attrNameLst>
                                          <p:attrName>style.visibility</p:attrName>
                                        </p:attrNameLst>
                                      </p:cBhvr>
                                      <p:to>
                                        <p:strVal val="visible"/>
                                      </p:to>
                                    </p:set>
                                    <p:animEffect transition="in" filter="dissolve">
                                      <p:cBhvr>
                                        <p:cTn id="39" dur="500"/>
                                        <p:tgtEl>
                                          <p:spTgt spid="184323"/>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184331"/>
                                        </p:tgtEl>
                                        <p:attrNameLst>
                                          <p:attrName>style.visibility</p:attrName>
                                        </p:attrNameLst>
                                      </p:cBhvr>
                                      <p:to>
                                        <p:strVal val="visible"/>
                                      </p:to>
                                    </p:set>
                                  </p:childTnLst>
                                  <p:subTnLst>
                                    <p:set>
                                      <p:cBhvr override="childStyle">
                                        <p:cTn dur="1" fill="hold" display="0" masterRel="nextClick" afterEffect="1"/>
                                        <p:tgtEl>
                                          <p:spTgt spid="184331"/>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184333"/>
                                        </p:tgtEl>
                                        <p:attrNameLst>
                                          <p:attrName>style.visibility</p:attrName>
                                        </p:attrNameLst>
                                      </p:cBhvr>
                                      <p:to>
                                        <p:strVal val="visible"/>
                                      </p:to>
                                    </p:set>
                                    <p:animEffect transition="in" filter="dissolve">
                                      <p:cBhvr>
                                        <p:cTn id="48" dur="500"/>
                                        <p:tgtEl>
                                          <p:spTgt spid="184333"/>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499"/>
                                          </p:stCondLst>
                                        </p:cTn>
                                        <p:tgtEl>
                                          <p:spTgt spid="1843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184323" grpId="0"/>
      <p:bldP spid="184331" grpId="0" autoUpdateAnimBg="0"/>
      <p:bldP spid="184332" grpId="0" autoUpdateAnimBg="0"/>
      <p:bldOleChart spid="184333" grpId="0"/>
      <p:bldP spid="184348" grpId="0" animBg="1"/>
      <p:bldP spid="18434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685800" y="304800"/>
            <a:ext cx="7772400" cy="609600"/>
          </a:xfrm>
        </p:spPr>
        <p:txBody>
          <a:bodyPr rtlCol="0">
            <a:normAutofit fontScale="90000"/>
          </a:bodyPr>
          <a:lstStyle/>
          <a:p>
            <a:pPr fontAlgn="auto">
              <a:spcAft>
                <a:spcPts val="0"/>
              </a:spcAft>
              <a:defRPr/>
            </a:pPr>
            <a:r>
              <a:rPr lang="en-US"/>
              <a:t>Frequency</a:t>
            </a:r>
          </a:p>
        </p:txBody>
      </p:sp>
      <p:sp>
        <p:nvSpPr>
          <p:cNvPr id="8195" name="Rectangle 3"/>
          <p:cNvSpPr>
            <a:spLocks noChangeArrowheads="1"/>
          </p:cNvSpPr>
          <p:nvPr/>
        </p:nvSpPr>
        <p:spPr bwMode="auto">
          <a:xfrm>
            <a:off x="76200" y="6567488"/>
            <a:ext cx="4589463" cy="214312"/>
          </a:xfrm>
          <a:prstGeom prst="rect">
            <a:avLst/>
          </a:prstGeom>
          <a:noFill/>
          <a:ln w="9525">
            <a:noFill/>
            <a:miter lim="800000"/>
            <a:headEnd/>
            <a:tailEnd/>
          </a:ln>
        </p:spPr>
        <p:txBody>
          <a:bodyPr wrap="none">
            <a:spAutoFit/>
          </a:bodyPr>
          <a:lstStyle/>
          <a:p>
            <a:r>
              <a:rPr lang="en-US" sz="800">
                <a:latin typeface="Calibri" pitchFamily="34" charset="0"/>
              </a:rPr>
              <a:t>O’Connor, Davis, MacNab, McClellan,  </a:t>
            </a:r>
            <a:r>
              <a:rPr lang="en-US" sz="800" u="sng">
                <a:latin typeface="Calibri" pitchFamily="34" charset="0"/>
              </a:rPr>
              <a:t>CHEMISTRY Experiments and Principles</a:t>
            </a:r>
            <a:r>
              <a:rPr lang="en-US" sz="800">
                <a:latin typeface="Calibri" pitchFamily="34" charset="0"/>
              </a:rPr>
              <a:t> </a:t>
            </a:r>
            <a:r>
              <a:rPr lang="en-US" sz="800">
                <a:latin typeface="Symbol" pitchFamily="18" charset="2"/>
              </a:rPr>
              <a:t> </a:t>
            </a:r>
            <a:r>
              <a:rPr lang="en-US" sz="800">
                <a:latin typeface="Calibri" pitchFamily="34" charset="0"/>
              </a:rPr>
              <a:t>1982, page 166</a:t>
            </a:r>
          </a:p>
        </p:txBody>
      </p:sp>
      <p:sp>
        <p:nvSpPr>
          <p:cNvPr id="8196" name="AutoShape 4">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sp>
        <p:nvSpPr>
          <p:cNvPr id="196613" name="Freeform 5"/>
          <p:cNvSpPr>
            <a:spLocks/>
          </p:cNvSpPr>
          <p:nvPr/>
        </p:nvSpPr>
        <p:spPr bwMode="auto">
          <a:xfrm>
            <a:off x="2376488" y="5165725"/>
            <a:ext cx="4724400" cy="987425"/>
          </a:xfrm>
          <a:custGeom>
            <a:avLst/>
            <a:gdLst>
              <a:gd name="T0" fmla="*/ 39 w 2976"/>
              <a:gd name="T1" fmla="*/ 601 h 622"/>
              <a:gd name="T2" fmla="*/ 126 w 2976"/>
              <a:gd name="T3" fmla="*/ 606 h 622"/>
              <a:gd name="T4" fmla="*/ 207 w 2976"/>
              <a:gd name="T5" fmla="*/ 607 h 622"/>
              <a:gd name="T6" fmla="*/ 291 w 2976"/>
              <a:gd name="T7" fmla="*/ 604 h 622"/>
              <a:gd name="T8" fmla="*/ 369 w 2976"/>
              <a:gd name="T9" fmla="*/ 606 h 622"/>
              <a:gd name="T10" fmla="*/ 453 w 2976"/>
              <a:gd name="T11" fmla="*/ 604 h 622"/>
              <a:gd name="T12" fmla="*/ 531 w 2976"/>
              <a:gd name="T13" fmla="*/ 607 h 622"/>
              <a:gd name="T14" fmla="*/ 615 w 2976"/>
              <a:gd name="T15" fmla="*/ 607 h 622"/>
              <a:gd name="T16" fmla="*/ 705 w 2976"/>
              <a:gd name="T17" fmla="*/ 607 h 622"/>
              <a:gd name="T18" fmla="*/ 792 w 2976"/>
              <a:gd name="T19" fmla="*/ 613 h 622"/>
              <a:gd name="T20" fmla="*/ 873 w 2976"/>
              <a:gd name="T21" fmla="*/ 607 h 622"/>
              <a:gd name="T22" fmla="*/ 960 w 2976"/>
              <a:gd name="T23" fmla="*/ 601 h 622"/>
              <a:gd name="T24" fmla="*/ 1041 w 2976"/>
              <a:gd name="T25" fmla="*/ 604 h 622"/>
              <a:gd name="T26" fmla="*/ 1125 w 2976"/>
              <a:gd name="T27" fmla="*/ 610 h 622"/>
              <a:gd name="T28" fmla="*/ 1206 w 2976"/>
              <a:gd name="T29" fmla="*/ 609 h 622"/>
              <a:gd name="T30" fmla="*/ 1290 w 2976"/>
              <a:gd name="T31" fmla="*/ 607 h 622"/>
              <a:gd name="T32" fmla="*/ 1377 w 2976"/>
              <a:gd name="T33" fmla="*/ 610 h 622"/>
              <a:gd name="T34" fmla="*/ 1464 w 2976"/>
              <a:gd name="T35" fmla="*/ 613 h 622"/>
              <a:gd name="T36" fmla="*/ 1548 w 2976"/>
              <a:gd name="T37" fmla="*/ 613 h 622"/>
              <a:gd name="T38" fmla="*/ 1632 w 2976"/>
              <a:gd name="T39" fmla="*/ 613 h 622"/>
              <a:gd name="T40" fmla="*/ 1712 w 2976"/>
              <a:gd name="T41" fmla="*/ 616 h 622"/>
              <a:gd name="T42" fmla="*/ 1794 w 2976"/>
              <a:gd name="T43" fmla="*/ 615 h 622"/>
              <a:gd name="T44" fmla="*/ 1869 w 2976"/>
              <a:gd name="T45" fmla="*/ 610 h 622"/>
              <a:gd name="T46" fmla="*/ 1953 w 2976"/>
              <a:gd name="T47" fmla="*/ 618 h 622"/>
              <a:gd name="T48" fmla="*/ 2034 w 2976"/>
              <a:gd name="T49" fmla="*/ 619 h 622"/>
              <a:gd name="T50" fmla="*/ 2115 w 2976"/>
              <a:gd name="T51" fmla="*/ 616 h 622"/>
              <a:gd name="T52" fmla="*/ 2196 w 2976"/>
              <a:gd name="T53" fmla="*/ 619 h 622"/>
              <a:gd name="T54" fmla="*/ 2283 w 2976"/>
              <a:gd name="T55" fmla="*/ 622 h 622"/>
              <a:gd name="T56" fmla="*/ 2361 w 2976"/>
              <a:gd name="T57" fmla="*/ 622 h 622"/>
              <a:gd name="T58" fmla="*/ 2445 w 2976"/>
              <a:gd name="T59" fmla="*/ 616 h 622"/>
              <a:gd name="T60" fmla="*/ 2532 w 2976"/>
              <a:gd name="T61" fmla="*/ 619 h 622"/>
              <a:gd name="T62" fmla="*/ 2616 w 2976"/>
              <a:gd name="T63" fmla="*/ 616 h 622"/>
              <a:gd name="T64" fmla="*/ 2694 w 2976"/>
              <a:gd name="T65" fmla="*/ 613 h 622"/>
              <a:gd name="T66" fmla="*/ 2778 w 2976"/>
              <a:gd name="T67" fmla="*/ 610 h 622"/>
              <a:gd name="T68" fmla="*/ 2859 w 2976"/>
              <a:gd name="T69" fmla="*/ 613 h 622"/>
              <a:gd name="T70" fmla="*/ 2937 w 2976"/>
              <a:gd name="T71" fmla="*/ 601 h 62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976"/>
              <a:gd name="T109" fmla="*/ 0 h 622"/>
              <a:gd name="T110" fmla="*/ 2976 w 2976"/>
              <a:gd name="T111" fmla="*/ 622 h 62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976" h="622">
                <a:moveTo>
                  <a:pt x="0" y="7"/>
                </a:moveTo>
                <a:cubicBezTo>
                  <a:pt x="13" y="304"/>
                  <a:pt x="26" y="602"/>
                  <a:pt x="39" y="601"/>
                </a:cubicBezTo>
                <a:cubicBezTo>
                  <a:pt x="52" y="600"/>
                  <a:pt x="64" y="0"/>
                  <a:pt x="78" y="1"/>
                </a:cubicBezTo>
                <a:cubicBezTo>
                  <a:pt x="92" y="2"/>
                  <a:pt x="113" y="606"/>
                  <a:pt x="126" y="606"/>
                </a:cubicBezTo>
                <a:cubicBezTo>
                  <a:pt x="139" y="606"/>
                  <a:pt x="146" y="4"/>
                  <a:pt x="159" y="4"/>
                </a:cubicBezTo>
                <a:cubicBezTo>
                  <a:pt x="172" y="4"/>
                  <a:pt x="193" y="607"/>
                  <a:pt x="207" y="607"/>
                </a:cubicBezTo>
                <a:cubicBezTo>
                  <a:pt x="221" y="607"/>
                  <a:pt x="229" y="4"/>
                  <a:pt x="243" y="4"/>
                </a:cubicBezTo>
                <a:cubicBezTo>
                  <a:pt x="257" y="4"/>
                  <a:pt x="277" y="604"/>
                  <a:pt x="291" y="604"/>
                </a:cubicBezTo>
                <a:cubicBezTo>
                  <a:pt x="305" y="604"/>
                  <a:pt x="314" y="1"/>
                  <a:pt x="327" y="1"/>
                </a:cubicBezTo>
                <a:cubicBezTo>
                  <a:pt x="340" y="1"/>
                  <a:pt x="356" y="605"/>
                  <a:pt x="369" y="606"/>
                </a:cubicBezTo>
                <a:cubicBezTo>
                  <a:pt x="382" y="607"/>
                  <a:pt x="394" y="7"/>
                  <a:pt x="408" y="7"/>
                </a:cubicBezTo>
                <a:cubicBezTo>
                  <a:pt x="422" y="7"/>
                  <a:pt x="439" y="604"/>
                  <a:pt x="453" y="604"/>
                </a:cubicBezTo>
                <a:cubicBezTo>
                  <a:pt x="467" y="604"/>
                  <a:pt x="479" y="6"/>
                  <a:pt x="492" y="7"/>
                </a:cubicBezTo>
                <a:cubicBezTo>
                  <a:pt x="505" y="8"/>
                  <a:pt x="518" y="607"/>
                  <a:pt x="531" y="607"/>
                </a:cubicBezTo>
                <a:cubicBezTo>
                  <a:pt x="544" y="607"/>
                  <a:pt x="559" y="7"/>
                  <a:pt x="573" y="7"/>
                </a:cubicBezTo>
                <a:cubicBezTo>
                  <a:pt x="587" y="7"/>
                  <a:pt x="602" y="607"/>
                  <a:pt x="615" y="607"/>
                </a:cubicBezTo>
                <a:cubicBezTo>
                  <a:pt x="628" y="607"/>
                  <a:pt x="636" y="7"/>
                  <a:pt x="651" y="7"/>
                </a:cubicBezTo>
                <a:cubicBezTo>
                  <a:pt x="666" y="7"/>
                  <a:pt x="690" y="607"/>
                  <a:pt x="705" y="607"/>
                </a:cubicBezTo>
                <a:cubicBezTo>
                  <a:pt x="720" y="607"/>
                  <a:pt x="727" y="6"/>
                  <a:pt x="741" y="7"/>
                </a:cubicBezTo>
                <a:cubicBezTo>
                  <a:pt x="755" y="8"/>
                  <a:pt x="779" y="613"/>
                  <a:pt x="792" y="613"/>
                </a:cubicBezTo>
                <a:cubicBezTo>
                  <a:pt x="805" y="613"/>
                  <a:pt x="809" y="11"/>
                  <a:pt x="822" y="10"/>
                </a:cubicBezTo>
                <a:cubicBezTo>
                  <a:pt x="835" y="9"/>
                  <a:pt x="858" y="607"/>
                  <a:pt x="873" y="607"/>
                </a:cubicBezTo>
                <a:cubicBezTo>
                  <a:pt x="888" y="607"/>
                  <a:pt x="901" y="11"/>
                  <a:pt x="915" y="10"/>
                </a:cubicBezTo>
                <a:cubicBezTo>
                  <a:pt x="929" y="9"/>
                  <a:pt x="946" y="601"/>
                  <a:pt x="960" y="601"/>
                </a:cubicBezTo>
                <a:cubicBezTo>
                  <a:pt x="974" y="601"/>
                  <a:pt x="986" y="10"/>
                  <a:pt x="999" y="10"/>
                </a:cubicBezTo>
                <a:cubicBezTo>
                  <a:pt x="1012" y="10"/>
                  <a:pt x="1028" y="604"/>
                  <a:pt x="1041" y="604"/>
                </a:cubicBezTo>
                <a:cubicBezTo>
                  <a:pt x="1054" y="604"/>
                  <a:pt x="1066" y="6"/>
                  <a:pt x="1080" y="7"/>
                </a:cubicBezTo>
                <a:cubicBezTo>
                  <a:pt x="1094" y="8"/>
                  <a:pt x="1112" y="609"/>
                  <a:pt x="1125" y="610"/>
                </a:cubicBezTo>
                <a:cubicBezTo>
                  <a:pt x="1138" y="611"/>
                  <a:pt x="1148" y="13"/>
                  <a:pt x="1161" y="13"/>
                </a:cubicBezTo>
                <a:cubicBezTo>
                  <a:pt x="1174" y="13"/>
                  <a:pt x="1192" y="609"/>
                  <a:pt x="1206" y="609"/>
                </a:cubicBezTo>
                <a:cubicBezTo>
                  <a:pt x="1220" y="609"/>
                  <a:pt x="1231" y="13"/>
                  <a:pt x="1245" y="13"/>
                </a:cubicBezTo>
                <a:cubicBezTo>
                  <a:pt x="1259" y="13"/>
                  <a:pt x="1276" y="607"/>
                  <a:pt x="1290" y="607"/>
                </a:cubicBezTo>
                <a:cubicBezTo>
                  <a:pt x="1304" y="607"/>
                  <a:pt x="1318" y="10"/>
                  <a:pt x="1332" y="10"/>
                </a:cubicBezTo>
                <a:cubicBezTo>
                  <a:pt x="1346" y="10"/>
                  <a:pt x="1365" y="609"/>
                  <a:pt x="1377" y="610"/>
                </a:cubicBezTo>
                <a:cubicBezTo>
                  <a:pt x="1389" y="611"/>
                  <a:pt x="1393" y="16"/>
                  <a:pt x="1407" y="16"/>
                </a:cubicBezTo>
                <a:cubicBezTo>
                  <a:pt x="1421" y="16"/>
                  <a:pt x="1449" y="613"/>
                  <a:pt x="1464" y="613"/>
                </a:cubicBezTo>
                <a:cubicBezTo>
                  <a:pt x="1479" y="613"/>
                  <a:pt x="1483" y="16"/>
                  <a:pt x="1497" y="16"/>
                </a:cubicBezTo>
                <a:cubicBezTo>
                  <a:pt x="1511" y="16"/>
                  <a:pt x="1533" y="613"/>
                  <a:pt x="1548" y="613"/>
                </a:cubicBezTo>
                <a:cubicBezTo>
                  <a:pt x="1563" y="613"/>
                  <a:pt x="1573" y="16"/>
                  <a:pt x="1587" y="16"/>
                </a:cubicBezTo>
                <a:cubicBezTo>
                  <a:pt x="1601" y="16"/>
                  <a:pt x="1619" y="613"/>
                  <a:pt x="1632" y="613"/>
                </a:cubicBezTo>
                <a:cubicBezTo>
                  <a:pt x="1645" y="613"/>
                  <a:pt x="1655" y="18"/>
                  <a:pt x="1668" y="19"/>
                </a:cubicBezTo>
                <a:cubicBezTo>
                  <a:pt x="1681" y="20"/>
                  <a:pt x="1699" y="616"/>
                  <a:pt x="1712" y="616"/>
                </a:cubicBezTo>
                <a:cubicBezTo>
                  <a:pt x="1725" y="616"/>
                  <a:pt x="1732" y="19"/>
                  <a:pt x="1746" y="19"/>
                </a:cubicBezTo>
                <a:cubicBezTo>
                  <a:pt x="1760" y="19"/>
                  <a:pt x="1781" y="616"/>
                  <a:pt x="1794" y="615"/>
                </a:cubicBezTo>
                <a:cubicBezTo>
                  <a:pt x="1807" y="614"/>
                  <a:pt x="1812" y="14"/>
                  <a:pt x="1824" y="13"/>
                </a:cubicBezTo>
                <a:cubicBezTo>
                  <a:pt x="1836" y="12"/>
                  <a:pt x="1855" y="609"/>
                  <a:pt x="1869" y="610"/>
                </a:cubicBezTo>
                <a:cubicBezTo>
                  <a:pt x="1883" y="611"/>
                  <a:pt x="1894" y="18"/>
                  <a:pt x="1908" y="19"/>
                </a:cubicBezTo>
                <a:cubicBezTo>
                  <a:pt x="1922" y="20"/>
                  <a:pt x="1940" y="618"/>
                  <a:pt x="1953" y="618"/>
                </a:cubicBezTo>
                <a:cubicBezTo>
                  <a:pt x="1966" y="618"/>
                  <a:pt x="1973" y="19"/>
                  <a:pt x="1986" y="19"/>
                </a:cubicBezTo>
                <a:cubicBezTo>
                  <a:pt x="1999" y="19"/>
                  <a:pt x="2020" y="619"/>
                  <a:pt x="2034" y="619"/>
                </a:cubicBezTo>
                <a:cubicBezTo>
                  <a:pt x="2048" y="619"/>
                  <a:pt x="2060" y="16"/>
                  <a:pt x="2073" y="16"/>
                </a:cubicBezTo>
                <a:cubicBezTo>
                  <a:pt x="2086" y="16"/>
                  <a:pt x="2102" y="616"/>
                  <a:pt x="2115" y="616"/>
                </a:cubicBezTo>
                <a:cubicBezTo>
                  <a:pt x="2128" y="616"/>
                  <a:pt x="2141" y="19"/>
                  <a:pt x="2154" y="19"/>
                </a:cubicBezTo>
                <a:cubicBezTo>
                  <a:pt x="2167" y="19"/>
                  <a:pt x="2183" y="619"/>
                  <a:pt x="2196" y="619"/>
                </a:cubicBezTo>
                <a:cubicBezTo>
                  <a:pt x="2209" y="619"/>
                  <a:pt x="2221" y="22"/>
                  <a:pt x="2235" y="22"/>
                </a:cubicBezTo>
                <a:cubicBezTo>
                  <a:pt x="2249" y="22"/>
                  <a:pt x="2269" y="622"/>
                  <a:pt x="2283" y="622"/>
                </a:cubicBezTo>
                <a:cubicBezTo>
                  <a:pt x="2297" y="622"/>
                  <a:pt x="2309" y="25"/>
                  <a:pt x="2322" y="25"/>
                </a:cubicBezTo>
                <a:cubicBezTo>
                  <a:pt x="2335" y="25"/>
                  <a:pt x="2348" y="622"/>
                  <a:pt x="2361" y="622"/>
                </a:cubicBezTo>
                <a:cubicBezTo>
                  <a:pt x="2374" y="622"/>
                  <a:pt x="2386" y="26"/>
                  <a:pt x="2400" y="25"/>
                </a:cubicBezTo>
                <a:cubicBezTo>
                  <a:pt x="2414" y="24"/>
                  <a:pt x="2431" y="616"/>
                  <a:pt x="2445" y="616"/>
                </a:cubicBezTo>
                <a:cubicBezTo>
                  <a:pt x="2459" y="616"/>
                  <a:pt x="2470" y="22"/>
                  <a:pt x="2484" y="22"/>
                </a:cubicBezTo>
                <a:cubicBezTo>
                  <a:pt x="2498" y="22"/>
                  <a:pt x="2519" y="619"/>
                  <a:pt x="2532" y="619"/>
                </a:cubicBezTo>
                <a:cubicBezTo>
                  <a:pt x="2545" y="619"/>
                  <a:pt x="2551" y="22"/>
                  <a:pt x="2565" y="22"/>
                </a:cubicBezTo>
                <a:cubicBezTo>
                  <a:pt x="2579" y="22"/>
                  <a:pt x="2602" y="616"/>
                  <a:pt x="2616" y="616"/>
                </a:cubicBezTo>
                <a:cubicBezTo>
                  <a:pt x="2630" y="616"/>
                  <a:pt x="2639" y="20"/>
                  <a:pt x="2652" y="19"/>
                </a:cubicBezTo>
                <a:cubicBezTo>
                  <a:pt x="2665" y="18"/>
                  <a:pt x="2681" y="613"/>
                  <a:pt x="2694" y="613"/>
                </a:cubicBezTo>
                <a:cubicBezTo>
                  <a:pt x="2707" y="613"/>
                  <a:pt x="2719" y="22"/>
                  <a:pt x="2733" y="22"/>
                </a:cubicBezTo>
                <a:cubicBezTo>
                  <a:pt x="2747" y="22"/>
                  <a:pt x="2765" y="611"/>
                  <a:pt x="2778" y="610"/>
                </a:cubicBezTo>
                <a:cubicBezTo>
                  <a:pt x="2791" y="609"/>
                  <a:pt x="2798" y="16"/>
                  <a:pt x="2811" y="16"/>
                </a:cubicBezTo>
                <a:cubicBezTo>
                  <a:pt x="2824" y="16"/>
                  <a:pt x="2845" y="613"/>
                  <a:pt x="2859" y="613"/>
                </a:cubicBezTo>
                <a:cubicBezTo>
                  <a:pt x="2873" y="613"/>
                  <a:pt x="2882" y="18"/>
                  <a:pt x="2895" y="16"/>
                </a:cubicBezTo>
                <a:cubicBezTo>
                  <a:pt x="2908" y="14"/>
                  <a:pt x="2924" y="601"/>
                  <a:pt x="2937" y="601"/>
                </a:cubicBezTo>
                <a:cubicBezTo>
                  <a:pt x="2950" y="601"/>
                  <a:pt x="2963" y="308"/>
                  <a:pt x="2976" y="16"/>
                </a:cubicBezTo>
              </a:path>
            </a:pathLst>
          </a:custGeom>
          <a:noFill/>
          <a:ln w="15875">
            <a:solidFill>
              <a:srgbClr val="000080"/>
            </a:solidFill>
            <a:round/>
            <a:headEnd/>
            <a:tailEnd/>
          </a:ln>
        </p:spPr>
        <p:txBody>
          <a:bodyPr/>
          <a:lstStyle/>
          <a:p>
            <a:endParaRPr lang="en-US"/>
          </a:p>
        </p:txBody>
      </p:sp>
      <p:sp>
        <p:nvSpPr>
          <p:cNvPr id="196614" name="Freeform 6"/>
          <p:cNvSpPr>
            <a:spLocks/>
          </p:cNvSpPr>
          <p:nvPr/>
        </p:nvSpPr>
        <p:spPr bwMode="auto">
          <a:xfrm>
            <a:off x="2365375" y="3611563"/>
            <a:ext cx="4710113" cy="1006475"/>
          </a:xfrm>
          <a:custGeom>
            <a:avLst/>
            <a:gdLst>
              <a:gd name="T0" fmla="*/ 0 w 2967"/>
              <a:gd name="T1" fmla="*/ 12 h 634"/>
              <a:gd name="T2" fmla="*/ 123 w 2967"/>
              <a:gd name="T3" fmla="*/ 615 h 634"/>
              <a:gd name="T4" fmla="*/ 240 w 2967"/>
              <a:gd name="T5" fmla="*/ 0 h 634"/>
              <a:gd name="T6" fmla="*/ 372 w 2967"/>
              <a:gd name="T7" fmla="*/ 615 h 634"/>
              <a:gd name="T8" fmla="*/ 516 w 2967"/>
              <a:gd name="T9" fmla="*/ 5 h 634"/>
              <a:gd name="T10" fmla="*/ 641 w 2967"/>
              <a:gd name="T11" fmla="*/ 619 h 634"/>
              <a:gd name="T12" fmla="*/ 766 w 2967"/>
              <a:gd name="T13" fmla="*/ 5 h 634"/>
              <a:gd name="T14" fmla="*/ 896 w 2967"/>
              <a:gd name="T15" fmla="*/ 624 h 634"/>
              <a:gd name="T16" fmla="*/ 1020 w 2967"/>
              <a:gd name="T17" fmla="*/ 3 h 634"/>
              <a:gd name="T18" fmla="*/ 1143 w 2967"/>
              <a:gd name="T19" fmla="*/ 619 h 634"/>
              <a:gd name="T20" fmla="*/ 1265 w 2967"/>
              <a:gd name="T21" fmla="*/ 7 h 634"/>
              <a:gd name="T22" fmla="*/ 1395 w 2967"/>
              <a:gd name="T23" fmla="*/ 622 h 634"/>
              <a:gd name="T24" fmla="*/ 1520 w 2967"/>
              <a:gd name="T25" fmla="*/ 10 h 634"/>
              <a:gd name="T26" fmla="*/ 1644 w 2967"/>
              <a:gd name="T27" fmla="*/ 624 h 634"/>
              <a:gd name="T28" fmla="*/ 1769 w 2967"/>
              <a:gd name="T29" fmla="*/ 10 h 634"/>
              <a:gd name="T30" fmla="*/ 1887 w 2967"/>
              <a:gd name="T31" fmla="*/ 627 h 634"/>
              <a:gd name="T32" fmla="*/ 2009 w 2967"/>
              <a:gd name="T33" fmla="*/ 12 h 634"/>
              <a:gd name="T34" fmla="*/ 2136 w 2967"/>
              <a:gd name="T35" fmla="*/ 629 h 634"/>
              <a:gd name="T36" fmla="*/ 2259 w 2967"/>
              <a:gd name="T37" fmla="*/ 17 h 634"/>
              <a:gd name="T38" fmla="*/ 2386 w 2967"/>
              <a:gd name="T39" fmla="*/ 629 h 634"/>
              <a:gd name="T40" fmla="*/ 2511 w 2967"/>
              <a:gd name="T41" fmla="*/ 17 h 634"/>
              <a:gd name="T42" fmla="*/ 2636 w 2967"/>
              <a:gd name="T43" fmla="*/ 629 h 634"/>
              <a:gd name="T44" fmla="*/ 2756 w 2967"/>
              <a:gd name="T45" fmla="*/ 22 h 634"/>
              <a:gd name="T46" fmla="*/ 2876 w 2967"/>
              <a:gd name="T47" fmla="*/ 629 h 634"/>
              <a:gd name="T48" fmla="*/ 2967 w 2967"/>
              <a:gd name="T49" fmla="*/ 55 h 6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67"/>
              <a:gd name="T76" fmla="*/ 0 h 634"/>
              <a:gd name="T77" fmla="*/ 2967 w 2967"/>
              <a:gd name="T78" fmla="*/ 634 h 6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67" h="634">
                <a:moveTo>
                  <a:pt x="0" y="12"/>
                </a:moveTo>
                <a:cubicBezTo>
                  <a:pt x="41" y="314"/>
                  <a:pt x="83" y="617"/>
                  <a:pt x="123" y="615"/>
                </a:cubicBezTo>
                <a:cubicBezTo>
                  <a:pt x="163" y="613"/>
                  <a:pt x="199" y="0"/>
                  <a:pt x="240" y="0"/>
                </a:cubicBezTo>
                <a:cubicBezTo>
                  <a:pt x="281" y="0"/>
                  <a:pt x="326" y="614"/>
                  <a:pt x="372" y="615"/>
                </a:cubicBezTo>
                <a:cubicBezTo>
                  <a:pt x="418" y="616"/>
                  <a:pt x="471" y="4"/>
                  <a:pt x="516" y="5"/>
                </a:cubicBezTo>
                <a:cubicBezTo>
                  <a:pt x="561" y="6"/>
                  <a:pt x="599" y="619"/>
                  <a:pt x="641" y="619"/>
                </a:cubicBezTo>
                <a:cubicBezTo>
                  <a:pt x="683" y="619"/>
                  <a:pt x="724" y="4"/>
                  <a:pt x="766" y="5"/>
                </a:cubicBezTo>
                <a:cubicBezTo>
                  <a:pt x="808" y="6"/>
                  <a:pt x="854" y="624"/>
                  <a:pt x="896" y="624"/>
                </a:cubicBezTo>
                <a:cubicBezTo>
                  <a:pt x="938" y="624"/>
                  <a:pt x="979" y="4"/>
                  <a:pt x="1020" y="3"/>
                </a:cubicBezTo>
                <a:cubicBezTo>
                  <a:pt x="1061" y="2"/>
                  <a:pt x="1102" y="618"/>
                  <a:pt x="1143" y="619"/>
                </a:cubicBezTo>
                <a:cubicBezTo>
                  <a:pt x="1184" y="620"/>
                  <a:pt x="1223" y="7"/>
                  <a:pt x="1265" y="7"/>
                </a:cubicBezTo>
                <a:cubicBezTo>
                  <a:pt x="1307" y="7"/>
                  <a:pt x="1353" y="622"/>
                  <a:pt x="1395" y="622"/>
                </a:cubicBezTo>
                <a:cubicBezTo>
                  <a:pt x="1437" y="622"/>
                  <a:pt x="1479" y="10"/>
                  <a:pt x="1520" y="10"/>
                </a:cubicBezTo>
                <a:cubicBezTo>
                  <a:pt x="1561" y="10"/>
                  <a:pt x="1603" y="624"/>
                  <a:pt x="1644" y="624"/>
                </a:cubicBezTo>
                <a:cubicBezTo>
                  <a:pt x="1685" y="624"/>
                  <a:pt x="1729" y="10"/>
                  <a:pt x="1769" y="10"/>
                </a:cubicBezTo>
                <a:cubicBezTo>
                  <a:pt x="1809" y="10"/>
                  <a:pt x="1847" y="627"/>
                  <a:pt x="1887" y="627"/>
                </a:cubicBezTo>
                <a:cubicBezTo>
                  <a:pt x="1927" y="627"/>
                  <a:pt x="1968" y="12"/>
                  <a:pt x="2009" y="12"/>
                </a:cubicBezTo>
                <a:cubicBezTo>
                  <a:pt x="2050" y="12"/>
                  <a:pt x="2094" y="628"/>
                  <a:pt x="2136" y="629"/>
                </a:cubicBezTo>
                <a:cubicBezTo>
                  <a:pt x="2178" y="630"/>
                  <a:pt x="2217" y="17"/>
                  <a:pt x="2259" y="17"/>
                </a:cubicBezTo>
                <a:cubicBezTo>
                  <a:pt x="2301" y="17"/>
                  <a:pt x="2344" y="629"/>
                  <a:pt x="2386" y="629"/>
                </a:cubicBezTo>
                <a:cubicBezTo>
                  <a:pt x="2428" y="629"/>
                  <a:pt x="2469" y="17"/>
                  <a:pt x="2511" y="17"/>
                </a:cubicBezTo>
                <a:cubicBezTo>
                  <a:pt x="2553" y="17"/>
                  <a:pt x="2595" y="628"/>
                  <a:pt x="2636" y="629"/>
                </a:cubicBezTo>
                <a:cubicBezTo>
                  <a:pt x="2677" y="630"/>
                  <a:pt x="2716" y="22"/>
                  <a:pt x="2756" y="22"/>
                </a:cubicBezTo>
                <a:cubicBezTo>
                  <a:pt x="2796" y="22"/>
                  <a:pt x="2841" y="624"/>
                  <a:pt x="2876" y="629"/>
                </a:cubicBezTo>
                <a:cubicBezTo>
                  <a:pt x="2911" y="634"/>
                  <a:pt x="2939" y="344"/>
                  <a:pt x="2967" y="55"/>
                </a:cubicBezTo>
              </a:path>
            </a:pathLst>
          </a:custGeom>
          <a:noFill/>
          <a:ln w="19050">
            <a:solidFill>
              <a:srgbClr val="FF6600"/>
            </a:solidFill>
            <a:round/>
            <a:headEnd/>
            <a:tailEnd/>
          </a:ln>
        </p:spPr>
        <p:txBody>
          <a:bodyPr/>
          <a:lstStyle/>
          <a:p>
            <a:endParaRPr lang="en-US"/>
          </a:p>
        </p:txBody>
      </p:sp>
      <p:sp>
        <p:nvSpPr>
          <p:cNvPr id="196615" name="Freeform 7"/>
          <p:cNvSpPr>
            <a:spLocks/>
          </p:cNvSpPr>
          <p:nvPr/>
        </p:nvSpPr>
        <p:spPr bwMode="auto">
          <a:xfrm>
            <a:off x="2351088" y="2105025"/>
            <a:ext cx="4738687" cy="989013"/>
          </a:xfrm>
          <a:custGeom>
            <a:avLst/>
            <a:gdLst>
              <a:gd name="T0" fmla="*/ 0 w 2985"/>
              <a:gd name="T1" fmla="*/ 1 h 623"/>
              <a:gd name="T2" fmla="*/ 379 w 2985"/>
              <a:gd name="T3" fmla="*/ 604 h 623"/>
              <a:gd name="T4" fmla="*/ 777 w 2985"/>
              <a:gd name="T5" fmla="*/ 1 h 623"/>
              <a:gd name="T6" fmla="*/ 1154 w 2985"/>
              <a:gd name="T7" fmla="*/ 611 h 623"/>
              <a:gd name="T8" fmla="*/ 1533 w 2985"/>
              <a:gd name="T9" fmla="*/ 16 h 623"/>
              <a:gd name="T10" fmla="*/ 1903 w 2985"/>
              <a:gd name="T11" fmla="*/ 623 h 623"/>
              <a:gd name="T12" fmla="*/ 2270 w 2985"/>
              <a:gd name="T13" fmla="*/ 16 h 623"/>
              <a:gd name="T14" fmla="*/ 2652 w 2985"/>
              <a:gd name="T15" fmla="*/ 620 h 623"/>
              <a:gd name="T16" fmla="*/ 2985 w 2985"/>
              <a:gd name="T17" fmla="*/ 25 h 62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985"/>
              <a:gd name="T28" fmla="*/ 0 h 623"/>
              <a:gd name="T29" fmla="*/ 2985 w 2985"/>
              <a:gd name="T30" fmla="*/ 623 h 62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985" h="623">
                <a:moveTo>
                  <a:pt x="0" y="1"/>
                </a:moveTo>
                <a:cubicBezTo>
                  <a:pt x="125" y="302"/>
                  <a:pt x="250" y="604"/>
                  <a:pt x="379" y="604"/>
                </a:cubicBezTo>
                <a:cubicBezTo>
                  <a:pt x="508" y="604"/>
                  <a:pt x="648" y="0"/>
                  <a:pt x="777" y="1"/>
                </a:cubicBezTo>
                <a:cubicBezTo>
                  <a:pt x="906" y="2"/>
                  <a:pt x="1028" y="608"/>
                  <a:pt x="1154" y="611"/>
                </a:cubicBezTo>
                <a:cubicBezTo>
                  <a:pt x="1280" y="614"/>
                  <a:pt x="1408" y="14"/>
                  <a:pt x="1533" y="16"/>
                </a:cubicBezTo>
                <a:cubicBezTo>
                  <a:pt x="1658" y="18"/>
                  <a:pt x="1780" y="623"/>
                  <a:pt x="1903" y="623"/>
                </a:cubicBezTo>
                <a:cubicBezTo>
                  <a:pt x="2026" y="623"/>
                  <a:pt x="2145" y="16"/>
                  <a:pt x="2270" y="16"/>
                </a:cubicBezTo>
                <a:cubicBezTo>
                  <a:pt x="2395" y="16"/>
                  <a:pt x="2533" y="619"/>
                  <a:pt x="2652" y="620"/>
                </a:cubicBezTo>
                <a:cubicBezTo>
                  <a:pt x="2771" y="621"/>
                  <a:pt x="2916" y="149"/>
                  <a:pt x="2985" y="25"/>
                </a:cubicBezTo>
              </a:path>
            </a:pathLst>
          </a:custGeom>
          <a:noFill/>
          <a:ln w="19050">
            <a:solidFill>
              <a:srgbClr val="FF0000"/>
            </a:solidFill>
            <a:round/>
            <a:headEnd/>
            <a:tailEnd/>
          </a:ln>
        </p:spPr>
        <p:txBody>
          <a:bodyPr/>
          <a:lstStyle/>
          <a:p>
            <a:endParaRPr lang="en-US"/>
          </a:p>
        </p:txBody>
      </p:sp>
      <p:sp>
        <p:nvSpPr>
          <p:cNvPr id="8200" name="Line 8"/>
          <p:cNvSpPr>
            <a:spLocks noChangeShapeType="1"/>
          </p:cNvSpPr>
          <p:nvPr/>
        </p:nvSpPr>
        <p:spPr bwMode="auto">
          <a:xfrm>
            <a:off x="2343150" y="1106488"/>
            <a:ext cx="0" cy="5259387"/>
          </a:xfrm>
          <a:prstGeom prst="line">
            <a:avLst/>
          </a:prstGeom>
          <a:noFill/>
          <a:ln w="15875">
            <a:solidFill>
              <a:schemeClr val="tx1"/>
            </a:solidFill>
            <a:round/>
            <a:headEnd/>
            <a:tailEnd/>
          </a:ln>
        </p:spPr>
        <p:txBody>
          <a:bodyPr/>
          <a:lstStyle/>
          <a:p>
            <a:endParaRPr lang="en-US"/>
          </a:p>
        </p:txBody>
      </p:sp>
      <p:sp>
        <p:nvSpPr>
          <p:cNvPr id="8201" name="Line 9"/>
          <p:cNvSpPr>
            <a:spLocks noChangeShapeType="1"/>
          </p:cNvSpPr>
          <p:nvPr/>
        </p:nvSpPr>
        <p:spPr bwMode="auto">
          <a:xfrm>
            <a:off x="7102475" y="1173163"/>
            <a:ext cx="0" cy="5259387"/>
          </a:xfrm>
          <a:prstGeom prst="line">
            <a:avLst/>
          </a:prstGeom>
          <a:noFill/>
          <a:ln w="15875">
            <a:solidFill>
              <a:schemeClr val="tx1"/>
            </a:solidFill>
            <a:round/>
            <a:headEnd/>
            <a:tailEnd/>
          </a:ln>
        </p:spPr>
        <p:txBody>
          <a:bodyPr/>
          <a:lstStyle/>
          <a:p>
            <a:endParaRPr lang="en-US"/>
          </a:p>
        </p:txBody>
      </p:sp>
      <p:sp>
        <p:nvSpPr>
          <p:cNvPr id="8202" name="Line 10"/>
          <p:cNvSpPr>
            <a:spLocks noChangeShapeType="1"/>
          </p:cNvSpPr>
          <p:nvPr/>
        </p:nvSpPr>
        <p:spPr bwMode="auto">
          <a:xfrm>
            <a:off x="2351088" y="1366838"/>
            <a:ext cx="4764087" cy="0"/>
          </a:xfrm>
          <a:prstGeom prst="line">
            <a:avLst/>
          </a:prstGeom>
          <a:noFill/>
          <a:ln w="15875">
            <a:solidFill>
              <a:schemeClr val="tx1"/>
            </a:solidFill>
            <a:round/>
            <a:headEnd type="stealth" w="med" len="med"/>
            <a:tailEnd type="stealth" w="med" len="med"/>
          </a:ln>
        </p:spPr>
        <p:txBody>
          <a:bodyPr/>
          <a:lstStyle/>
          <a:p>
            <a:endParaRPr lang="en-US"/>
          </a:p>
        </p:txBody>
      </p:sp>
      <p:sp>
        <p:nvSpPr>
          <p:cNvPr id="8203" name="Text Box 11"/>
          <p:cNvSpPr txBox="1">
            <a:spLocks noChangeArrowheads="1"/>
          </p:cNvSpPr>
          <p:nvPr/>
        </p:nvSpPr>
        <p:spPr bwMode="auto">
          <a:xfrm>
            <a:off x="4252913" y="1169988"/>
            <a:ext cx="1008062" cy="336550"/>
          </a:xfrm>
          <a:prstGeom prst="rect">
            <a:avLst/>
          </a:prstGeom>
          <a:solidFill>
            <a:schemeClr val="bg1"/>
          </a:solidFill>
          <a:ln w="9525">
            <a:noFill/>
            <a:miter lim="800000"/>
            <a:headEnd/>
            <a:tailEnd/>
          </a:ln>
        </p:spPr>
        <p:txBody>
          <a:bodyPr wrap="none">
            <a:spAutoFit/>
          </a:bodyPr>
          <a:lstStyle/>
          <a:p>
            <a:r>
              <a:rPr lang="en-US" sz="1600">
                <a:latin typeface="Calibri" pitchFamily="34" charset="0"/>
              </a:rPr>
              <a:t>1 second</a:t>
            </a:r>
          </a:p>
        </p:txBody>
      </p:sp>
      <p:sp>
        <p:nvSpPr>
          <p:cNvPr id="8204" name="Text Box 12"/>
          <p:cNvSpPr txBox="1">
            <a:spLocks noChangeArrowheads="1"/>
          </p:cNvSpPr>
          <p:nvPr/>
        </p:nvSpPr>
        <p:spPr bwMode="auto">
          <a:xfrm>
            <a:off x="2728913" y="1582738"/>
            <a:ext cx="1143000" cy="336550"/>
          </a:xfrm>
          <a:prstGeom prst="rect">
            <a:avLst/>
          </a:prstGeom>
          <a:noFill/>
          <a:ln w="9525">
            <a:noFill/>
            <a:miter lim="800000"/>
            <a:headEnd/>
            <a:tailEnd/>
          </a:ln>
        </p:spPr>
        <p:txBody>
          <a:bodyPr wrap="none">
            <a:spAutoFit/>
          </a:bodyPr>
          <a:lstStyle/>
          <a:p>
            <a:r>
              <a:rPr lang="en-US" sz="1600">
                <a:latin typeface="Calibri" pitchFamily="34" charset="0"/>
              </a:rPr>
              <a:t>Frequency</a:t>
            </a:r>
          </a:p>
        </p:txBody>
      </p:sp>
      <p:sp>
        <p:nvSpPr>
          <p:cNvPr id="196621" name="Text Box 13"/>
          <p:cNvSpPr txBox="1">
            <a:spLocks noChangeArrowheads="1"/>
          </p:cNvSpPr>
          <p:nvPr/>
        </p:nvSpPr>
        <p:spPr bwMode="auto">
          <a:xfrm>
            <a:off x="2754313" y="3060700"/>
            <a:ext cx="2287587" cy="304800"/>
          </a:xfrm>
          <a:prstGeom prst="rect">
            <a:avLst/>
          </a:prstGeom>
          <a:noFill/>
          <a:ln w="9525">
            <a:noFill/>
            <a:miter lim="800000"/>
            <a:headEnd/>
            <a:tailEnd/>
          </a:ln>
        </p:spPr>
        <p:txBody>
          <a:bodyPr wrap="none">
            <a:spAutoFit/>
          </a:bodyPr>
          <a:lstStyle/>
          <a:p>
            <a:r>
              <a:rPr lang="en-US" sz="1400">
                <a:latin typeface="Calibri" pitchFamily="34" charset="0"/>
              </a:rPr>
              <a:t>4 cycles/second  =  4 hertz</a:t>
            </a:r>
          </a:p>
        </p:txBody>
      </p:sp>
      <p:sp>
        <p:nvSpPr>
          <p:cNvPr id="196622" name="Text Box 14"/>
          <p:cNvSpPr txBox="1">
            <a:spLocks noChangeArrowheads="1"/>
          </p:cNvSpPr>
          <p:nvPr/>
        </p:nvSpPr>
        <p:spPr bwMode="auto">
          <a:xfrm>
            <a:off x="2747963" y="4611688"/>
            <a:ext cx="2484437" cy="304800"/>
          </a:xfrm>
          <a:prstGeom prst="rect">
            <a:avLst/>
          </a:prstGeom>
          <a:noFill/>
          <a:ln w="9525">
            <a:noFill/>
            <a:miter lim="800000"/>
            <a:headEnd/>
            <a:tailEnd/>
          </a:ln>
        </p:spPr>
        <p:txBody>
          <a:bodyPr wrap="none">
            <a:spAutoFit/>
          </a:bodyPr>
          <a:lstStyle/>
          <a:p>
            <a:r>
              <a:rPr lang="en-US" sz="1400">
                <a:latin typeface="Calibri" pitchFamily="34" charset="0"/>
              </a:rPr>
              <a:t>12 cycles/second  =  12 hertz</a:t>
            </a:r>
          </a:p>
        </p:txBody>
      </p:sp>
      <p:sp>
        <p:nvSpPr>
          <p:cNvPr id="196623" name="Text Box 15"/>
          <p:cNvSpPr txBox="1">
            <a:spLocks noChangeArrowheads="1"/>
          </p:cNvSpPr>
          <p:nvPr/>
        </p:nvSpPr>
        <p:spPr bwMode="auto">
          <a:xfrm>
            <a:off x="2762250" y="6119813"/>
            <a:ext cx="2484438" cy="304800"/>
          </a:xfrm>
          <a:prstGeom prst="rect">
            <a:avLst/>
          </a:prstGeom>
          <a:noFill/>
          <a:ln w="9525">
            <a:noFill/>
            <a:miter lim="800000"/>
            <a:headEnd/>
            <a:tailEnd/>
          </a:ln>
        </p:spPr>
        <p:txBody>
          <a:bodyPr wrap="none">
            <a:spAutoFit/>
          </a:bodyPr>
          <a:lstStyle/>
          <a:p>
            <a:r>
              <a:rPr lang="en-US" sz="1400">
                <a:latin typeface="Calibri" pitchFamily="34" charset="0"/>
              </a:rPr>
              <a:t>36 cycles/second  =  36 hertz</a:t>
            </a:r>
          </a:p>
        </p:txBody>
      </p:sp>
      <p:pic>
        <p:nvPicPr>
          <p:cNvPr id="196625" name="Picture 17" descr="dog ears"/>
          <p:cNvPicPr>
            <a:picLocks noChangeAspect="1" noChangeArrowheads="1"/>
          </p:cNvPicPr>
          <p:nvPr/>
        </p:nvPicPr>
        <p:blipFill>
          <a:blip r:embed="rId4" cstate="print"/>
          <a:srcRect/>
          <a:stretch>
            <a:fillRect/>
          </a:stretch>
        </p:blipFill>
        <p:spPr bwMode="auto">
          <a:xfrm>
            <a:off x="7207250" y="160338"/>
            <a:ext cx="1779588" cy="1095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6615"/>
                                        </p:tgtEl>
                                        <p:attrNameLst>
                                          <p:attrName>style.visibility</p:attrName>
                                        </p:attrNameLst>
                                      </p:cBhvr>
                                      <p:to>
                                        <p:strVal val="visible"/>
                                      </p:to>
                                    </p:set>
                                    <p:animEffect transition="in" filter="wipe(left)">
                                      <p:cBhvr>
                                        <p:cTn id="7" dur="5000"/>
                                        <p:tgtEl>
                                          <p:spTgt spid="196615"/>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96621"/>
                                        </p:tgtEl>
                                        <p:attrNameLst>
                                          <p:attrName>style.visibility</p:attrName>
                                        </p:attrNameLst>
                                      </p:cBhvr>
                                      <p:to>
                                        <p:strVal val="visible"/>
                                      </p:to>
                                    </p:set>
                                    <p:animEffect transition="in" filter="fade">
                                      <p:cBhvr>
                                        <p:cTn id="12" dur="1000"/>
                                        <p:tgtEl>
                                          <p:spTgt spid="196621"/>
                                        </p:tgtEl>
                                      </p:cBhvr>
                                    </p:animEffect>
                                    <p:anim calcmode="lin" valueType="num">
                                      <p:cBhvr>
                                        <p:cTn id="13" dur="1000" fill="hold"/>
                                        <p:tgtEl>
                                          <p:spTgt spid="196621"/>
                                        </p:tgtEl>
                                        <p:attrNameLst>
                                          <p:attrName>ppt_x</p:attrName>
                                        </p:attrNameLst>
                                      </p:cBhvr>
                                      <p:tavLst>
                                        <p:tav tm="0">
                                          <p:val>
                                            <p:strVal val="#ppt_x-.1"/>
                                          </p:val>
                                        </p:tav>
                                        <p:tav tm="100000">
                                          <p:val>
                                            <p:strVal val="#ppt_x"/>
                                          </p:val>
                                        </p:tav>
                                      </p:tavLst>
                                    </p:anim>
                                    <p:anim calcmode="lin" valueType="num">
                                      <p:cBhvr>
                                        <p:cTn id="14" dur="1000" fill="hold"/>
                                        <p:tgtEl>
                                          <p:spTgt spid="19662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96614"/>
                                        </p:tgtEl>
                                        <p:attrNameLst>
                                          <p:attrName>style.visibility</p:attrName>
                                        </p:attrNameLst>
                                      </p:cBhvr>
                                      <p:to>
                                        <p:strVal val="visible"/>
                                      </p:to>
                                    </p:set>
                                    <p:animEffect transition="in" filter="wipe(left)">
                                      <p:cBhvr>
                                        <p:cTn id="19" dur="3000"/>
                                        <p:tgtEl>
                                          <p:spTgt spid="196614"/>
                                        </p:tgtEl>
                                      </p:cBhvr>
                                    </p:animEffect>
                                  </p:childTnLst>
                                </p:cTn>
                              </p:par>
                            </p:childTnLst>
                          </p:cTn>
                        </p:par>
                      </p:childTnLst>
                    </p:cTn>
                  </p:par>
                  <p:par>
                    <p:cTn id="20" fill="hold">
                      <p:stCondLst>
                        <p:cond delay="indefinite"/>
                      </p:stCondLst>
                      <p:childTnLst>
                        <p:par>
                          <p:cTn id="21" fill="hold">
                            <p:stCondLst>
                              <p:cond delay="0"/>
                            </p:stCondLst>
                            <p:childTnLst>
                              <p:par>
                                <p:cTn id="22" presetID="40" presetClass="entr" presetSubtype="0" fill="hold" grpId="0" nodeType="clickEffect">
                                  <p:stCondLst>
                                    <p:cond delay="0"/>
                                  </p:stCondLst>
                                  <p:iterate type="lt">
                                    <p:tmPct val="10000"/>
                                  </p:iterate>
                                  <p:childTnLst>
                                    <p:set>
                                      <p:cBhvr>
                                        <p:cTn id="23" dur="1" fill="hold">
                                          <p:stCondLst>
                                            <p:cond delay="0"/>
                                          </p:stCondLst>
                                        </p:cTn>
                                        <p:tgtEl>
                                          <p:spTgt spid="196622"/>
                                        </p:tgtEl>
                                        <p:attrNameLst>
                                          <p:attrName>style.visibility</p:attrName>
                                        </p:attrNameLst>
                                      </p:cBhvr>
                                      <p:to>
                                        <p:strVal val="visible"/>
                                      </p:to>
                                    </p:set>
                                    <p:animEffect transition="in" filter="fade">
                                      <p:cBhvr>
                                        <p:cTn id="24" dur="1000"/>
                                        <p:tgtEl>
                                          <p:spTgt spid="196622"/>
                                        </p:tgtEl>
                                      </p:cBhvr>
                                    </p:animEffect>
                                    <p:anim calcmode="lin" valueType="num">
                                      <p:cBhvr>
                                        <p:cTn id="25" dur="1000" fill="hold"/>
                                        <p:tgtEl>
                                          <p:spTgt spid="196622"/>
                                        </p:tgtEl>
                                        <p:attrNameLst>
                                          <p:attrName>ppt_x</p:attrName>
                                        </p:attrNameLst>
                                      </p:cBhvr>
                                      <p:tavLst>
                                        <p:tav tm="0">
                                          <p:val>
                                            <p:strVal val="#ppt_x-.1"/>
                                          </p:val>
                                        </p:tav>
                                        <p:tav tm="100000">
                                          <p:val>
                                            <p:strVal val="#ppt_x"/>
                                          </p:val>
                                        </p:tav>
                                      </p:tavLst>
                                    </p:anim>
                                    <p:anim calcmode="lin" valueType="num">
                                      <p:cBhvr>
                                        <p:cTn id="26" dur="1000" fill="hold"/>
                                        <p:tgtEl>
                                          <p:spTgt spid="19662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96613"/>
                                        </p:tgtEl>
                                        <p:attrNameLst>
                                          <p:attrName>style.visibility</p:attrName>
                                        </p:attrNameLst>
                                      </p:cBhvr>
                                      <p:to>
                                        <p:strVal val="visible"/>
                                      </p:to>
                                    </p:set>
                                    <p:animEffect transition="in" filter="wipe(left)">
                                      <p:cBhvr>
                                        <p:cTn id="31" dur="2000"/>
                                        <p:tgtEl>
                                          <p:spTgt spid="196613"/>
                                        </p:tgtEl>
                                      </p:cBhvr>
                                    </p:animEffect>
                                  </p:childTnLst>
                                </p:cTn>
                              </p:par>
                            </p:childTnLst>
                          </p:cTn>
                        </p:par>
                      </p:childTnLst>
                    </p:cTn>
                  </p:par>
                  <p:par>
                    <p:cTn id="32" fill="hold">
                      <p:stCondLst>
                        <p:cond delay="indefinite"/>
                      </p:stCondLst>
                      <p:childTnLst>
                        <p:par>
                          <p:cTn id="33" fill="hold">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196623"/>
                                        </p:tgtEl>
                                        <p:attrNameLst>
                                          <p:attrName>style.visibility</p:attrName>
                                        </p:attrNameLst>
                                      </p:cBhvr>
                                      <p:to>
                                        <p:strVal val="visible"/>
                                      </p:to>
                                    </p:set>
                                    <p:animEffect transition="in" filter="fade">
                                      <p:cBhvr>
                                        <p:cTn id="36" dur="1000"/>
                                        <p:tgtEl>
                                          <p:spTgt spid="196623"/>
                                        </p:tgtEl>
                                      </p:cBhvr>
                                    </p:animEffect>
                                    <p:anim calcmode="lin" valueType="num">
                                      <p:cBhvr>
                                        <p:cTn id="37" dur="1000" fill="hold"/>
                                        <p:tgtEl>
                                          <p:spTgt spid="196623"/>
                                        </p:tgtEl>
                                        <p:attrNameLst>
                                          <p:attrName>ppt_x</p:attrName>
                                        </p:attrNameLst>
                                      </p:cBhvr>
                                      <p:tavLst>
                                        <p:tav tm="0">
                                          <p:val>
                                            <p:strVal val="#ppt_x-.1"/>
                                          </p:val>
                                        </p:tav>
                                        <p:tav tm="100000">
                                          <p:val>
                                            <p:strVal val="#ppt_x"/>
                                          </p:val>
                                        </p:tav>
                                      </p:tavLst>
                                    </p:anim>
                                    <p:anim calcmode="lin" valueType="num">
                                      <p:cBhvr>
                                        <p:cTn id="38" dur="1000" fill="hold"/>
                                        <p:tgtEl>
                                          <p:spTgt spid="196623"/>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nodeType="clickEffect">
                                  <p:stCondLst>
                                    <p:cond delay="0"/>
                                  </p:stCondLst>
                                  <p:childTnLst>
                                    <p:set>
                                      <p:cBhvr>
                                        <p:cTn id="42" dur="1" fill="hold">
                                          <p:stCondLst>
                                            <p:cond delay="0"/>
                                          </p:stCondLst>
                                        </p:cTn>
                                        <p:tgtEl>
                                          <p:spTgt spid="196625"/>
                                        </p:tgtEl>
                                        <p:attrNameLst>
                                          <p:attrName>style.visibility</p:attrName>
                                        </p:attrNameLst>
                                      </p:cBhvr>
                                      <p:to>
                                        <p:strVal val="visible"/>
                                      </p:to>
                                    </p:set>
                                    <p:anim calcmode="lin" valueType="num">
                                      <p:cBhvr>
                                        <p:cTn id="43" dur="500" fill="hold"/>
                                        <p:tgtEl>
                                          <p:spTgt spid="196625"/>
                                        </p:tgtEl>
                                        <p:attrNameLst>
                                          <p:attrName>ppt_w</p:attrName>
                                        </p:attrNameLst>
                                      </p:cBhvr>
                                      <p:tavLst>
                                        <p:tav tm="0">
                                          <p:val>
                                            <p:fltVal val="0"/>
                                          </p:val>
                                        </p:tav>
                                        <p:tav tm="100000">
                                          <p:val>
                                            <p:strVal val="#ppt_w"/>
                                          </p:val>
                                        </p:tav>
                                      </p:tavLst>
                                    </p:anim>
                                    <p:anim calcmode="lin" valueType="num">
                                      <p:cBhvr>
                                        <p:cTn id="44" dur="500" fill="hold"/>
                                        <p:tgtEl>
                                          <p:spTgt spid="196625"/>
                                        </p:tgtEl>
                                        <p:attrNameLst>
                                          <p:attrName>ppt_h</p:attrName>
                                        </p:attrNameLst>
                                      </p:cBhvr>
                                      <p:tavLst>
                                        <p:tav tm="0">
                                          <p:val>
                                            <p:fltVal val="0"/>
                                          </p:val>
                                        </p:tav>
                                        <p:tav tm="100000">
                                          <p:val>
                                            <p:strVal val="#ppt_h"/>
                                          </p:val>
                                        </p:tav>
                                      </p:tavLst>
                                    </p:anim>
                                    <p:animEffect transition="in" filter="fade">
                                      <p:cBhvr>
                                        <p:cTn id="45" dur="500"/>
                                        <p:tgtEl>
                                          <p:spTgt spid="1966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613" grpId="0" animBg="1"/>
      <p:bldP spid="196614" grpId="0" animBg="1"/>
      <p:bldP spid="196615" grpId="0" animBg="1"/>
      <p:bldP spid="196621" grpId="0"/>
      <p:bldP spid="196622" grpId="0"/>
      <p:bldP spid="19662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914400" y="1828800"/>
            <a:ext cx="7239000" cy="4419600"/>
          </a:xfrm>
          <a:prstGeom prst="rect">
            <a:avLst/>
          </a:prstGeom>
          <a:solidFill>
            <a:srgbClr val="FFFFCC"/>
          </a:solidFill>
          <a:ln w="9525">
            <a:noFill/>
            <a:miter lim="800000"/>
            <a:headEnd/>
            <a:tailEnd/>
          </a:ln>
        </p:spPr>
        <p:txBody>
          <a:bodyPr wrap="none" anchor="ctr"/>
          <a:lstStyle/>
          <a:p>
            <a:pPr algn="ctr"/>
            <a:endParaRPr lang="en-US" sz="2400">
              <a:latin typeface="Calibri" pitchFamily="34" charset="0"/>
            </a:endParaRPr>
          </a:p>
        </p:txBody>
      </p:sp>
      <p:sp>
        <p:nvSpPr>
          <p:cNvPr id="9219" name="Rectangle 3"/>
          <p:cNvSpPr>
            <a:spLocks noGrp="1" noChangeArrowheads="1"/>
          </p:cNvSpPr>
          <p:nvPr>
            <p:ph type="title"/>
          </p:nvPr>
        </p:nvSpPr>
        <p:spPr/>
        <p:txBody>
          <a:bodyPr/>
          <a:lstStyle/>
          <a:p>
            <a:r>
              <a:rPr lang="en-US" smtClean="0"/>
              <a:t>Waves</a:t>
            </a:r>
          </a:p>
        </p:txBody>
      </p:sp>
      <p:sp>
        <p:nvSpPr>
          <p:cNvPr id="192516" name="Oval 4"/>
          <p:cNvSpPr>
            <a:spLocks noChangeArrowheads="1"/>
          </p:cNvSpPr>
          <p:nvPr/>
        </p:nvSpPr>
        <p:spPr bwMode="auto">
          <a:xfrm>
            <a:off x="2209800" y="2971800"/>
            <a:ext cx="152400" cy="152400"/>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92517" name="Oval 5"/>
          <p:cNvSpPr>
            <a:spLocks noChangeArrowheads="1"/>
          </p:cNvSpPr>
          <p:nvPr/>
        </p:nvSpPr>
        <p:spPr bwMode="auto">
          <a:xfrm>
            <a:off x="2133600" y="5181600"/>
            <a:ext cx="152400" cy="152400"/>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9222" name="Freeform 6"/>
          <p:cNvSpPr>
            <a:spLocks/>
          </p:cNvSpPr>
          <p:nvPr/>
        </p:nvSpPr>
        <p:spPr bwMode="auto">
          <a:xfrm>
            <a:off x="2286000" y="2146300"/>
            <a:ext cx="5638800" cy="1739900"/>
          </a:xfrm>
          <a:custGeom>
            <a:avLst/>
            <a:gdLst>
              <a:gd name="T0" fmla="*/ 0 w 3552"/>
              <a:gd name="T1" fmla="*/ 568 h 1096"/>
              <a:gd name="T2" fmla="*/ 336 w 3552"/>
              <a:gd name="T3" fmla="*/ 88 h 1096"/>
              <a:gd name="T4" fmla="*/ 1008 w 3552"/>
              <a:gd name="T5" fmla="*/ 1096 h 1096"/>
              <a:gd name="T6" fmla="*/ 1728 w 3552"/>
              <a:gd name="T7" fmla="*/ 88 h 1096"/>
              <a:gd name="T8" fmla="*/ 2448 w 3552"/>
              <a:gd name="T9" fmla="*/ 1048 h 1096"/>
              <a:gd name="T10" fmla="*/ 3216 w 3552"/>
              <a:gd name="T11" fmla="*/ 88 h 1096"/>
              <a:gd name="T12" fmla="*/ 3552 w 3552"/>
              <a:gd name="T13" fmla="*/ 568 h 1096"/>
              <a:gd name="T14" fmla="*/ 0 60000 65536"/>
              <a:gd name="T15" fmla="*/ 0 60000 65536"/>
              <a:gd name="T16" fmla="*/ 0 60000 65536"/>
              <a:gd name="T17" fmla="*/ 0 60000 65536"/>
              <a:gd name="T18" fmla="*/ 0 60000 65536"/>
              <a:gd name="T19" fmla="*/ 0 60000 65536"/>
              <a:gd name="T20" fmla="*/ 0 60000 65536"/>
              <a:gd name="T21" fmla="*/ 0 w 3552"/>
              <a:gd name="T22" fmla="*/ 0 h 1096"/>
              <a:gd name="T23" fmla="*/ 3552 w 3552"/>
              <a:gd name="T24" fmla="*/ 1096 h 10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52" h="1096">
                <a:moveTo>
                  <a:pt x="0" y="568"/>
                </a:moveTo>
                <a:cubicBezTo>
                  <a:pt x="84" y="284"/>
                  <a:pt x="168" y="0"/>
                  <a:pt x="336" y="88"/>
                </a:cubicBezTo>
                <a:cubicBezTo>
                  <a:pt x="504" y="176"/>
                  <a:pt x="776" y="1096"/>
                  <a:pt x="1008" y="1096"/>
                </a:cubicBezTo>
                <a:cubicBezTo>
                  <a:pt x="1240" y="1096"/>
                  <a:pt x="1488" y="96"/>
                  <a:pt x="1728" y="88"/>
                </a:cubicBezTo>
                <a:cubicBezTo>
                  <a:pt x="1968" y="80"/>
                  <a:pt x="2200" y="1048"/>
                  <a:pt x="2448" y="1048"/>
                </a:cubicBezTo>
                <a:cubicBezTo>
                  <a:pt x="2696" y="1048"/>
                  <a:pt x="3032" y="168"/>
                  <a:pt x="3216" y="88"/>
                </a:cubicBezTo>
                <a:cubicBezTo>
                  <a:pt x="3400" y="8"/>
                  <a:pt x="3496" y="488"/>
                  <a:pt x="3552" y="568"/>
                </a:cubicBezTo>
              </a:path>
            </a:pathLst>
          </a:custGeom>
          <a:noFill/>
          <a:ln w="47625" cap="flat" cmpd="sng">
            <a:solidFill>
              <a:srgbClr val="FF0000"/>
            </a:solidFill>
            <a:prstDash val="solid"/>
            <a:miter lim="800000"/>
            <a:headEnd type="none" w="med" len="med"/>
            <a:tailEnd type="none" w="med" len="med"/>
          </a:ln>
        </p:spPr>
        <p:txBody>
          <a:bodyPr wrap="none"/>
          <a:lstStyle/>
          <a:p>
            <a:endParaRPr lang="en-US"/>
          </a:p>
        </p:txBody>
      </p:sp>
      <p:sp>
        <p:nvSpPr>
          <p:cNvPr id="9223" name="Freeform 7"/>
          <p:cNvSpPr>
            <a:spLocks/>
          </p:cNvSpPr>
          <p:nvPr/>
        </p:nvSpPr>
        <p:spPr bwMode="auto">
          <a:xfrm>
            <a:off x="2209800" y="4419600"/>
            <a:ext cx="5715000" cy="1727200"/>
          </a:xfrm>
          <a:custGeom>
            <a:avLst/>
            <a:gdLst>
              <a:gd name="T0" fmla="*/ 0 w 3600"/>
              <a:gd name="T1" fmla="*/ 528 h 1088"/>
              <a:gd name="T2" fmla="*/ 144 w 3600"/>
              <a:gd name="T3" fmla="*/ 960 h 1088"/>
              <a:gd name="T4" fmla="*/ 384 w 3600"/>
              <a:gd name="T5" fmla="*/ 48 h 1088"/>
              <a:gd name="T6" fmla="*/ 624 w 3600"/>
              <a:gd name="T7" fmla="*/ 1008 h 1088"/>
              <a:gd name="T8" fmla="*/ 864 w 3600"/>
              <a:gd name="T9" fmla="*/ 0 h 1088"/>
              <a:gd name="T10" fmla="*/ 1104 w 3600"/>
              <a:gd name="T11" fmla="*/ 1008 h 1088"/>
              <a:gd name="T12" fmla="*/ 1344 w 3600"/>
              <a:gd name="T13" fmla="*/ 0 h 1088"/>
              <a:gd name="T14" fmla="*/ 1584 w 3600"/>
              <a:gd name="T15" fmla="*/ 1008 h 1088"/>
              <a:gd name="T16" fmla="*/ 1776 w 3600"/>
              <a:gd name="T17" fmla="*/ 48 h 1088"/>
              <a:gd name="T18" fmla="*/ 2064 w 3600"/>
              <a:gd name="T19" fmla="*/ 1008 h 1088"/>
              <a:gd name="T20" fmla="*/ 2304 w 3600"/>
              <a:gd name="T21" fmla="*/ 48 h 1088"/>
              <a:gd name="T22" fmla="*/ 2496 w 3600"/>
              <a:gd name="T23" fmla="*/ 1008 h 1088"/>
              <a:gd name="T24" fmla="*/ 2784 w 3600"/>
              <a:gd name="T25" fmla="*/ 48 h 1088"/>
              <a:gd name="T26" fmla="*/ 3024 w 3600"/>
              <a:gd name="T27" fmla="*/ 1008 h 1088"/>
              <a:gd name="T28" fmla="*/ 3264 w 3600"/>
              <a:gd name="T29" fmla="*/ 48 h 1088"/>
              <a:gd name="T30" fmla="*/ 3456 w 3600"/>
              <a:gd name="T31" fmla="*/ 1008 h 1088"/>
              <a:gd name="T32" fmla="*/ 3600 w 3600"/>
              <a:gd name="T33" fmla="*/ 528 h 10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00"/>
              <a:gd name="T52" fmla="*/ 0 h 1088"/>
              <a:gd name="T53" fmla="*/ 3600 w 3600"/>
              <a:gd name="T54" fmla="*/ 1088 h 10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00" h="1088">
                <a:moveTo>
                  <a:pt x="0" y="528"/>
                </a:moveTo>
                <a:cubicBezTo>
                  <a:pt x="40" y="784"/>
                  <a:pt x="80" y="1040"/>
                  <a:pt x="144" y="960"/>
                </a:cubicBezTo>
                <a:cubicBezTo>
                  <a:pt x="208" y="880"/>
                  <a:pt x="304" y="40"/>
                  <a:pt x="384" y="48"/>
                </a:cubicBezTo>
                <a:cubicBezTo>
                  <a:pt x="464" y="56"/>
                  <a:pt x="544" y="1016"/>
                  <a:pt x="624" y="1008"/>
                </a:cubicBezTo>
                <a:cubicBezTo>
                  <a:pt x="704" y="1000"/>
                  <a:pt x="784" y="0"/>
                  <a:pt x="864" y="0"/>
                </a:cubicBezTo>
                <a:cubicBezTo>
                  <a:pt x="944" y="0"/>
                  <a:pt x="1024" y="1008"/>
                  <a:pt x="1104" y="1008"/>
                </a:cubicBezTo>
                <a:cubicBezTo>
                  <a:pt x="1184" y="1008"/>
                  <a:pt x="1264" y="0"/>
                  <a:pt x="1344" y="0"/>
                </a:cubicBezTo>
                <a:cubicBezTo>
                  <a:pt x="1424" y="0"/>
                  <a:pt x="1512" y="1000"/>
                  <a:pt x="1584" y="1008"/>
                </a:cubicBezTo>
                <a:cubicBezTo>
                  <a:pt x="1656" y="1016"/>
                  <a:pt x="1696" y="48"/>
                  <a:pt x="1776" y="48"/>
                </a:cubicBezTo>
                <a:cubicBezTo>
                  <a:pt x="1856" y="48"/>
                  <a:pt x="1976" y="1008"/>
                  <a:pt x="2064" y="1008"/>
                </a:cubicBezTo>
                <a:cubicBezTo>
                  <a:pt x="2152" y="1008"/>
                  <a:pt x="2232" y="48"/>
                  <a:pt x="2304" y="48"/>
                </a:cubicBezTo>
                <a:cubicBezTo>
                  <a:pt x="2376" y="48"/>
                  <a:pt x="2416" y="1008"/>
                  <a:pt x="2496" y="1008"/>
                </a:cubicBezTo>
                <a:cubicBezTo>
                  <a:pt x="2576" y="1008"/>
                  <a:pt x="2696" y="48"/>
                  <a:pt x="2784" y="48"/>
                </a:cubicBezTo>
                <a:cubicBezTo>
                  <a:pt x="2872" y="48"/>
                  <a:pt x="2944" y="1008"/>
                  <a:pt x="3024" y="1008"/>
                </a:cubicBezTo>
                <a:cubicBezTo>
                  <a:pt x="3104" y="1008"/>
                  <a:pt x="3192" y="48"/>
                  <a:pt x="3264" y="48"/>
                </a:cubicBezTo>
                <a:cubicBezTo>
                  <a:pt x="3336" y="48"/>
                  <a:pt x="3400" y="928"/>
                  <a:pt x="3456" y="1008"/>
                </a:cubicBezTo>
                <a:cubicBezTo>
                  <a:pt x="3512" y="1088"/>
                  <a:pt x="3556" y="808"/>
                  <a:pt x="3600" y="528"/>
                </a:cubicBezTo>
              </a:path>
            </a:pathLst>
          </a:custGeom>
          <a:noFill/>
          <a:ln w="41275" cap="flat" cmpd="sng">
            <a:solidFill>
              <a:srgbClr val="339966"/>
            </a:solidFill>
            <a:prstDash val="solid"/>
            <a:miter lim="800000"/>
            <a:headEnd type="none" w="med" len="med"/>
            <a:tailEnd type="none" w="med" len="med"/>
          </a:ln>
        </p:spPr>
        <p:txBody>
          <a:bodyPr wrap="none"/>
          <a:lstStyle/>
          <a:p>
            <a:endParaRPr lang="en-US"/>
          </a:p>
        </p:txBody>
      </p:sp>
      <p:sp>
        <p:nvSpPr>
          <p:cNvPr id="9224" name="Line 8"/>
          <p:cNvSpPr>
            <a:spLocks noChangeShapeType="1"/>
          </p:cNvSpPr>
          <p:nvPr/>
        </p:nvSpPr>
        <p:spPr bwMode="auto">
          <a:xfrm>
            <a:off x="2362200" y="3048000"/>
            <a:ext cx="5562600" cy="0"/>
          </a:xfrm>
          <a:prstGeom prst="line">
            <a:avLst/>
          </a:prstGeom>
          <a:noFill/>
          <a:ln w="25400">
            <a:solidFill>
              <a:srgbClr val="3366FF"/>
            </a:solidFill>
            <a:miter lim="800000"/>
            <a:headEnd/>
            <a:tailEnd/>
          </a:ln>
        </p:spPr>
        <p:txBody>
          <a:bodyPr wrap="none"/>
          <a:lstStyle/>
          <a:p>
            <a:endParaRPr lang="en-US"/>
          </a:p>
        </p:txBody>
      </p:sp>
      <p:sp>
        <p:nvSpPr>
          <p:cNvPr id="9225" name="Line 9"/>
          <p:cNvSpPr>
            <a:spLocks noChangeShapeType="1"/>
          </p:cNvSpPr>
          <p:nvPr/>
        </p:nvSpPr>
        <p:spPr bwMode="auto">
          <a:xfrm>
            <a:off x="2286000" y="5257800"/>
            <a:ext cx="5715000" cy="0"/>
          </a:xfrm>
          <a:prstGeom prst="line">
            <a:avLst/>
          </a:prstGeom>
          <a:noFill/>
          <a:ln w="25400">
            <a:solidFill>
              <a:srgbClr val="3366FF"/>
            </a:solidFill>
            <a:miter lim="800000"/>
            <a:headEnd/>
            <a:tailEnd/>
          </a:ln>
        </p:spPr>
        <p:txBody>
          <a:bodyPr wrap="none"/>
          <a:lstStyle/>
          <a:p>
            <a:endParaRPr lang="en-US"/>
          </a:p>
        </p:txBody>
      </p:sp>
      <p:sp>
        <p:nvSpPr>
          <p:cNvPr id="9226" name="Text Box 10"/>
          <p:cNvSpPr txBox="1">
            <a:spLocks noChangeArrowheads="1"/>
          </p:cNvSpPr>
          <p:nvPr/>
        </p:nvSpPr>
        <p:spPr bwMode="auto">
          <a:xfrm>
            <a:off x="1066800" y="2819400"/>
            <a:ext cx="1187450" cy="641350"/>
          </a:xfrm>
          <a:prstGeom prst="rect">
            <a:avLst/>
          </a:prstGeom>
          <a:noFill/>
          <a:ln w="9525">
            <a:noFill/>
            <a:miter lim="800000"/>
            <a:headEnd/>
            <a:tailEnd/>
          </a:ln>
        </p:spPr>
        <p:txBody>
          <a:bodyPr wrap="none">
            <a:spAutoFit/>
          </a:bodyPr>
          <a:lstStyle/>
          <a:p>
            <a:r>
              <a:rPr lang="en-US">
                <a:latin typeface="Calibri" pitchFamily="34" charset="0"/>
              </a:rPr>
              <a:t>Low </a:t>
            </a:r>
          </a:p>
          <a:p>
            <a:r>
              <a:rPr lang="en-US">
                <a:latin typeface="Calibri" pitchFamily="34" charset="0"/>
              </a:rPr>
              <a:t>frequency</a:t>
            </a:r>
          </a:p>
        </p:txBody>
      </p:sp>
      <p:sp>
        <p:nvSpPr>
          <p:cNvPr id="9227" name="Text Box 11"/>
          <p:cNvSpPr txBox="1">
            <a:spLocks noChangeArrowheads="1"/>
          </p:cNvSpPr>
          <p:nvPr/>
        </p:nvSpPr>
        <p:spPr bwMode="auto">
          <a:xfrm>
            <a:off x="1066800" y="5029200"/>
            <a:ext cx="1187450" cy="641350"/>
          </a:xfrm>
          <a:prstGeom prst="rect">
            <a:avLst/>
          </a:prstGeom>
          <a:noFill/>
          <a:ln w="9525">
            <a:noFill/>
            <a:miter lim="800000"/>
            <a:headEnd/>
            <a:tailEnd/>
          </a:ln>
        </p:spPr>
        <p:txBody>
          <a:bodyPr wrap="none">
            <a:spAutoFit/>
          </a:bodyPr>
          <a:lstStyle/>
          <a:p>
            <a:r>
              <a:rPr lang="en-US">
                <a:latin typeface="Calibri" pitchFamily="34" charset="0"/>
              </a:rPr>
              <a:t>High </a:t>
            </a:r>
          </a:p>
          <a:p>
            <a:r>
              <a:rPr lang="en-US">
                <a:latin typeface="Calibri" pitchFamily="34" charset="0"/>
              </a:rPr>
              <a:t>frequency</a:t>
            </a:r>
          </a:p>
        </p:txBody>
      </p:sp>
      <p:sp>
        <p:nvSpPr>
          <p:cNvPr id="9228" name="Line 12"/>
          <p:cNvSpPr>
            <a:spLocks noChangeShapeType="1"/>
          </p:cNvSpPr>
          <p:nvPr/>
        </p:nvSpPr>
        <p:spPr bwMode="auto">
          <a:xfrm flipV="1">
            <a:off x="7391400" y="4495800"/>
            <a:ext cx="0" cy="7620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9229" name="Line 13"/>
          <p:cNvSpPr>
            <a:spLocks noChangeShapeType="1"/>
          </p:cNvSpPr>
          <p:nvPr/>
        </p:nvSpPr>
        <p:spPr bwMode="auto">
          <a:xfrm flipV="1">
            <a:off x="7467600" y="2286000"/>
            <a:ext cx="0" cy="381000"/>
          </a:xfrm>
          <a:prstGeom prst="line">
            <a:avLst/>
          </a:prstGeom>
          <a:noFill/>
          <a:ln w="9525">
            <a:solidFill>
              <a:schemeClr val="tx1"/>
            </a:solidFill>
            <a:miter lim="800000"/>
            <a:headEnd/>
            <a:tailEnd type="triangle" w="med" len="med"/>
          </a:ln>
        </p:spPr>
        <p:txBody>
          <a:bodyPr wrap="none"/>
          <a:lstStyle/>
          <a:p>
            <a:endParaRPr lang="en-US"/>
          </a:p>
        </p:txBody>
      </p:sp>
      <p:sp>
        <p:nvSpPr>
          <p:cNvPr id="9230" name="Text Box 14"/>
          <p:cNvSpPr txBox="1">
            <a:spLocks noChangeArrowheads="1"/>
          </p:cNvSpPr>
          <p:nvPr/>
        </p:nvSpPr>
        <p:spPr bwMode="auto">
          <a:xfrm>
            <a:off x="6989763" y="4208463"/>
            <a:ext cx="858837" cy="274637"/>
          </a:xfrm>
          <a:prstGeom prst="rect">
            <a:avLst/>
          </a:prstGeom>
          <a:noFill/>
          <a:ln w="9525">
            <a:noFill/>
            <a:miter lim="800000"/>
            <a:headEnd/>
            <a:tailEnd/>
          </a:ln>
        </p:spPr>
        <p:txBody>
          <a:bodyPr wrap="none">
            <a:spAutoFit/>
          </a:bodyPr>
          <a:lstStyle/>
          <a:p>
            <a:r>
              <a:rPr lang="en-US" sz="1200">
                <a:latin typeface="Calibri" pitchFamily="34" charset="0"/>
              </a:rPr>
              <a:t>Amplitude</a:t>
            </a:r>
          </a:p>
        </p:txBody>
      </p:sp>
      <p:sp>
        <p:nvSpPr>
          <p:cNvPr id="9231" name="Text Box 15"/>
          <p:cNvSpPr txBox="1">
            <a:spLocks noChangeArrowheads="1"/>
          </p:cNvSpPr>
          <p:nvPr/>
        </p:nvSpPr>
        <p:spPr bwMode="auto">
          <a:xfrm>
            <a:off x="6989763" y="2620963"/>
            <a:ext cx="858837" cy="274637"/>
          </a:xfrm>
          <a:prstGeom prst="rect">
            <a:avLst/>
          </a:prstGeom>
          <a:noFill/>
          <a:ln w="9525">
            <a:noFill/>
            <a:miter lim="800000"/>
            <a:headEnd/>
            <a:tailEnd/>
          </a:ln>
        </p:spPr>
        <p:txBody>
          <a:bodyPr wrap="none">
            <a:spAutoFit/>
          </a:bodyPr>
          <a:lstStyle/>
          <a:p>
            <a:r>
              <a:rPr lang="en-US" sz="1200">
                <a:latin typeface="Calibri" pitchFamily="34" charset="0"/>
              </a:rPr>
              <a:t>Amplitude</a:t>
            </a:r>
          </a:p>
        </p:txBody>
      </p:sp>
      <p:sp>
        <p:nvSpPr>
          <p:cNvPr id="9232" name="Line 16"/>
          <p:cNvSpPr>
            <a:spLocks noChangeShapeType="1"/>
          </p:cNvSpPr>
          <p:nvPr/>
        </p:nvSpPr>
        <p:spPr bwMode="auto">
          <a:xfrm flipV="1">
            <a:off x="7467600" y="2819400"/>
            <a:ext cx="0" cy="228600"/>
          </a:xfrm>
          <a:prstGeom prst="line">
            <a:avLst/>
          </a:prstGeom>
          <a:noFill/>
          <a:ln w="9525">
            <a:solidFill>
              <a:schemeClr val="tx1"/>
            </a:solidFill>
            <a:miter lim="800000"/>
            <a:headEnd type="triangle" w="med" len="med"/>
            <a:tailEnd/>
          </a:ln>
        </p:spPr>
        <p:txBody>
          <a:bodyPr wrap="none"/>
          <a:lstStyle/>
          <a:p>
            <a:endParaRPr lang="en-US"/>
          </a:p>
        </p:txBody>
      </p:sp>
      <p:sp>
        <p:nvSpPr>
          <p:cNvPr id="9233" name="Line 17"/>
          <p:cNvSpPr>
            <a:spLocks noChangeShapeType="1"/>
          </p:cNvSpPr>
          <p:nvPr/>
        </p:nvSpPr>
        <p:spPr bwMode="auto">
          <a:xfrm>
            <a:off x="2743200" y="2057400"/>
            <a:ext cx="0" cy="152400"/>
          </a:xfrm>
          <a:prstGeom prst="line">
            <a:avLst/>
          </a:prstGeom>
          <a:noFill/>
          <a:ln w="9525">
            <a:solidFill>
              <a:schemeClr val="tx1"/>
            </a:solidFill>
            <a:miter lim="800000"/>
            <a:headEnd/>
            <a:tailEnd/>
          </a:ln>
        </p:spPr>
        <p:txBody>
          <a:bodyPr wrap="none"/>
          <a:lstStyle/>
          <a:p>
            <a:endParaRPr lang="en-US"/>
          </a:p>
        </p:txBody>
      </p:sp>
      <p:sp>
        <p:nvSpPr>
          <p:cNvPr id="9234" name="Line 18"/>
          <p:cNvSpPr>
            <a:spLocks noChangeShapeType="1"/>
          </p:cNvSpPr>
          <p:nvPr/>
        </p:nvSpPr>
        <p:spPr bwMode="auto">
          <a:xfrm>
            <a:off x="5029200" y="2057400"/>
            <a:ext cx="0" cy="152400"/>
          </a:xfrm>
          <a:prstGeom prst="line">
            <a:avLst/>
          </a:prstGeom>
          <a:noFill/>
          <a:ln w="9525">
            <a:solidFill>
              <a:schemeClr val="tx1"/>
            </a:solidFill>
            <a:miter lim="800000"/>
            <a:headEnd/>
            <a:tailEnd/>
          </a:ln>
        </p:spPr>
        <p:txBody>
          <a:bodyPr wrap="none"/>
          <a:lstStyle/>
          <a:p>
            <a:endParaRPr lang="en-US"/>
          </a:p>
        </p:txBody>
      </p:sp>
      <p:sp>
        <p:nvSpPr>
          <p:cNvPr id="9235" name="Line 19"/>
          <p:cNvSpPr>
            <a:spLocks noChangeShapeType="1"/>
          </p:cNvSpPr>
          <p:nvPr/>
        </p:nvSpPr>
        <p:spPr bwMode="auto">
          <a:xfrm>
            <a:off x="2743200" y="2133600"/>
            <a:ext cx="2286000" cy="0"/>
          </a:xfrm>
          <a:prstGeom prst="line">
            <a:avLst/>
          </a:prstGeom>
          <a:noFill/>
          <a:ln w="9525">
            <a:solidFill>
              <a:schemeClr val="tx1"/>
            </a:solidFill>
            <a:miter lim="800000"/>
            <a:headEnd/>
            <a:tailEnd/>
          </a:ln>
        </p:spPr>
        <p:txBody>
          <a:bodyPr wrap="none"/>
          <a:lstStyle/>
          <a:p>
            <a:endParaRPr lang="en-US"/>
          </a:p>
        </p:txBody>
      </p:sp>
      <p:sp>
        <p:nvSpPr>
          <p:cNvPr id="9236" name="Text Box 20"/>
          <p:cNvSpPr txBox="1">
            <a:spLocks noChangeArrowheads="1"/>
          </p:cNvSpPr>
          <p:nvPr/>
        </p:nvSpPr>
        <p:spPr bwMode="auto">
          <a:xfrm>
            <a:off x="3124200" y="1981200"/>
            <a:ext cx="1657350" cy="304800"/>
          </a:xfrm>
          <a:prstGeom prst="rect">
            <a:avLst/>
          </a:prstGeom>
          <a:solidFill>
            <a:srgbClr val="FFFFCC"/>
          </a:solidFill>
          <a:ln w="9525">
            <a:noFill/>
            <a:miter lim="800000"/>
            <a:headEnd/>
            <a:tailEnd/>
          </a:ln>
        </p:spPr>
        <p:txBody>
          <a:bodyPr wrap="none">
            <a:spAutoFit/>
          </a:bodyPr>
          <a:lstStyle/>
          <a:p>
            <a:r>
              <a:rPr lang="en-US" sz="1400">
                <a:latin typeface="Calibri" pitchFamily="34" charset="0"/>
              </a:rPr>
              <a:t>long wavelength </a:t>
            </a:r>
            <a:r>
              <a:rPr lang="en-US" sz="1400">
                <a:latin typeface="Symbol" pitchFamily="18" charset="2"/>
              </a:rPr>
              <a:t> </a:t>
            </a:r>
            <a:r>
              <a:rPr lang="en-US" sz="1400" b="1">
                <a:latin typeface="Symbol" pitchFamily="18" charset="2"/>
              </a:rPr>
              <a:t>l</a:t>
            </a:r>
          </a:p>
        </p:txBody>
      </p:sp>
      <p:sp>
        <p:nvSpPr>
          <p:cNvPr id="9237" name="Line 21"/>
          <p:cNvSpPr>
            <a:spLocks noChangeShapeType="1"/>
          </p:cNvSpPr>
          <p:nvPr/>
        </p:nvSpPr>
        <p:spPr bwMode="auto">
          <a:xfrm>
            <a:off x="3581400" y="4267200"/>
            <a:ext cx="0" cy="152400"/>
          </a:xfrm>
          <a:prstGeom prst="line">
            <a:avLst/>
          </a:prstGeom>
          <a:noFill/>
          <a:ln w="9525">
            <a:solidFill>
              <a:schemeClr val="tx1"/>
            </a:solidFill>
            <a:miter lim="800000"/>
            <a:headEnd/>
            <a:tailEnd/>
          </a:ln>
        </p:spPr>
        <p:txBody>
          <a:bodyPr wrap="none"/>
          <a:lstStyle/>
          <a:p>
            <a:endParaRPr lang="en-US"/>
          </a:p>
        </p:txBody>
      </p:sp>
      <p:sp>
        <p:nvSpPr>
          <p:cNvPr id="9238" name="Line 22"/>
          <p:cNvSpPr>
            <a:spLocks noChangeShapeType="1"/>
          </p:cNvSpPr>
          <p:nvPr/>
        </p:nvSpPr>
        <p:spPr bwMode="auto">
          <a:xfrm>
            <a:off x="4343400" y="4267200"/>
            <a:ext cx="0" cy="152400"/>
          </a:xfrm>
          <a:prstGeom prst="line">
            <a:avLst/>
          </a:prstGeom>
          <a:noFill/>
          <a:ln w="9525">
            <a:solidFill>
              <a:schemeClr val="tx1"/>
            </a:solidFill>
            <a:miter lim="800000"/>
            <a:headEnd/>
            <a:tailEnd/>
          </a:ln>
        </p:spPr>
        <p:txBody>
          <a:bodyPr wrap="none"/>
          <a:lstStyle/>
          <a:p>
            <a:endParaRPr lang="en-US"/>
          </a:p>
        </p:txBody>
      </p:sp>
      <p:sp>
        <p:nvSpPr>
          <p:cNvPr id="9239" name="Line 23"/>
          <p:cNvSpPr>
            <a:spLocks noChangeShapeType="1"/>
          </p:cNvSpPr>
          <p:nvPr/>
        </p:nvSpPr>
        <p:spPr bwMode="auto">
          <a:xfrm>
            <a:off x="3581400" y="4343400"/>
            <a:ext cx="762000" cy="0"/>
          </a:xfrm>
          <a:prstGeom prst="line">
            <a:avLst/>
          </a:prstGeom>
          <a:noFill/>
          <a:ln w="9525">
            <a:solidFill>
              <a:schemeClr val="tx1"/>
            </a:solidFill>
            <a:miter lim="800000"/>
            <a:headEnd/>
            <a:tailEnd/>
          </a:ln>
        </p:spPr>
        <p:txBody>
          <a:bodyPr wrap="none"/>
          <a:lstStyle/>
          <a:p>
            <a:endParaRPr lang="en-US"/>
          </a:p>
        </p:txBody>
      </p:sp>
      <p:sp>
        <p:nvSpPr>
          <p:cNvPr id="9240" name="Text Box 24"/>
          <p:cNvSpPr txBox="1">
            <a:spLocks noChangeArrowheads="1"/>
          </p:cNvSpPr>
          <p:nvPr/>
        </p:nvSpPr>
        <p:spPr bwMode="auto">
          <a:xfrm>
            <a:off x="3124200" y="3962400"/>
            <a:ext cx="1716088" cy="304800"/>
          </a:xfrm>
          <a:prstGeom prst="rect">
            <a:avLst/>
          </a:prstGeom>
          <a:solidFill>
            <a:srgbClr val="FFFFCC"/>
          </a:solidFill>
          <a:ln w="9525">
            <a:noFill/>
            <a:miter lim="800000"/>
            <a:headEnd/>
            <a:tailEnd/>
          </a:ln>
        </p:spPr>
        <p:txBody>
          <a:bodyPr wrap="none">
            <a:spAutoFit/>
          </a:bodyPr>
          <a:lstStyle/>
          <a:p>
            <a:r>
              <a:rPr lang="en-US" sz="1400">
                <a:latin typeface="Calibri" pitchFamily="34" charset="0"/>
              </a:rPr>
              <a:t>short wavelength </a:t>
            </a:r>
            <a:r>
              <a:rPr lang="en-US" sz="1400">
                <a:latin typeface="Symbol" pitchFamily="18" charset="2"/>
              </a:rPr>
              <a:t> </a:t>
            </a:r>
            <a:r>
              <a:rPr lang="en-US" sz="1400" b="1">
                <a:latin typeface="Symbol" pitchFamily="18" charset="2"/>
              </a:rPr>
              <a:t>l</a:t>
            </a:r>
          </a:p>
        </p:txBody>
      </p:sp>
      <p:sp>
        <p:nvSpPr>
          <p:cNvPr id="9241" name="AutoShape 25">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2516"/>
                                        </p:tgtEl>
                                        <p:attrNameLst>
                                          <p:attrName>style.visibility</p:attrName>
                                        </p:attrNameLst>
                                      </p:cBhvr>
                                      <p:to>
                                        <p:strVal val="visible"/>
                                      </p:to>
                                    </p:set>
                                    <p:animEffect transition="in" filter="dissolve">
                                      <p:cBhvr>
                                        <p:cTn id="7" dur="500"/>
                                        <p:tgtEl>
                                          <p:spTgt spid="19251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92517"/>
                                        </p:tgtEl>
                                        <p:attrNameLst>
                                          <p:attrName>style.visibility</p:attrName>
                                        </p:attrNameLst>
                                      </p:cBhvr>
                                      <p:to>
                                        <p:strVal val="visible"/>
                                      </p:to>
                                    </p:set>
                                    <p:animEffect transition="in" filter="dissolve">
                                      <p:cBhvr>
                                        <p:cTn id="11" dur="500"/>
                                        <p:tgtEl>
                                          <p:spTgt spid="192517"/>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1" nodeType="clickEffect">
                                  <p:stCondLst>
                                    <p:cond delay="0"/>
                                  </p:stCondLst>
                                  <p:childTnLst>
                                    <p:animMotion origin="layout" path="M 0 -0.00186 C 0.01042 -0.0676 0.02083 -0.13334 0.05 -0.11297 C 0.07917 -0.0926 0.13281 0.1206 0.175 0.12037 C 0.21719 0.12013 0.26128 -0.11505 0.3033 -0.11505 C 0.34531 -0.11505 0.38455 0.11921 0.42674 0.12037 C 0.46892 0.12152 0.525 -0.08843 0.5566 -0.10834 C 0.58819 -0.12825 0.6066 -0.0176 0.61667 0.00046 " pathEditMode="relative" rAng="0" ptsTypes="aaaaaaA">
                                      <p:cBhvr>
                                        <p:cTn id="15" dur="5000" fill="hold"/>
                                        <p:tgtEl>
                                          <p:spTgt spid="192516"/>
                                        </p:tgtEl>
                                        <p:attrNameLst>
                                          <p:attrName>ppt_x</p:attrName>
                                          <p:attrName>ppt_y</p:attrName>
                                        </p:attrNameLst>
                                      </p:cBhvr>
                                      <p:rCtr x="30800" y="-400"/>
                                    </p:animMotion>
                                  </p:childTnLst>
                                </p:cTn>
                              </p:par>
                              <p:par>
                                <p:cTn id="16" presetID="0" presetClass="path" presetSubtype="0" accel="50000" decel="50000" fill="hold" grpId="1" nodeType="withEffect">
                                  <p:stCondLst>
                                    <p:cond delay="0"/>
                                  </p:stCondLst>
                                  <p:childTnLst>
                                    <p:animMotion origin="layout" path="M 3.33333E-6 -5.18519E-6 C 0.00382 0.06434 0.00781 0.1287 0.0184 0.10902 C 0.02899 0.08934 0.0493 -0.11714 0.06336 -0.1176 C 0.07743 -0.11806 0.08923 0.10647 0.1033 0.1067 C 0.11736 0.10694 0.13472 -0.11552 0.14826 -0.11552 C 0.1618 -0.11552 0.17152 0.1067 0.18507 0.1067 C 0.19861 0.1067 0.21597 -0.11621 0.23003 -0.11552 C 0.24409 -0.11482 0.25607 0.11064 0.26996 0.1111 C 0.28385 0.11157 0.29982 -0.1132 0.31336 -0.1132 C 0.32691 -0.1132 0.33784 0.1118 0.35173 0.1111 C 0.36562 0.11041 0.38264 -0.1176 0.3967 -0.1176 C 0.41076 -0.1176 0.42309 0.11064 0.43663 0.1111 C 0.45017 0.11157 0.46441 -0.11552 0.4783 -0.11552 C 0.49218 -0.11552 0.50573 0.1111 0.51996 0.1111 C 0.5342 0.1111 0.54913 -0.11552 0.56336 -0.11552 C 0.5776 -0.11552 0.59444 0.09189 0.60503 0.1111 C 0.61562 0.13032 0.62118 0.06504 0.62673 -5.18519E-6 " pathEditMode="relative" ptsTypes="aaaaaaaaaaaaaaaaA">
                                      <p:cBhvr>
                                        <p:cTn id="17" dur="5000" fill="hold"/>
                                        <p:tgtEl>
                                          <p:spTgt spid="19251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6" grpId="0" animBg="1"/>
      <p:bldP spid="192516" grpId="1" animBg="1"/>
      <p:bldP spid="192517" grpId="0" animBg="1"/>
      <p:bldP spid="192517"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914400" y="1828800"/>
            <a:ext cx="7239000" cy="4419600"/>
          </a:xfrm>
          <a:prstGeom prst="rect">
            <a:avLst/>
          </a:prstGeom>
          <a:solidFill>
            <a:srgbClr val="FFFFCC"/>
          </a:solidFill>
          <a:ln w="9525">
            <a:noFill/>
            <a:miter lim="800000"/>
            <a:headEnd/>
            <a:tailEnd/>
          </a:ln>
        </p:spPr>
        <p:txBody>
          <a:bodyPr wrap="none" anchor="ctr"/>
          <a:lstStyle/>
          <a:p>
            <a:pPr algn="ctr"/>
            <a:endParaRPr lang="en-US" sz="2400">
              <a:latin typeface="Calibri" pitchFamily="34" charset="0"/>
            </a:endParaRPr>
          </a:p>
        </p:txBody>
      </p:sp>
      <p:sp>
        <p:nvSpPr>
          <p:cNvPr id="10243" name="Rectangle 3"/>
          <p:cNvSpPr>
            <a:spLocks noGrp="1" noChangeArrowheads="1"/>
          </p:cNvSpPr>
          <p:nvPr>
            <p:ph type="title"/>
          </p:nvPr>
        </p:nvSpPr>
        <p:spPr/>
        <p:txBody>
          <a:bodyPr/>
          <a:lstStyle/>
          <a:p>
            <a:r>
              <a:rPr lang="en-US" smtClean="0"/>
              <a:t>Waves</a:t>
            </a:r>
          </a:p>
        </p:txBody>
      </p:sp>
      <p:sp>
        <p:nvSpPr>
          <p:cNvPr id="193540" name="Oval 4"/>
          <p:cNvSpPr>
            <a:spLocks noChangeArrowheads="1"/>
          </p:cNvSpPr>
          <p:nvPr/>
        </p:nvSpPr>
        <p:spPr bwMode="auto">
          <a:xfrm>
            <a:off x="2209800" y="2971800"/>
            <a:ext cx="152400" cy="152400"/>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93541" name="Oval 5"/>
          <p:cNvSpPr>
            <a:spLocks noChangeArrowheads="1"/>
          </p:cNvSpPr>
          <p:nvPr/>
        </p:nvSpPr>
        <p:spPr bwMode="auto">
          <a:xfrm>
            <a:off x="2133600" y="5181600"/>
            <a:ext cx="152400" cy="152400"/>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46" name="Freeform 6"/>
          <p:cNvSpPr>
            <a:spLocks/>
          </p:cNvSpPr>
          <p:nvPr/>
        </p:nvSpPr>
        <p:spPr bwMode="auto">
          <a:xfrm>
            <a:off x="2286000" y="2146300"/>
            <a:ext cx="5638800" cy="1739900"/>
          </a:xfrm>
          <a:custGeom>
            <a:avLst/>
            <a:gdLst>
              <a:gd name="T0" fmla="*/ 0 w 3552"/>
              <a:gd name="T1" fmla="*/ 568 h 1096"/>
              <a:gd name="T2" fmla="*/ 336 w 3552"/>
              <a:gd name="T3" fmla="*/ 88 h 1096"/>
              <a:gd name="T4" fmla="*/ 1008 w 3552"/>
              <a:gd name="T5" fmla="*/ 1096 h 1096"/>
              <a:gd name="T6" fmla="*/ 1728 w 3552"/>
              <a:gd name="T7" fmla="*/ 88 h 1096"/>
              <a:gd name="T8" fmla="*/ 2448 w 3552"/>
              <a:gd name="T9" fmla="*/ 1048 h 1096"/>
              <a:gd name="T10" fmla="*/ 3216 w 3552"/>
              <a:gd name="T11" fmla="*/ 88 h 1096"/>
              <a:gd name="T12" fmla="*/ 3552 w 3552"/>
              <a:gd name="T13" fmla="*/ 568 h 1096"/>
              <a:gd name="T14" fmla="*/ 0 60000 65536"/>
              <a:gd name="T15" fmla="*/ 0 60000 65536"/>
              <a:gd name="T16" fmla="*/ 0 60000 65536"/>
              <a:gd name="T17" fmla="*/ 0 60000 65536"/>
              <a:gd name="T18" fmla="*/ 0 60000 65536"/>
              <a:gd name="T19" fmla="*/ 0 60000 65536"/>
              <a:gd name="T20" fmla="*/ 0 60000 65536"/>
              <a:gd name="T21" fmla="*/ 0 w 3552"/>
              <a:gd name="T22" fmla="*/ 0 h 1096"/>
              <a:gd name="T23" fmla="*/ 3552 w 3552"/>
              <a:gd name="T24" fmla="*/ 1096 h 1096"/>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552" h="1096">
                <a:moveTo>
                  <a:pt x="0" y="568"/>
                </a:moveTo>
                <a:cubicBezTo>
                  <a:pt x="84" y="284"/>
                  <a:pt x="168" y="0"/>
                  <a:pt x="336" y="88"/>
                </a:cubicBezTo>
                <a:cubicBezTo>
                  <a:pt x="504" y="176"/>
                  <a:pt x="776" y="1096"/>
                  <a:pt x="1008" y="1096"/>
                </a:cubicBezTo>
                <a:cubicBezTo>
                  <a:pt x="1240" y="1096"/>
                  <a:pt x="1488" y="96"/>
                  <a:pt x="1728" y="88"/>
                </a:cubicBezTo>
                <a:cubicBezTo>
                  <a:pt x="1968" y="80"/>
                  <a:pt x="2200" y="1048"/>
                  <a:pt x="2448" y="1048"/>
                </a:cubicBezTo>
                <a:cubicBezTo>
                  <a:pt x="2696" y="1048"/>
                  <a:pt x="3032" y="168"/>
                  <a:pt x="3216" y="88"/>
                </a:cubicBezTo>
                <a:cubicBezTo>
                  <a:pt x="3400" y="8"/>
                  <a:pt x="3496" y="488"/>
                  <a:pt x="3552" y="568"/>
                </a:cubicBezTo>
              </a:path>
            </a:pathLst>
          </a:custGeom>
          <a:noFill/>
          <a:ln w="47625" cap="flat" cmpd="sng">
            <a:solidFill>
              <a:srgbClr val="FF0000"/>
            </a:solidFill>
            <a:prstDash val="solid"/>
            <a:miter lim="800000"/>
            <a:headEnd type="none" w="med" len="med"/>
            <a:tailEnd type="none" w="med" len="med"/>
          </a:ln>
        </p:spPr>
        <p:txBody>
          <a:bodyPr wrap="none"/>
          <a:lstStyle/>
          <a:p>
            <a:endParaRPr lang="en-US"/>
          </a:p>
        </p:txBody>
      </p:sp>
      <p:sp>
        <p:nvSpPr>
          <p:cNvPr id="10247" name="Freeform 7"/>
          <p:cNvSpPr>
            <a:spLocks/>
          </p:cNvSpPr>
          <p:nvPr/>
        </p:nvSpPr>
        <p:spPr bwMode="auto">
          <a:xfrm>
            <a:off x="2209800" y="4419600"/>
            <a:ext cx="5715000" cy="1727200"/>
          </a:xfrm>
          <a:custGeom>
            <a:avLst/>
            <a:gdLst>
              <a:gd name="T0" fmla="*/ 0 w 3600"/>
              <a:gd name="T1" fmla="*/ 528 h 1088"/>
              <a:gd name="T2" fmla="*/ 144 w 3600"/>
              <a:gd name="T3" fmla="*/ 960 h 1088"/>
              <a:gd name="T4" fmla="*/ 384 w 3600"/>
              <a:gd name="T5" fmla="*/ 48 h 1088"/>
              <a:gd name="T6" fmla="*/ 624 w 3600"/>
              <a:gd name="T7" fmla="*/ 1008 h 1088"/>
              <a:gd name="T8" fmla="*/ 864 w 3600"/>
              <a:gd name="T9" fmla="*/ 0 h 1088"/>
              <a:gd name="T10" fmla="*/ 1104 w 3600"/>
              <a:gd name="T11" fmla="*/ 1008 h 1088"/>
              <a:gd name="T12" fmla="*/ 1344 w 3600"/>
              <a:gd name="T13" fmla="*/ 0 h 1088"/>
              <a:gd name="T14" fmla="*/ 1584 w 3600"/>
              <a:gd name="T15" fmla="*/ 1008 h 1088"/>
              <a:gd name="T16" fmla="*/ 1776 w 3600"/>
              <a:gd name="T17" fmla="*/ 48 h 1088"/>
              <a:gd name="T18" fmla="*/ 2064 w 3600"/>
              <a:gd name="T19" fmla="*/ 1008 h 1088"/>
              <a:gd name="T20" fmla="*/ 2304 w 3600"/>
              <a:gd name="T21" fmla="*/ 48 h 1088"/>
              <a:gd name="T22" fmla="*/ 2496 w 3600"/>
              <a:gd name="T23" fmla="*/ 1008 h 1088"/>
              <a:gd name="T24" fmla="*/ 2784 w 3600"/>
              <a:gd name="T25" fmla="*/ 48 h 1088"/>
              <a:gd name="T26" fmla="*/ 3024 w 3600"/>
              <a:gd name="T27" fmla="*/ 1008 h 1088"/>
              <a:gd name="T28" fmla="*/ 3264 w 3600"/>
              <a:gd name="T29" fmla="*/ 48 h 1088"/>
              <a:gd name="T30" fmla="*/ 3456 w 3600"/>
              <a:gd name="T31" fmla="*/ 1008 h 1088"/>
              <a:gd name="T32" fmla="*/ 3600 w 3600"/>
              <a:gd name="T33" fmla="*/ 528 h 108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00"/>
              <a:gd name="T52" fmla="*/ 0 h 1088"/>
              <a:gd name="T53" fmla="*/ 3600 w 3600"/>
              <a:gd name="T54" fmla="*/ 1088 h 108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00" h="1088">
                <a:moveTo>
                  <a:pt x="0" y="528"/>
                </a:moveTo>
                <a:cubicBezTo>
                  <a:pt x="40" y="784"/>
                  <a:pt x="80" y="1040"/>
                  <a:pt x="144" y="960"/>
                </a:cubicBezTo>
                <a:cubicBezTo>
                  <a:pt x="208" y="880"/>
                  <a:pt x="304" y="40"/>
                  <a:pt x="384" y="48"/>
                </a:cubicBezTo>
                <a:cubicBezTo>
                  <a:pt x="464" y="56"/>
                  <a:pt x="544" y="1016"/>
                  <a:pt x="624" y="1008"/>
                </a:cubicBezTo>
                <a:cubicBezTo>
                  <a:pt x="704" y="1000"/>
                  <a:pt x="784" y="0"/>
                  <a:pt x="864" y="0"/>
                </a:cubicBezTo>
                <a:cubicBezTo>
                  <a:pt x="944" y="0"/>
                  <a:pt x="1024" y="1008"/>
                  <a:pt x="1104" y="1008"/>
                </a:cubicBezTo>
                <a:cubicBezTo>
                  <a:pt x="1184" y="1008"/>
                  <a:pt x="1264" y="0"/>
                  <a:pt x="1344" y="0"/>
                </a:cubicBezTo>
                <a:cubicBezTo>
                  <a:pt x="1424" y="0"/>
                  <a:pt x="1512" y="1000"/>
                  <a:pt x="1584" y="1008"/>
                </a:cubicBezTo>
                <a:cubicBezTo>
                  <a:pt x="1656" y="1016"/>
                  <a:pt x="1696" y="48"/>
                  <a:pt x="1776" y="48"/>
                </a:cubicBezTo>
                <a:cubicBezTo>
                  <a:pt x="1856" y="48"/>
                  <a:pt x="1976" y="1008"/>
                  <a:pt x="2064" y="1008"/>
                </a:cubicBezTo>
                <a:cubicBezTo>
                  <a:pt x="2152" y="1008"/>
                  <a:pt x="2232" y="48"/>
                  <a:pt x="2304" y="48"/>
                </a:cubicBezTo>
                <a:cubicBezTo>
                  <a:pt x="2376" y="48"/>
                  <a:pt x="2416" y="1008"/>
                  <a:pt x="2496" y="1008"/>
                </a:cubicBezTo>
                <a:cubicBezTo>
                  <a:pt x="2576" y="1008"/>
                  <a:pt x="2696" y="48"/>
                  <a:pt x="2784" y="48"/>
                </a:cubicBezTo>
                <a:cubicBezTo>
                  <a:pt x="2872" y="48"/>
                  <a:pt x="2944" y="1008"/>
                  <a:pt x="3024" y="1008"/>
                </a:cubicBezTo>
                <a:cubicBezTo>
                  <a:pt x="3104" y="1008"/>
                  <a:pt x="3192" y="48"/>
                  <a:pt x="3264" y="48"/>
                </a:cubicBezTo>
                <a:cubicBezTo>
                  <a:pt x="3336" y="48"/>
                  <a:pt x="3400" y="928"/>
                  <a:pt x="3456" y="1008"/>
                </a:cubicBezTo>
                <a:cubicBezTo>
                  <a:pt x="3512" y="1088"/>
                  <a:pt x="3556" y="808"/>
                  <a:pt x="3600" y="528"/>
                </a:cubicBezTo>
              </a:path>
            </a:pathLst>
          </a:custGeom>
          <a:noFill/>
          <a:ln w="41275" cap="flat" cmpd="sng">
            <a:solidFill>
              <a:srgbClr val="339966"/>
            </a:solidFill>
            <a:prstDash val="solid"/>
            <a:miter lim="800000"/>
            <a:headEnd type="none" w="med" len="med"/>
            <a:tailEnd type="none" w="med" len="med"/>
          </a:ln>
        </p:spPr>
        <p:txBody>
          <a:bodyPr wrap="none"/>
          <a:lstStyle/>
          <a:p>
            <a:endParaRPr lang="en-US"/>
          </a:p>
        </p:txBody>
      </p:sp>
      <p:sp>
        <p:nvSpPr>
          <p:cNvPr id="10248" name="Line 8"/>
          <p:cNvSpPr>
            <a:spLocks noChangeShapeType="1"/>
          </p:cNvSpPr>
          <p:nvPr/>
        </p:nvSpPr>
        <p:spPr bwMode="auto">
          <a:xfrm>
            <a:off x="2362200" y="3048000"/>
            <a:ext cx="5562600" cy="0"/>
          </a:xfrm>
          <a:prstGeom prst="line">
            <a:avLst/>
          </a:prstGeom>
          <a:noFill/>
          <a:ln w="25400">
            <a:solidFill>
              <a:srgbClr val="3366FF"/>
            </a:solidFill>
            <a:miter lim="800000"/>
            <a:headEnd/>
            <a:tailEnd/>
          </a:ln>
        </p:spPr>
        <p:txBody>
          <a:bodyPr wrap="none"/>
          <a:lstStyle/>
          <a:p>
            <a:endParaRPr lang="en-US"/>
          </a:p>
        </p:txBody>
      </p:sp>
      <p:sp>
        <p:nvSpPr>
          <p:cNvPr id="10249" name="Line 9"/>
          <p:cNvSpPr>
            <a:spLocks noChangeShapeType="1"/>
          </p:cNvSpPr>
          <p:nvPr/>
        </p:nvSpPr>
        <p:spPr bwMode="auto">
          <a:xfrm>
            <a:off x="2286000" y="5257800"/>
            <a:ext cx="5715000" cy="0"/>
          </a:xfrm>
          <a:prstGeom prst="line">
            <a:avLst/>
          </a:prstGeom>
          <a:noFill/>
          <a:ln w="25400">
            <a:solidFill>
              <a:srgbClr val="3366FF"/>
            </a:solidFill>
            <a:miter lim="800000"/>
            <a:headEnd/>
            <a:tailEnd/>
          </a:ln>
        </p:spPr>
        <p:txBody>
          <a:bodyPr wrap="none"/>
          <a:lstStyle/>
          <a:p>
            <a:endParaRPr lang="en-US"/>
          </a:p>
        </p:txBody>
      </p:sp>
      <p:sp>
        <p:nvSpPr>
          <p:cNvPr id="10250" name="Text Box 10"/>
          <p:cNvSpPr txBox="1">
            <a:spLocks noChangeArrowheads="1"/>
          </p:cNvSpPr>
          <p:nvPr/>
        </p:nvSpPr>
        <p:spPr bwMode="auto">
          <a:xfrm>
            <a:off x="1066800" y="2819400"/>
            <a:ext cx="1187450" cy="641350"/>
          </a:xfrm>
          <a:prstGeom prst="rect">
            <a:avLst/>
          </a:prstGeom>
          <a:noFill/>
          <a:ln w="9525">
            <a:noFill/>
            <a:miter lim="800000"/>
            <a:headEnd/>
            <a:tailEnd/>
          </a:ln>
        </p:spPr>
        <p:txBody>
          <a:bodyPr wrap="none">
            <a:spAutoFit/>
          </a:bodyPr>
          <a:lstStyle/>
          <a:p>
            <a:r>
              <a:rPr lang="en-US">
                <a:latin typeface="Calibri" pitchFamily="34" charset="0"/>
              </a:rPr>
              <a:t>Low </a:t>
            </a:r>
          </a:p>
          <a:p>
            <a:r>
              <a:rPr lang="en-US">
                <a:latin typeface="Calibri" pitchFamily="34" charset="0"/>
              </a:rPr>
              <a:t>frequency</a:t>
            </a:r>
          </a:p>
        </p:txBody>
      </p:sp>
      <p:sp>
        <p:nvSpPr>
          <p:cNvPr id="10251" name="Text Box 11"/>
          <p:cNvSpPr txBox="1">
            <a:spLocks noChangeArrowheads="1"/>
          </p:cNvSpPr>
          <p:nvPr/>
        </p:nvSpPr>
        <p:spPr bwMode="auto">
          <a:xfrm>
            <a:off x="1066800" y="5029200"/>
            <a:ext cx="1187450" cy="641350"/>
          </a:xfrm>
          <a:prstGeom prst="rect">
            <a:avLst/>
          </a:prstGeom>
          <a:noFill/>
          <a:ln w="9525">
            <a:noFill/>
            <a:miter lim="800000"/>
            <a:headEnd/>
            <a:tailEnd/>
          </a:ln>
        </p:spPr>
        <p:txBody>
          <a:bodyPr wrap="none">
            <a:spAutoFit/>
          </a:bodyPr>
          <a:lstStyle/>
          <a:p>
            <a:r>
              <a:rPr lang="en-US">
                <a:latin typeface="Calibri" pitchFamily="34" charset="0"/>
              </a:rPr>
              <a:t>High </a:t>
            </a:r>
          </a:p>
          <a:p>
            <a:r>
              <a:rPr lang="en-US">
                <a:latin typeface="Calibri" pitchFamily="34" charset="0"/>
              </a:rPr>
              <a:t>frequency</a:t>
            </a:r>
          </a:p>
        </p:txBody>
      </p:sp>
      <p:sp>
        <p:nvSpPr>
          <p:cNvPr id="10252" name="Line 12"/>
          <p:cNvSpPr>
            <a:spLocks noChangeShapeType="1"/>
          </p:cNvSpPr>
          <p:nvPr/>
        </p:nvSpPr>
        <p:spPr bwMode="auto">
          <a:xfrm flipV="1">
            <a:off x="7391400" y="4495800"/>
            <a:ext cx="0" cy="762000"/>
          </a:xfrm>
          <a:prstGeom prst="line">
            <a:avLst/>
          </a:prstGeom>
          <a:noFill/>
          <a:ln w="9525">
            <a:solidFill>
              <a:schemeClr val="tx1"/>
            </a:solidFill>
            <a:miter lim="800000"/>
            <a:headEnd type="triangle" w="med" len="med"/>
            <a:tailEnd type="triangle" w="med" len="med"/>
          </a:ln>
        </p:spPr>
        <p:txBody>
          <a:bodyPr wrap="none"/>
          <a:lstStyle/>
          <a:p>
            <a:endParaRPr lang="en-US"/>
          </a:p>
        </p:txBody>
      </p:sp>
      <p:sp>
        <p:nvSpPr>
          <p:cNvPr id="10253" name="Line 13"/>
          <p:cNvSpPr>
            <a:spLocks noChangeShapeType="1"/>
          </p:cNvSpPr>
          <p:nvPr/>
        </p:nvSpPr>
        <p:spPr bwMode="auto">
          <a:xfrm flipV="1">
            <a:off x="7467600" y="2286000"/>
            <a:ext cx="0" cy="381000"/>
          </a:xfrm>
          <a:prstGeom prst="line">
            <a:avLst/>
          </a:prstGeom>
          <a:noFill/>
          <a:ln w="9525">
            <a:solidFill>
              <a:schemeClr val="tx1"/>
            </a:solidFill>
            <a:miter lim="800000"/>
            <a:headEnd/>
            <a:tailEnd type="triangle" w="med" len="med"/>
          </a:ln>
        </p:spPr>
        <p:txBody>
          <a:bodyPr wrap="none"/>
          <a:lstStyle/>
          <a:p>
            <a:endParaRPr lang="en-US"/>
          </a:p>
        </p:txBody>
      </p:sp>
      <p:sp>
        <p:nvSpPr>
          <p:cNvPr id="10254" name="Text Box 14"/>
          <p:cNvSpPr txBox="1">
            <a:spLocks noChangeArrowheads="1"/>
          </p:cNvSpPr>
          <p:nvPr/>
        </p:nvSpPr>
        <p:spPr bwMode="auto">
          <a:xfrm>
            <a:off x="6989763" y="4208463"/>
            <a:ext cx="858837" cy="274637"/>
          </a:xfrm>
          <a:prstGeom prst="rect">
            <a:avLst/>
          </a:prstGeom>
          <a:noFill/>
          <a:ln w="9525">
            <a:noFill/>
            <a:miter lim="800000"/>
            <a:headEnd/>
            <a:tailEnd/>
          </a:ln>
        </p:spPr>
        <p:txBody>
          <a:bodyPr wrap="none">
            <a:spAutoFit/>
          </a:bodyPr>
          <a:lstStyle/>
          <a:p>
            <a:r>
              <a:rPr lang="en-US" sz="1200">
                <a:latin typeface="Calibri" pitchFamily="34" charset="0"/>
              </a:rPr>
              <a:t>Amplitude</a:t>
            </a:r>
          </a:p>
        </p:txBody>
      </p:sp>
      <p:sp>
        <p:nvSpPr>
          <p:cNvPr id="10255" name="Text Box 15"/>
          <p:cNvSpPr txBox="1">
            <a:spLocks noChangeArrowheads="1"/>
          </p:cNvSpPr>
          <p:nvPr/>
        </p:nvSpPr>
        <p:spPr bwMode="auto">
          <a:xfrm>
            <a:off x="6989763" y="2620963"/>
            <a:ext cx="858837" cy="274637"/>
          </a:xfrm>
          <a:prstGeom prst="rect">
            <a:avLst/>
          </a:prstGeom>
          <a:noFill/>
          <a:ln w="9525">
            <a:noFill/>
            <a:miter lim="800000"/>
            <a:headEnd/>
            <a:tailEnd/>
          </a:ln>
        </p:spPr>
        <p:txBody>
          <a:bodyPr wrap="none">
            <a:spAutoFit/>
          </a:bodyPr>
          <a:lstStyle/>
          <a:p>
            <a:r>
              <a:rPr lang="en-US" sz="1200">
                <a:latin typeface="Calibri" pitchFamily="34" charset="0"/>
              </a:rPr>
              <a:t>Amplitude</a:t>
            </a:r>
          </a:p>
        </p:txBody>
      </p:sp>
      <p:sp>
        <p:nvSpPr>
          <p:cNvPr id="10256" name="Line 16"/>
          <p:cNvSpPr>
            <a:spLocks noChangeShapeType="1"/>
          </p:cNvSpPr>
          <p:nvPr/>
        </p:nvSpPr>
        <p:spPr bwMode="auto">
          <a:xfrm flipV="1">
            <a:off x="7467600" y="2819400"/>
            <a:ext cx="0" cy="228600"/>
          </a:xfrm>
          <a:prstGeom prst="line">
            <a:avLst/>
          </a:prstGeom>
          <a:noFill/>
          <a:ln w="9525">
            <a:solidFill>
              <a:schemeClr val="tx1"/>
            </a:solidFill>
            <a:miter lim="800000"/>
            <a:headEnd type="triangle" w="med" len="med"/>
            <a:tailEnd/>
          </a:ln>
        </p:spPr>
        <p:txBody>
          <a:bodyPr wrap="none"/>
          <a:lstStyle/>
          <a:p>
            <a:endParaRPr lang="en-US"/>
          </a:p>
        </p:txBody>
      </p:sp>
      <p:sp>
        <p:nvSpPr>
          <p:cNvPr id="10257" name="Line 17"/>
          <p:cNvSpPr>
            <a:spLocks noChangeShapeType="1"/>
          </p:cNvSpPr>
          <p:nvPr/>
        </p:nvSpPr>
        <p:spPr bwMode="auto">
          <a:xfrm>
            <a:off x="2743200" y="2057400"/>
            <a:ext cx="0" cy="152400"/>
          </a:xfrm>
          <a:prstGeom prst="line">
            <a:avLst/>
          </a:prstGeom>
          <a:noFill/>
          <a:ln w="9525">
            <a:solidFill>
              <a:schemeClr val="tx1"/>
            </a:solidFill>
            <a:miter lim="800000"/>
            <a:headEnd/>
            <a:tailEnd/>
          </a:ln>
        </p:spPr>
        <p:txBody>
          <a:bodyPr wrap="none"/>
          <a:lstStyle/>
          <a:p>
            <a:endParaRPr lang="en-US"/>
          </a:p>
        </p:txBody>
      </p:sp>
      <p:sp>
        <p:nvSpPr>
          <p:cNvPr id="10258" name="Line 18"/>
          <p:cNvSpPr>
            <a:spLocks noChangeShapeType="1"/>
          </p:cNvSpPr>
          <p:nvPr/>
        </p:nvSpPr>
        <p:spPr bwMode="auto">
          <a:xfrm>
            <a:off x="5029200" y="2057400"/>
            <a:ext cx="0" cy="152400"/>
          </a:xfrm>
          <a:prstGeom prst="line">
            <a:avLst/>
          </a:prstGeom>
          <a:noFill/>
          <a:ln w="9525">
            <a:solidFill>
              <a:schemeClr val="tx1"/>
            </a:solidFill>
            <a:miter lim="800000"/>
            <a:headEnd/>
            <a:tailEnd/>
          </a:ln>
        </p:spPr>
        <p:txBody>
          <a:bodyPr wrap="none"/>
          <a:lstStyle/>
          <a:p>
            <a:endParaRPr lang="en-US"/>
          </a:p>
        </p:txBody>
      </p:sp>
      <p:sp>
        <p:nvSpPr>
          <p:cNvPr id="10259" name="Line 19"/>
          <p:cNvSpPr>
            <a:spLocks noChangeShapeType="1"/>
          </p:cNvSpPr>
          <p:nvPr/>
        </p:nvSpPr>
        <p:spPr bwMode="auto">
          <a:xfrm>
            <a:off x="2743200" y="2133600"/>
            <a:ext cx="2286000" cy="0"/>
          </a:xfrm>
          <a:prstGeom prst="line">
            <a:avLst/>
          </a:prstGeom>
          <a:noFill/>
          <a:ln w="9525">
            <a:solidFill>
              <a:schemeClr val="tx1"/>
            </a:solidFill>
            <a:miter lim="800000"/>
            <a:headEnd/>
            <a:tailEnd/>
          </a:ln>
        </p:spPr>
        <p:txBody>
          <a:bodyPr wrap="none"/>
          <a:lstStyle/>
          <a:p>
            <a:endParaRPr lang="en-US"/>
          </a:p>
        </p:txBody>
      </p:sp>
      <p:sp>
        <p:nvSpPr>
          <p:cNvPr id="10260" name="Text Box 20"/>
          <p:cNvSpPr txBox="1">
            <a:spLocks noChangeArrowheads="1"/>
          </p:cNvSpPr>
          <p:nvPr/>
        </p:nvSpPr>
        <p:spPr bwMode="auto">
          <a:xfrm>
            <a:off x="3124200" y="1981200"/>
            <a:ext cx="1657350" cy="304800"/>
          </a:xfrm>
          <a:prstGeom prst="rect">
            <a:avLst/>
          </a:prstGeom>
          <a:solidFill>
            <a:srgbClr val="FFFFCC"/>
          </a:solidFill>
          <a:ln w="9525">
            <a:noFill/>
            <a:miter lim="800000"/>
            <a:headEnd/>
            <a:tailEnd/>
          </a:ln>
        </p:spPr>
        <p:txBody>
          <a:bodyPr wrap="none">
            <a:spAutoFit/>
          </a:bodyPr>
          <a:lstStyle/>
          <a:p>
            <a:r>
              <a:rPr lang="en-US" sz="1400">
                <a:latin typeface="Calibri" pitchFamily="34" charset="0"/>
              </a:rPr>
              <a:t>long wavelength </a:t>
            </a:r>
            <a:r>
              <a:rPr lang="en-US" sz="1400">
                <a:latin typeface="Symbol" pitchFamily="18" charset="2"/>
              </a:rPr>
              <a:t> </a:t>
            </a:r>
            <a:r>
              <a:rPr lang="en-US" sz="1400" b="1">
                <a:latin typeface="Symbol" pitchFamily="18" charset="2"/>
              </a:rPr>
              <a:t>l</a:t>
            </a:r>
          </a:p>
        </p:txBody>
      </p:sp>
      <p:sp>
        <p:nvSpPr>
          <p:cNvPr id="10261" name="Line 21"/>
          <p:cNvSpPr>
            <a:spLocks noChangeShapeType="1"/>
          </p:cNvSpPr>
          <p:nvPr/>
        </p:nvSpPr>
        <p:spPr bwMode="auto">
          <a:xfrm>
            <a:off x="3581400" y="4267200"/>
            <a:ext cx="0" cy="152400"/>
          </a:xfrm>
          <a:prstGeom prst="line">
            <a:avLst/>
          </a:prstGeom>
          <a:noFill/>
          <a:ln w="9525">
            <a:solidFill>
              <a:schemeClr val="tx1"/>
            </a:solidFill>
            <a:miter lim="800000"/>
            <a:headEnd/>
            <a:tailEnd/>
          </a:ln>
        </p:spPr>
        <p:txBody>
          <a:bodyPr wrap="none"/>
          <a:lstStyle/>
          <a:p>
            <a:endParaRPr lang="en-US"/>
          </a:p>
        </p:txBody>
      </p:sp>
      <p:sp>
        <p:nvSpPr>
          <p:cNvPr id="10262" name="Line 22"/>
          <p:cNvSpPr>
            <a:spLocks noChangeShapeType="1"/>
          </p:cNvSpPr>
          <p:nvPr/>
        </p:nvSpPr>
        <p:spPr bwMode="auto">
          <a:xfrm>
            <a:off x="4343400" y="4267200"/>
            <a:ext cx="0" cy="152400"/>
          </a:xfrm>
          <a:prstGeom prst="line">
            <a:avLst/>
          </a:prstGeom>
          <a:noFill/>
          <a:ln w="9525">
            <a:solidFill>
              <a:schemeClr val="tx1"/>
            </a:solidFill>
            <a:miter lim="800000"/>
            <a:headEnd/>
            <a:tailEnd/>
          </a:ln>
        </p:spPr>
        <p:txBody>
          <a:bodyPr wrap="none"/>
          <a:lstStyle/>
          <a:p>
            <a:endParaRPr lang="en-US"/>
          </a:p>
        </p:txBody>
      </p:sp>
      <p:sp>
        <p:nvSpPr>
          <p:cNvPr id="10263" name="Line 23"/>
          <p:cNvSpPr>
            <a:spLocks noChangeShapeType="1"/>
          </p:cNvSpPr>
          <p:nvPr/>
        </p:nvSpPr>
        <p:spPr bwMode="auto">
          <a:xfrm>
            <a:off x="3581400" y="4343400"/>
            <a:ext cx="762000" cy="0"/>
          </a:xfrm>
          <a:prstGeom prst="line">
            <a:avLst/>
          </a:prstGeom>
          <a:noFill/>
          <a:ln w="9525">
            <a:solidFill>
              <a:schemeClr val="tx1"/>
            </a:solidFill>
            <a:miter lim="800000"/>
            <a:headEnd/>
            <a:tailEnd/>
          </a:ln>
        </p:spPr>
        <p:txBody>
          <a:bodyPr wrap="none"/>
          <a:lstStyle/>
          <a:p>
            <a:endParaRPr lang="en-US"/>
          </a:p>
        </p:txBody>
      </p:sp>
      <p:sp>
        <p:nvSpPr>
          <p:cNvPr id="10264" name="Text Box 24"/>
          <p:cNvSpPr txBox="1">
            <a:spLocks noChangeArrowheads="1"/>
          </p:cNvSpPr>
          <p:nvPr/>
        </p:nvSpPr>
        <p:spPr bwMode="auto">
          <a:xfrm>
            <a:off x="3124200" y="3962400"/>
            <a:ext cx="1716088" cy="304800"/>
          </a:xfrm>
          <a:prstGeom prst="rect">
            <a:avLst/>
          </a:prstGeom>
          <a:solidFill>
            <a:srgbClr val="FFFFCC"/>
          </a:solidFill>
          <a:ln w="9525">
            <a:noFill/>
            <a:miter lim="800000"/>
            <a:headEnd/>
            <a:tailEnd/>
          </a:ln>
        </p:spPr>
        <p:txBody>
          <a:bodyPr wrap="none">
            <a:spAutoFit/>
          </a:bodyPr>
          <a:lstStyle/>
          <a:p>
            <a:r>
              <a:rPr lang="en-US" sz="1400">
                <a:latin typeface="Calibri" pitchFamily="34" charset="0"/>
              </a:rPr>
              <a:t>short wavelength </a:t>
            </a:r>
            <a:r>
              <a:rPr lang="en-US" sz="1400">
                <a:latin typeface="Symbol" pitchFamily="18" charset="2"/>
              </a:rPr>
              <a:t> </a:t>
            </a:r>
            <a:r>
              <a:rPr lang="en-US" sz="1400" b="1">
                <a:latin typeface="Symbol" pitchFamily="18" charset="2"/>
              </a:rPr>
              <a:t>l</a:t>
            </a:r>
          </a:p>
        </p:txBody>
      </p:sp>
      <p:grpSp>
        <p:nvGrpSpPr>
          <p:cNvPr id="2" name="Group 25"/>
          <p:cNvGrpSpPr>
            <a:grpSpLocks/>
          </p:cNvGrpSpPr>
          <p:nvPr/>
        </p:nvGrpSpPr>
        <p:grpSpPr bwMode="auto">
          <a:xfrm>
            <a:off x="2209800" y="2209800"/>
            <a:ext cx="5791200" cy="1752600"/>
            <a:chOff x="1392" y="1392"/>
            <a:chExt cx="3648" cy="1104"/>
          </a:xfrm>
        </p:grpSpPr>
        <p:sp>
          <p:nvSpPr>
            <p:cNvPr id="10423" name="Oval 26"/>
            <p:cNvSpPr>
              <a:spLocks noChangeArrowheads="1"/>
            </p:cNvSpPr>
            <p:nvPr/>
          </p:nvSpPr>
          <p:spPr bwMode="auto">
            <a:xfrm>
              <a:off x="1392" y="177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24" name="Oval 27"/>
            <p:cNvSpPr>
              <a:spLocks noChangeArrowheads="1"/>
            </p:cNvSpPr>
            <p:nvPr/>
          </p:nvSpPr>
          <p:spPr bwMode="auto">
            <a:xfrm>
              <a:off x="1440" y="168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25" name="Oval 28"/>
            <p:cNvSpPr>
              <a:spLocks noChangeArrowheads="1"/>
            </p:cNvSpPr>
            <p:nvPr/>
          </p:nvSpPr>
          <p:spPr bwMode="auto">
            <a:xfrm>
              <a:off x="1488" y="158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26" name="Oval 29"/>
            <p:cNvSpPr>
              <a:spLocks noChangeArrowheads="1"/>
            </p:cNvSpPr>
            <p:nvPr/>
          </p:nvSpPr>
          <p:spPr bwMode="auto">
            <a:xfrm>
              <a:off x="1536" y="148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27" name="Oval 30"/>
            <p:cNvSpPr>
              <a:spLocks noChangeArrowheads="1"/>
            </p:cNvSpPr>
            <p:nvPr/>
          </p:nvSpPr>
          <p:spPr bwMode="auto">
            <a:xfrm>
              <a:off x="1584" y="139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28" name="Oval 31"/>
            <p:cNvSpPr>
              <a:spLocks noChangeArrowheads="1"/>
            </p:cNvSpPr>
            <p:nvPr/>
          </p:nvSpPr>
          <p:spPr bwMode="auto">
            <a:xfrm>
              <a:off x="1680" y="139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29" name="Oval 32"/>
            <p:cNvSpPr>
              <a:spLocks noChangeArrowheads="1"/>
            </p:cNvSpPr>
            <p:nvPr/>
          </p:nvSpPr>
          <p:spPr bwMode="auto">
            <a:xfrm>
              <a:off x="1776" y="144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0" name="Oval 33"/>
            <p:cNvSpPr>
              <a:spLocks noChangeArrowheads="1"/>
            </p:cNvSpPr>
            <p:nvPr/>
          </p:nvSpPr>
          <p:spPr bwMode="auto">
            <a:xfrm>
              <a:off x="1824" y="153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1" name="Oval 34"/>
            <p:cNvSpPr>
              <a:spLocks noChangeArrowheads="1"/>
            </p:cNvSpPr>
            <p:nvPr/>
          </p:nvSpPr>
          <p:spPr bwMode="auto">
            <a:xfrm>
              <a:off x="1872" y="163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2" name="Oval 35"/>
            <p:cNvSpPr>
              <a:spLocks noChangeArrowheads="1"/>
            </p:cNvSpPr>
            <p:nvPr/>
          </p:nvSpPr>
          <p:spPr bwMode="auto">
            <a:xfrm>
              <a:off x="1920" y="172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3" name="Oval 36"/>
            <p:cNvSpPr>
              <a:spLocks noChangeArrowheads="1"/>
            </p:cNvSpPr>
            <p:nvPr/>
          </p:nvSpPr>
          <p:spPr bwMode="auto">
            <a:xfrm>
              <a:off x="1968" y="182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4" name="Oval 37"/>
            <p:cNvSpPr>
              <a:spLocks noChangeArrowheads="1"/>
            </p:cNvSpPr>
            <p:nvPr/>
          </p:nvSpPr>
          <p:spPr bwMode="auto">
            <a:xfrm>
              <a:off x="2016" y="192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5" name="Oval 38"/>
            <p:cNvSpPr>
              <a:spLocks noChangeArrowheads="1"/>
            </p:cNvSpPr>
            <p:nvPr/>
          </p:nvSpPr>
          <p:spPr bwMode="auto">
            <a:xfrm>
              <a:off x="2064" y="201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6" name="Oval 39"/>
            <p:cNvSpPr>
              <a:spLocks noChangeArrowheads="1"/>
            </p:cNvSpPr>
            <p:nvPr/>
          </p:nvSpPr>
          <p:spPr bwMode="auto">
            <a:xfrm>
              <a:off x="2112" y="211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7" name="Oval 40"/>
            <p:cNvSpPr>
              <a:spLocks noChangeArrowheads="1"/>
            </p:cNvSpPr>
            <p:nvPr/>
          </p:nvSpPr>
          <p:spPr bwMode="auto">
            <a:xfrm>
              <a:off x="2160" y="220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8" name="Oval 41"/>
            <p:cNvSpPr>
              <a:spLocks noChangeArrowheads="1"/>
            </p:cNvSpPr>
            <p:nvPr/>
          </p:nvSpPr>
          <p:spPr bwMode="auto">
            <a:xfrm>
              <a:off x="2208" y="230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39" name="Oval 42"/>
            <p:cNvSpPr>
              <a:spLocks noChangeArrowheads="1"/>
            </p:cNvSpPr>
            <p:nvPr/>
          </p:nvSpPr>
          <p:spPr bwMode="auto">
            <a:xfrm>
              <a:off x="2304" y="235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0" name="Oval 43"/>
            <p:cNvSpPr>
              <a:spLocks noChangeArrowheads="1"/>
            </p:cNvSpPr>
            <p:nvPr/>
          </p:nvSpPr>
          <p:spPr bwMode="auto">
            <a:xfrm>
              <a:off x="2400" y="240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1" name="Oval 44"/>
            <p:cNvSpPr>
              <a:spLocks noChangeArrowheads="1"/>
            </p:cNvSpPr>
            <p:nvPr/>
          </p:nvSpPr>
          <p:spPr bwMode="auto">
            <a:xfrm>
              <a:off x="2496" y="235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2" name="Oval 45"/>
            <p:cNvSpPr>
              <a:spLocks noChangeArrowheads="1"/>
            </p:cNvSpPr>
            <p:nvPr/>
          </p:nvSpPr>
          <p:spPr bwMode="auto">
            <a:xfrm>
              <a:off x="2544" y="225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3" name="Oval 46"/>
            <p:cNvSpPr>
              <a:spLocks noChangeArrowheads="1"/>
            </p:cNvSpPr>
            <p:nvPr/>
          </p:nvSpPr>
          <p:spPr bwMode="auto">
            <a:xfrm>
              <a:off x="2592" y="216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4" name="Oval 47"/>
            <p:cNvSpPr>
              <a:spLocks noChangeArrowheads="1"/>
            </p:cNvSpPr>
            <p:nvPr/>
          </p:nvSpPr>
          <p:spPr bwMode="auto">
            <a:xfrm>
              <a:off x="2640" y="206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5" name="Oval 48"/>
            <p:cNvSpPr>
              <a:spLocks noChangeArrowheads="1"/>
            </p:cNvSpPr>
            <p:nvPr/>
          </p:nvSpPr>
          <p:spPr bwMode="auto">
            <a:xfrm>
              <a:off x="2688" y="196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6" name="Oval 49"/>
            <p:cNvSpPr>
              <a:spLocks noChangeArrowheads="1"/>
            </p:cNvSpPr>
            <p:nvPr/>
          </p:nvSpPr>
          <p:spPr bwMode="auto">
            <a:xfrm>
              <a:off x="2736" y="187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7" name="Oval 50"/>
            <p:cNvSpPr>
              <a:spLocks noChangeArrowheads="1"/>
            </p:cNvSpPr>
            <p:nvPr/>
          </p:nvSpPr>
          <p:spPr bwMode="auto">
            <a:xfrm>
              <a:off x="2784" y="177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8" name="Oval 51"/>
            <p:cNvSpPr>
              <a:spLocks noChangeArrowheads="1"/>
            </p:cNvSpPr>
            <p:nvPr/>
          </p:nvSpPr>
          <p:spPr bwMode="auto">
            <a:xfrm>
              <a:off x="2880" y="168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49" name="Oval 52"/>
            <p:cNvSpPr>
              <a:spLocks noChangeArrowheads="1"/>
            </p:cNvSpPr>
            <p:nvPr/>
          </p:nvSpPr>
          <p:spPr bwMode="auto">
            <a:xfrm>
              <a:off x="2928" y="158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0" name="Oval 53"/>
            <p:cNvSpPr>
              <a:spLocks noChangeArrowheads="1"/>
            </p:cNvSpPr>
            <p:nvPr/>
          </p:nvSpPr>
          <p:spPr bwMode="auto">
            <a:xfrm>
              <a:off x="2976" y="148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1" name="Oval 54"/>
            <p:cNvSpPr>
              <a:spLocks noChangeArrowheads="1"/>
            </p:cNvSpPr>
            <p:nvPr/>
          </p:nvSpPr>
          <p:spPr bwMode="auto">
            <a:xfrm>
              <a:off x="3024" y="139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2" name="Oval 55"/>
            <p:cNvSpPr>
              <a:spLocks noChangeArrowheads="1"/>
            </p:cNvSpPr>
            <p:nvPr/>
          </p:nvSpPr>
          <p:spPr bwMode="auto">
            <a:xfrm>
              <a:off x="3120" y="139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3" name="Oval 56"/>
            <p:cNvSpPr>
              <a:spLocks noChangeArrowheads="1"/>
            </p:cNvSpPr>
            <p:nvPr/>
          </p:nvSpPr>
          <p:spPr bwMode="auto">
            <a:xfrm>
              <a:off x="3216" y="144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4" name="Oval 57"/>
            <p:cNvSpPr>
              <a:spLocks noChangeArrowheads="1"/>
            </p:cNvSpPr>
            <p:nvPr/>
          </p:nvSpPr>
          <p:spPr bwMode="auto">
            <a:xfrm>
              <a:off x="3312" y="153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5" name="Oval 58"/>
            <p:cNvSpPr>
              <a:spLocks noChangeArrowheads="1"/>
            </p:cNvSpPr>
            <p:nvPr/>
          </p:nvSpPr>
          <p:spPr bwMode="auto">
            <a:xfrm>
              <a:off x="3360" y="163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6" name="Oval 59"/>
            <p:cNvSpPr>
              <a:spLocks noChangeArrowheads="1"/>
            </p:cNvSpPr>
            <p:nvPr/>
          </p:nvSpPr>
          <p:spPr bwMode="auto">
            <a:xfrm>
              <a:off x="3408" y="172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7" name="Oval 60"/>
            <p:cNvSpPr>
              <a:spLocks noChangeArrowheads="1"/>
            </p:cNvSpPr>
            <p:nvPr/>
          </p:nvSpPr>
          <p:spPr bwMode="auto">
            <a:xfrm>
              <a:off x="3456" y="182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8" name="Oval 61"/>
            <p:cNvSpPr>
              <a:spLocks noChangeArrowheads="1"/>
            </p:cNvSpPr>
            <p:nvPr/>
          </p:nvSpPr>
          <p:spPr bwMode="auto">
            <a:xfrm>
              <a:off x="3504" y="192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59" name="Oval 62"/>
            <p:cNvSpPr>
              <a:spLocks noChangeArrowheads="1"/>
            </p:cNvSpPr>
            <p:nvPr/>
          </p:nvSpPr>
          <p:spPr bwMode="auto">
            <a:xfrm>
              <a:off x="3552" y="201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0" name="Oval 63"/>
            <p:cNvSpPr>
              <a:spLocks noChangeArrowheads="1"/>
            </p:cNvSpPr>
            <p:nvPr/>
          </p:nvSpPr>
          <p:spPr bwMode="auto">
            <a:xfrm>
              <a:off x="3600" y="211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1" name="Oval 64"/>
            <p:cNvSpPr>
              <a:spLocks noChangeArrowheads="1"/>
            </p:cNvSpPr>
            <p:nvPr/>
          </p:nvSpPr>
          <p:spPr bwMode="auto">
            <a:xfrm>
              <a:off x="3648" y="220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2" name="Oval 65"/>
            <p:cNvSpPr>
              <a:spLocks noChangeArrowheads="1"/>
            </p:cNvSpPr>
            <p:nvPr/>
          </p:nvSpPr>
          <p:spPr bwMode="auto">
            <a:xfrm>
              <a:off x="3696" y="230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3" name="Oval 66"/>
            <p:cNvSpPr>
              <a:spLocks noChangeArrowheads="1"/>
            </p:cNvSpPr>
            <p:nvPr/>
          </p:nvSpPr>
          <p:spPr bwMode="auto">
            <a:xfrm>
              <a:off x="3792" y="235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4" name="Oval 67"/>
            <p:cNvSpPr>
              <a:spLocks noChangeArrowheads="1"/>
            </p:cNvSpPr>
            <p:nvPr/>
          </p:nvSpPr>
          <p:spPr bwMode="auto">
            <a:xfrm>
              <a:off x="3888" y="235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5" name="Oval 68"/>
            <p:cNvSpPr>
              <a:spLocks noChangeArrowheads="1"/>
            </p:cNvSpPr>
            <p:nvPr/>
          </p:nvSpPr>
          <p:spPr bwMode="auto">
            <a:xfrm>
              <a:off x="3984" y="230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6" name="Oval 69"/>
            <p:cNvSpPr>
              <a:spLocks noChangeArrowheads="1"/>
            </p:cNvSpPr>
            <p:nvPr/>
          </p:nvSpPr>
          <p:spPr bwMode="auto">
            <a:xfrm>
              <a:off x="4032" y="220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7" name="Oval 70"/>
            <p:cNvSpPr>
              <a:spLocks noChangeArrowheads="1"/>
            </p:cNvSpPr>
            <p:nvPr/>
          </p:nvSpPr>
          <p:spPr bwMode="auto">
            <a:xfrm>
              <a:off x="4080" y="211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8" name="Oval 71"/>
            <p:cNvSpPr>
              <a:spLocks noChangeArrowheads="1"/>
            </p:cNvSpPr>
            <p:nvPr/>
          </p:nvSpPr>
          <p:spPr bwMode="auto">
            <a:xfrm>
              <a:off x="4176" y="206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69" name="Oval 72"/>
            <p:cNvSpPr>
              <a:spLocks noChangeArrowheads="1"/>
            </p:cNvSpPr>
            <p:nvPr/>
          </p:nvSpPr>
          <p:spPr bwMode="auto">
            <a:xfrm>
              <a:off x="4224" y="196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0" name="Oval 73"/>
            <p:cNvSpPr>
              <a:spLocks noChangeArrowheads="1"/>
            </p:cNvSpPr>
            <p:nvPr/>
          </p:nvSpPr>
          <p:spPr bwMode="auto">
            <a:xfrm>
              <a:off x="4272" y="187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1" name="Oval 74"/>
            <p:cNvSpPr>
              <a:spLocks noChangeArrowheads="1"/>
            </p:cNvSpPr>
            <p:nvPr/>
          </p:nvSpPr>
          <p:spPr bwMode="auto">
            <a:xfrm>
              <a:off x="4320" y="177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2" name="Oval 75"/>
            <p:cNvSpPr>
              <a:spLocks noChangeArrowheads="1"/>
            </p:cNvSpPr>
            <p:nvPr/>
          </p:nvSpPr>
          <p:spPr bwMode="auto">
            <a:xfrm>
              <a:off x="4368" y="168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3" name="Oval 76"/>
            <p:cNvSpPr>
              <a:spLocks noChangeArrowheads="1"/>
            </p:cNvSpPr>
            <p:nvPr/>
          </p:nvSpPr>
          <p:spPr bwMode="auto">
            <a:xfrm>
              <a:off x="4416" y="158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4" name="Oval 77"/>
            <p:cNvSpPr>
              <a:spLocks noChangeArrowheads="1"/>
            </p:cNvSpPr>
            <p:nvPr/>
          </p:nvSpPr>
          <p:spPr bwMode="auto">
            <a:xfrm>
              <a:off x="4464" y="148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5" name="Oval 78"/>
            <p:cNvSpPr>
              <a:spLocks noChangeArrowheads="1"/>
            </p:cNvSpPr>
            <p:nvPr/>
          </p:nvSpPr>
          <p:spPr bwMode="auto">
            <a:xfrm>
              <a:off x="4560" y="144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6" name="Oval 79"/>
            <p:cNvSpPr>
              <a:spLocks noChangeArrowheads="1"/>
            </p:cNvSpPr>
            <p:nvPr/>
          </p:nvSpPr>
          <p:spPr bwMode="auto">
            <a:xfrm>
              <a:off x="4656" y="139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7" name="Oval 80"/>
            <p:cNvSpPr>
              <a:spLocks noChangeArrowheads="1"/>
            </p:cNvSpPr>
            <p:nvPr/>
          </p:nvSpPr>
          <p:spPr bwMode="auto">
            <a:xfrm>
              <a:off x="4752" y="1440"/>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8" name="Oval 81"/>
            <p:cNvSpPr>
              <a:spLocks noChangeArrowheads="1"/>
            </p:cNvSpPr>
            <p:nvPr/>
          </p:nvSpPr>
          <p:spPr bwMode="auto">
            <a:xfrm>
              <a:off x="4800" y="1536"/>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79" name="Oval 82"/>
            <p:cNvSpPr>
              <a:spLocks noChangeArrowheads="1"/>
            </p:cNvSpPr>
            <p:nvPr/>
          </p:nvSpPr>
          <p:spPr bwMode="auto">
            <a:xfrm>
              <a:off x="4848" y="1632"/>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80" name="Oval 83"/>
            <p:cNvSpPr>
              <a:spLocks noChangeArrowheads="1"/>
            </p:cNvSpPr>
            <p:nvPr/>
          </p:nvSpPr>
          <p:spPr bwMode="auto">
            <a:xfrm>
              <a:off x="4896" y="1728"/>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sp>
          <p:nvSpPr>
            <p:cNvPr id="10481" name="Oval 84"/>
            <p:cNvSpPr>
              <a:spLocks noChangeArrowheads="1"/>
            </p:cNvSpPr>
            <p:nvPr/>
          </p:nvSpPr>
          <p:spPr bwMode="auto">
            <a:xfrm>
              <a:off x="4944" y="1824"/>
              <a:ext cx="96" cy="96"/>
            </a:xfrm>
            <a:prstGeom prst="ellipse">
              <a:avLst/>
            </a:prstGeom>
            <a:solidFill>
              <a:srgbClr val="FF0000"/>
            </a:solidFill>
            <a:ln w="9525">
              <a:solidFill>
                <a:srgbClr val="FF0000"/>
              </a:solidFill>
              <a:round/>
              <a:headEnd/>
              <a:tailEnd/>
            </a:ln>
          </p:spPr>
          <p:txBody>
            <a:bodyPr wrap="none" anchor="ctr"/>
            <a:lstStyle/>
            <a:p>
              <a:endParaRPr lang="en-US">
                <a:latin typeface="Calibri" pitchFamily="34" charset="0"/>
              </a:endParaRPr>
            </a:p>
          </p:txBody>
        </p:sp>
      </p:grpSp>
      <p:grpSp>
        <p:nvGrpSpPr>
          <p:cNvPr id="3" name="Group 85"/>
          <p:cNvGrpSpPr>
            <a:grpSpLocks/>
          </p:cNvGrpSpPr>
          <p:nvPr/>
        </p:nvGrpSpPr>
        <p:grpSpPr bwMode="auto">
          <a:xfrm>
            <a:off x="2133600" y="4419600"/>
            <a:ext cx="5867400" cy="1676400"/>
            <a:chOff x="1344" y="2784"/>
            <a:chExt cx="3696" cy="1056"/>
          </a:xfrm>
        </p:grpSpPr>
        <p:sp>
          <p:nvSpPr>
            <p:cNvPr id="10273" name="Oval 86"/>
            <p:cNvSpPr>
              <a:spLocks noChangeArrowheads="1"/>
            </p:cNvSpPr>
            <p:nvPr/>
          </p:nvSpPr>
          <p:spPr bwMode="auto">
            <a:xfrm>
              <a:off x="134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74" name="Oval 87"/>
            <p:cNvSpPr>
              <a:spLocks noChangeArrowheads="1"/>
            </p:cNvSpPr>
            <p:nvPr/>
          </p:nvSpPr>
          <p:spPr bwMode="auto">
            <a:xfrm>
              <a:off x="139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75" name="Oval 88"/>
            <p:cNvSpPr>
              <a:spLocks noChangeArrowheads="1"/>
            </p:cNvSpPr>
            <p:nvPr/>
          </p:nvSpPr>
          <p:spPr bwMode="auto">
            <a:xfrm>
              <a:off x="139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76" name="Oval 89"/>
            <p:cNvSpPr>
              <a:spLocks noChangeArrowheads="1"/>
            </p:cNvSpPr>
            <p:nvPr/>
          </p:nvSpPr>
          <p:spPr bwMode="auto">
            <a:xfrm>
              <a:off x="1440"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77" name="Oval 90"/>
            <p:cNvSpPr>
              <a:spLocks noChangeArrowheads="1"/>
            </p:cNvSpPr>
            <p:nvPr/>
          </p:nvSpPr>
          <p:spPr bwMode="auto">
            <a:xfrm>
              <a:off x="1488"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78" name="Oval 91"/>
            <p:cNvSpPr>
              <a:spLocks noChangeArrowheads="1"/>
            </p:cNvSpPr>
            <p:nvPr/>
          </p:nvSpPr>
          <p:spPr bwMode="auto">
            <a:xfrm>
              <a:off x="1536"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79" name="Oval 92"/>
            <p:cNvSpPr>
              <a:spLocks noChangeArrowheads="1"/>
            </p:cNvSpPr>
            <p:nvPr/>
          </p:nvSpPr>
          <p:spPr bwMode="auto">
            <a:xfrm>
              <a:off x="153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0" name="Oval 93"/>
            <p:cNvSpPr>
              <a:spLocks noChangeArrowheads="1"/>
            </p:cNvSpPr>
            <p:nvPr/>
          </p:nvSpPr>
          <p:spPr bwMode="auto">
            <a:xfrm>
              <a:off x="1584"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1" name="Oval 94"/>
            <p:cNvSpPr>
              <a:spLocks noChangeArrowheads="1"/>
            </p:cNvSpPr>
            <p:nvPr/>
          </p:nvSpPr>
          <p:spPr bwMode="auto">
            <a:xfrm>
              <a:off x="158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2" name="Oval 95"/>
            <p:cNvSpPr>
              <a:spLocks noChangeArrowheads="1"/>
            </p:cNvSpPr>
            <p:nvPr/>
          </p:nvSpPr>
          <p:spPr bwMode="auto">
            <a:xfrm>
              <a:off x="158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3" name="Oval 96"/>
            <p:cNvSpPr>
              <a:spLocks noChangeArrowheads="1"/>
            </p:cNvSpPr>
            <p:nvPr/>
          </p:nvSpPr>
          <p:spPr bwMode="auto">
            <a:xfrm>
              <a:off x="158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4" name="Oval 97"/>
            <p:cNvSpPr>
              <a:spLocks noChangeArrowheads="1"/>
            </p:cNvSpPr>
            <p:nvPr/>
          </p:nvSpPr>
          <p:spPr bwMode="auto">
            <a:xfrm>
              <a:off x="1632"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5" name="Oval 98"/>
            <p:cNvSpPr>
              <a:spLocks noChangeArrowheads="1"/>
            </p:cNvSpPr>
            <p:nvPr/>
          </p:nvSpPr>
          <p:spPr bwMode="auto">
            <a:xfrm>
              <a:off x="163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6" name="Oval 99"/>
            <p:cNvSpPr>
              <a:spLocks noChangeArrowheads="1"/>
            </p:cNvSpPr>
            <p:nvPr/>
          </p:nvSpPr>
          <p:spPr bwMode="auto">
            <a:xfrm>
              <a:off x="1680"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7" name="Oval 100"/>
            <p:cNvSpPr>
              <a:spLocks noChangeArrowheads="1"/>
            </p:cNvSpPr>
            <p:nvPr/>
          </p:nvSpPr>
          <p:spPr bwMode="auto">
            <a:xfrm>
              <a:off x="1728"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8" name="Oval 101"/>
            <p:cNvSpPr>
              <a:spLocks noChangeArrowheads="1"/>
            </p:cNvSpPr>
            <p:nvPr/>
          </p:nvSpPr>
          <p:spPr bwMode="auto">
            <a:xfrm>
              <a:off x="1776"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89" name="Oval 102"/>
            <p:cNvSpPr>
              <a:spLocks noChangeArrowheads="1"/>
            </p:cNvSpPr>
            <p:nvPr/>
          </p:nvSpPr>
          <p:spPr bwMode="auto">
            <a:xfrm>
              <a:off x="1776"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0" name="Oval 103"/>
            <p:cNvSpPr>
              <a:spLocks noChangeArrowheads="1"/>
            </p:cNvSpPr>
            <p:nvPr/>
          </p:nvSpPr>
          <p:spPr bwMode="auto">
            <a:xfrm>
              <a:off x="182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1" name="Oval 104"/>
            <p:cNvSpPr>
              <a:spLocks noChangeArrowheads="1"/>
            </p:cNvSpPr>
            <p:nvPr/>
          </p:nvSpPr>
          <p:spPr bwMode="auto">
            <a:xfrm>
              <a:off x="182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2" name="Oval 105"/>
            <p:cNvSpPr>
              <a:spLocks noChangeArrowheads="1"/>
            </p:cNvSpPr>
            <p:nvPr/>
          </p:nvSpPr>
          <p:spPr bwMode="auto">
            <a:xfrm>
              <a:off x="1872"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3" name="Oval 106"/>
            <p:cNvSpPr>
              <a:spLocks noChangeArrowheads="1"/>
            </p:cNvSpPr>
            <p:nvPr/>
          </p:nvSpPr>
          <p:spPr bwMode="auto">
            <a:xfrm>
              <a:off x="1872"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4" name="Oval 107"/>
            <p:cNvSpPr>
              <a:spLocks noChangeArrowheads="1"/>
            </p:cNvSpPr>
            <p:nvPr/>
          </p:nvSpPr>
          <p:spPr bwMode="auto">
            <a:xfrm>
              <a:off x="187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5" name="Oval 108"/>
            <p:cNvSpPr>
              <a:spLocks noChangeArrowheads="1"/>
            </p:cNvSpPr>
            <p:nvPr/>
          </p:nvSpPr>
          <p:spPr bwMode="auto">
            <a:xfrm>
              <a:off x="187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6" name="Oval 109"/>
            <p:cNvSpPr>
              <a:spLocks noChangeArrowheads="1"/>
            </p:cNvSpPr>
            <p:nvPr/>
          </p:nvSpPr>
          <p:spPr bwMode="auto">
            <a:xfrm>
              <a:off x="1920"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7" name="Oval 110"/>
            <p:cNvSpPr>
              <a:spLocks noChangeArrowheads="1"/>
            </p:cNvSpPr>
            <p:nvPr/>
          </p:nvSpPr>
          <p:spPr bwMode="auto">
            <a:xfrm>
              <a:off x="1968"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8" name="Oval 111"/>
            <p:cNvSpPr>
              <a:spLocks noChangeArrowheads="1"/>
            </p:cNvSpPr>
            <p:nvPr/>
          </p:nvSpPr>
          <p:spPr bwMode="auto">
            <a:xfrm>
              <a:off x="206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299" name="Oval 112"/>
            <p:cNvSpPr>
              <a:spLocks noChangeArrowheads="1"/>
            </p:cNvSpPr>
            <p:nvPr/>
          </p:nvSpPr>
          <p:spPr bwMode="auto">
            <a:xfrm>
              <a:off x="206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0" name="Oval 113"/>
            <p:cNvSpPr>
              <a:spLocks noChangeArrowheads="1"/>
            </p:cNvSpPr>
            <p:nvPr/>
          </p:nvSpPr>
          <p:spPr bwMode="auto">
            <a:xfrm>
              <a:off x="2064"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1" name="Oval 114"/>
            <p:cNvSpPr>
              <a:spLocks noChangeArrowheads="1"/>
            </p:cNvSpPr>
            <p:nvPr/>
          </p:nvSpPr>
          <p:spPr bwMode="auto">
            <a:xfrm>
              <a:off x="201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2" name="Oval 115"/>
            <p:cNvSpPr>
              <a:spLocks noChangeArrowheads="1"/>
            </p:cNvSpPr>
            <p:nvPr/>
          </p:nvSpPr>
          <p:spPr bwMode="auto">
            <a:xfrm>
              <a:off x="2016"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3" name="Oval 116"/>
            <p:cNvSpPr>
              <a:spLocks noChangeArrowheads="1"/>
            </p:cNvSpPr>
            <p:nvPr/>
          </p:nvSpPr>
          <p:spPr bwMode="auto">
            <a:xfrm>
              <a:off x="2112"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4" name="Oval 117"/>
            <p:cNvSpPr>
              <a:spLocks noChangeArrowheads="1"/>
            </p:cNvSpPr>
            <p:nvPr/>
          </p:nvSpPr>
          <p:spPr bwMode="auto">
            <a:xfrm>
              <a:off x="2112"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5" name="Oval 118"/>
            <p:cNvSpPr>
              <a:spLocks noChangeArrowheads="1"/>
            </p:cNvSpPr>
            <p:nvPr/>
          </p:nvSpPr>
          <p:spPr bwMode="auto">
            <a:xfrm>
              <a:off x="211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6" name="Oval 119"/>
            <p:cNvSpPr>
              <a:spLocks noChangeArrowheads="1"/>
            </p:cNvSpPr>
            <p:nvPr/>
          </p:nvSpPr>
          <p:spPr bwMode="auto">
            <a:xfrm>
              <a:off x="2160"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7" name="Oval 120"/>
            <p:cNvSpPr>
              <a:spLocks noChangeArrowheads="1"/>
            </p:cNvSpPr>
            <p:nvPr/>
          </p:nvSpPr>
          <p:spPr bwMode="auto">
            <a:xfrm>
              <a:off x="2208"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8" name="Oval 121"/>
            <p:cNvSpPr>
              <a:spLocks noChangeArrowheads="1"/>
            </p:cNvSpPr>
            <p:nvPr/>
          </p:nvSpPr>
          <p:spPr bwMode="auto">
            <a:xfrm>
              <a:off x="2304"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09" name="Oval 122"/>
            <p:cNvSpPr>
              <a:spLocks noChangeArrowheads="1"/>
            </p:cNvSpPr>
            <p:nvPr/>
          </p:nvSpPr>
          <p:spPr bwMode="auto">
            <a:xfrm>
              <a:off x="2256"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0" name="Oval 123"/>
            <p:cNvSpPr>
              <a:spLocks noChangeArrowheads="1"/>
            </p:cNvSpPr>
            <p:nvPr/>
          </p:nvSpPr>
          <p:spPr bwMode="auto">
            <a:xfrm>
              <a:off x="230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1" name="Oval 124"/>
            <p:cNvSpPr>
              <a:spLocks noChangeArrowheads="1"/>
            </p:cNvSpPr>
            <p:nvPr/>
          </p:nvSpPr>
          <p:spPr bwMode="auto">
            <a:xfrm>
              <a:off x="230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2" name="Oval 125"/>
            <p:cNvSpPr>
              <a:spLocks noChangeArrowheads="1"/>
            </p:cNvSpPr>
            <p:nvPr/>
          </p:nvSpPr>
          <p:spPr bwMode="auto">
            <a:xfrm>
              <a:off x="2352"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3" name="Oval 126"/>
            <p:cNvSpPr>
              <a:spLocks noChangeArrowheads="1"/>
            </p:cNvSpPr>
            <p:nvPr/>
          </p:nvSpPr>
          <p:spPr bwMode="auto">
            <a:xfrm>
              <a:off x="2352"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4" name="Oval 127"/>
            <p:cNvSpPr>
              <a:spLocks noChangeArrowheads="1"/>
            </p:cNvSpPr>
            <p:nvPr/>
          </p:nvSpPr>
          <p:spPr bwMode="auto">
            <a:xfrm>
              <a:off x="235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5" name="Oval 128"/>
            <p:cNvSpPr>
              <a:spLocks noChangeArrowheads="1"/>
            </p:cNvSpPr>
            <p:nvPr/>
          </p:nvSpPr>
          <p:spPr bwMode="auto">
            <a:xfrm>
              <a:off x="235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6" name="Oval 129"/>
            <p:cNvSpPr>
              <a:spLocks noChangeArrowheads="1"/>
            </p:cNvSpPr>
            <p:nvPr/>
          </p:nvSpPr>
          <p:spPr bwMode="auto">
            <a:xfrm>
              <a:off x="2400"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7" name="Oval 130"/>
            <p:cNvSpPr>
              <a:spLocks noChangeArrowheads="1"/>
            </p:cNvSpPr>
            <p:nvPr/>
          </p:nvSpPr>
          <p:spPr bwMode="auto">
            <a:xfrm>
              <a:off x="2448"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8" name="Oval 131"/>
            <p:cNvSpPr>
              <a:spLocks noChangeArrowheads="1"/>
            </p:cNvSpPr>
            <p:nvPr/>
          </p:nvSpPr>
          <p:spPr bwMode="auto">
            <a:xfrm>
              <a:off x="2496"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19" name="Oval 132"/>
            <p:cNvSpPr>
              <a:spLocks noChangeArrowheads="1"/>
            </p:cNvSpPr>
            <p:nvPr/>
          </p:nvSpPr>
          <p:spPr bwMode="auto">
            <a:xfrm>
              <a:off x="249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0" name="Oval 133"/>
            <p:cNvSpPr>
              <a:spLocks noChangeArrowheads="1"/>
            </p:cNvSpPr>
            <p:nvPr/>
          </p:nvSpPr>
          <p:spPr bwMode="auto">
            <a:xfrm>
              <a:off x="2544"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1" name="Oval 134"/>
            <p:cNvSpPr>
              <a:spLocks noChangeArrowheads="1"/>
            </p:cNvSpPr>
            <p:nvPr/>
          </p:nvSpPr>
          <p:spPr bwMode="auto">
            <a:xfrm>
              <a:off x="254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2" name="Oval 135"/>
            <p:cNvSpPr>
              <a:spLocks noChangeArrowheads="1"/>
            </p:cNvSpPr>
            <p:nvPr/>
          </p:nvSpPr>
          <p:spPr bwMode="auto">
            <a:xfrm>
              <a:off x="254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3" name="Oval 136"/>
            <p:cNvSpPr>
              <a:spLocks noChangeArrowheads="1"/>
            </p:cNvSpPr>
            <p:nvPr/>
          </p:nvSpPr>
          <p:spPr bwMode="auto">
            <a:xfrm>
              <a:off x="254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4" name="Oval 137"/>
            <p:cNvSpPr>
              <a:spLocks noChangeArrowheads="1"/>
            </p:cNvSpPr>
            <p:nvPr/>
          </p:nvSpPr>
          <p:spPr bwMode="auto">
            <a:xfrm>
              <a:off x="2592"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5" name="Oval 138"/>
            <p:cNvSpPr>
              <a:spLocks noChangeArrowheads="1"/>
            </p:cNvSpPr>
            <p:nvPr/>
          </p:nvSpPr>
          <p:spPr bwMode="auto">
            <a:xfrm>
              <a:off x="259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6" name="Oval 139"/>
            <p:cNvSpPr>
              <a:spLocks noChangeArrowheads="1"/>
            </p:cNvSpPr>
            <p:nvPr/>
          </p:nvSpPr>
          <p:spPr bwMode="auto">
            <a:xfrm>
              <a:off x="2640"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7" name="Oval 140"/>
            <p:cNvSpPr>
              <a:spLocks noChangeArrowheads="1"/>
            </p:cNvSpPr>
            <p:nvPr/>
          </p:nvSpPr>
          <p:spPr bwMode="auto">
            <a:xfrm>
              <a:off x="2688"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8" name="Oval 141"/>
            <p:cNvSpPr>
              <a:spLocks noChangeArrowheads="1"/>
            </p:cNvSpPr>
            <p:nvPr/>
          </p:nvSpPr>
          <p:spPr bwMode="auto">
            <a:xfrm>
              <a:off x="2736"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29" name="Oval 142"/>
            <p:cNvSpPr>
              <a:spLocks noChangeArrowheads="1"/>
            </p:cNvSpPr>
            <p:nvPr/>
          </p:nvSpPr>
          <p:spPr bwMode="auto">
            <a:xfrm>
              <a:off x="2736"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0" name="Oval 143"/>
            <p:cNvSpPr>
              <a:spLocks noChangeArrowheads="1"/>
            </p:cNvSpPr>
            <p:nvPr/>
          </p:nvSpPr>
          <p:spPr bwMode="auto">
            <a:xfrm>
              <a:off x="278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1" name="Oval 144"/>
            <p:cNvSpPr>
              <a:spLocks noChangeArrowheads="1"/>
            </p:cNvSpPr>
            <p:nvPr/>
          </p:nvSpPr>
          <p:spPr bwMode="auto">
            <a:xfrm>
              <a:off x="278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2" name="Oval 145"/>
            <p:cNvSpPr>
              <a:spLocks noChangeArrowheads="1"/>
            </p:cNvSpPr>
            <p:nvPr/>
          </p:nvSpPr>
          <p:spPr bwMode="auto">
            <a:xfrm>
              <a:off x="2832"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3" name="Oval 146"/>
            <p:cNvSpPr>
              <a:spLocks noChangeArrowheads="1"/>
            </p:cNvSpPr>
            <p:nvPr/>
          </p:nvSpPr>
          <p:spPr bwMode="auto">
            <a:xfrm>
              <a:off x="2832"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4" name="Oval 147"/>
            <p:cNvSpPr>
              <a:spLocks noChangeArrowheads="1"/>
            </p:cNvSpPr>
            <p:nvPr/>
          </p:nvSpPr>
          <p:spPr bwMode="auto">
            <a:xfrm>
              <a:off x="283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5" name="Oval 148"/>
            <p:cNvSpPr>
              <a:spLocks noChangeArrowheads="1"/>
            </p:cNvSpPr>
            <p:nvPr/>
          </p:nvSpPr>
          <p:spPr bwMode="auto">
            <a:xfrm>
              <a:off x="283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6" name="Oval 149"/>
            <p:cNvSpPr>
              <a:spLocks noChangeArrowheads="1"/>
            </p:cNvSpPr>
            <p:nvPr/>
          </p:nvSpPr>
          <p:spPr bwMode="auto">
            <a:xfrm>
              <a:off x="2880"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7" name="Oval 150"/>
            <p:cNvSpPr>
              <a:spLocks noChangeArrowheads="1"/>
            </p:cNvSpPr>
            <p:nvPr/>
          </p:nvSpPr>
          <p:spPr bwMode="auto">
            <a:xfrm>
              <a:off x="2928"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8" name="Oval 151"/>
            <p:cNvSpPr>
              <a:spLocks noChangeArrowheads="1"/>
            </p:cNvSpPr>
            <p:nvPr/>
          </p:nvSpPr>
          <p:spPr bwMode="auto">
            <a:xfrm>
              <a:off x="302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39" name="Oval 152"/>
            <p:cNvSpPr>
              <a:spLocks noChangeArrowheads="1"/>
            </p:cNvSpPr>
            <p:nvPr/>
          </p:nvSpPr>
          <p:spPr bwMode="auto">
            <a:xfrm>
              <a:off x="302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0" name="Oval 153"/>
            <p:cNvSpPr>
              <a:spLocks noChangeArrowheads="1"/>
            </p:cNvSpPr>
            <p:nvPr/>
          </p:nvSpPr>
          <p:spPr bwMode="auto">
            <a:xfrm>
              <a:off x="3024"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1" name="Oval 154"/>
            <p:cNvSpPr>
              <a:spLocks noChangeArrowheads="1"/>
            </p:cNvSpPr>
            <p:nvPr/>
          </p:nvSpPr>
          <p:spPr bwMode="auto">
            <a:xfrm>
              <a:off x="297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2" name="Oval 155"/>
            <p:cNvSpPr>
              <a:spLocks noChangeArrowheads="1"/>
            </p:cNvSpPr>
            <p:nvPr/>
          </p:nvSpPr>
          <p:spPr bwMode="auto">
            <a:xfrm>
              <a:off x="2976"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3" name="Oval 156"/>
            <p:cNvSpPr>
              <a:spLocks noChangeArrowheads="1"/>
            </p:cNvSpPr>
            <p:nvPr/>
          </p:nvSpPr>
          <p:spPr bwMode="auto">
            <a:xfrm>
              <a:off x="302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4" name="Oval 157"/>
            <p:cNvSpPr>
              <a:spLocks noChangeArrowheads="1"/>
            </p:cNvSpPr>
            <p:nvPr/>
          </p:nvSpPr>
          <p:spPr bwMode="auto">
            <a:xfrm>
              <a:off x="302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5" name="Oval 158"/>
            <p:cNvSpPr>
              <a:spLocks noChangeArrowheads="1"/>
            </p:cNvSpPr>
            <p:nvPr/>
          </p:nvSpPr>
          <p:spPr bwMode="auto">
            <a:xfrm>
              <a:off x="307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6" name="Oval 159"/>
            <p:cNvSpPr>
              <a:spLocks noChangeArrowheads="1"/>
            </p:cNvSpPr>
            <p:nvPr/>
          </p:nvSpPr>
          <p:spPr bwMode="auto">
            <a:xfrm>
              <a:off x="3072"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7" name="Oval 160"/>
            <p:cNvSpPr>
              <a:spLocks noChangeArrowheads="1"/>
            </p:cNvSpPr>
            <p:nvPr/>
          </p:nvSpPr>
          <p:spPr bwMode="auto">
            <a:xfrm>
              <a:off x="3120"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8" name="Oval 161"/>
            <p:cNvSpPr>
              <a:spLocks noChangeArrowheads="1"/>
            </p:cNvSpPr>
            <p:nvPr/>
          </p:nvSpPr>
          <p:spPr bwMode="auto">
            <a:xfrm>
              <a:off x="3216"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49" name="Oval 162"/>
            <p:cNvSpPr>
              <a:spLocks noChangeArrowheads="1"/>
            </p:cNvSpPr>
            <p:nvPr/>
          </p:nvSpPr>
          <p:spPr bwMode="auto">
            <a:xfrm>
              <a:off x="3168"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0" name="Oval 163"/>
            <p:cNvSpPr>
              <a:spLocks noChangeArrowheads="1"/>
            </p:cNvSpPr>
            <p:nvPr/>
          </p:nvSpPr>
          <p:spPr bwMode="auto">
            <a:xfrm>
              <a:off x="3216"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1" name="Oval 164"/>
            <p:cNvSpPr>
              <a:spLocks noChangeArrowheads="1"/>
            </p:cNvSpPr>
            <p:nvPr/>
          </p:nvSpPr>
          <p:spPr bwMode="auto">
            <a:xfrm>
              <a:off x="326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2" name="Oval 165"/>
            <p:cNvSpPr>
              <a:spLocks noChangeArrowheads="1"/>
            </p:cNvSpPr>
            <p:nvPr/>
          </p:nvSpPr>
          <p:spPr bwMode="auto">
            <a:xfrm>
              <a:off x="326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3" name="Oval 166"/>
            <p:cNvSpPr>
              <a:spLocks noChangeArrowheads="1"/>
            </p:cNvSpPr>
            <p:nvPr/>
          </p:nvSpPr>
          <p:spPr bwMode="auto">
            <a:xfrm>
              <a:off x="326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4" name="Oval 167"/>
            <p:cNvSpPr>
              <a:spLocks noChangeArrowheads="1"/>
            </p:cNvSpPr>
            <p:nvPr/>
          </p:nvSpPr>
          <p:spPr bwMode="auto">
            <a:xfrm>
              <a:off x="331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5" name="Oval 168"/>
            <p:cNvSpPr>
              <a:spLocks noChangeArrowheads="1"/>
            </p:cNvSpPr>
            <p:nvPr/>
          </p:nvSpPr>
          <p:spPr bwMode="auto">
            <a:xfrm>
              <a:off x="331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6" name="Oval 169"/>
            <p:cNvSpPr>
              <a:spLocks noChangeArrowheads="1"/>
            </p:cNvSpPr>
            <p:nvPr/>
          </p:nvSpPr>
          <p:spPr bwMode="auto">
            <a:xfrm>
              <a:off x="3360"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7" name="Oval 170"/>
            <p:cNvSpPr>
              <a:spLocks noChangeArrowheads="1"/>
            </p:cNvSpPr>
            <p:nvPr/>
          </p:nvSpPr>
          <p:spPr bwMode="auto">
            <a:xfrm>
              <a:off x="3408"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8" name="Oval 171"/>
            <p:cNvSpPr>
              <a:spLocks noChangeArrowheads="1"/>
            </p:cNvSpPr>
            <p:nvPr/>
          </p:nvSpPr>
          <p:spPr bwMode="auto">
            <a:xfrm>
              <a:off x="3456"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59" name="Oval 172"/>
            <p:cNvSpPr>
              <a:spLocks noChangeArrowheads="1"/>
            </p:cNvSpPr>
            <p:nvPr/>
          </p:nvSpPr>
          <p:spPr bwMode="auto">
            <a:xfrm>
              <a:off x="345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0" name="Oval 173"/>
            <p:cNvSpPr>
              <a:spLocks noChangeArrowheads="1"/>
            </p:cNvSpPr>
            <p:nvPr/>
          </p:nvSpPr>
          <p:spPr bwMode="auto">
            <a:xfrm>
              <a:off x="3504"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1" name="Oval 174"/>
            <p:cNvSpPr>
              <a:spLocks noChangeArrowheads="1"/>
            </p:cNvSpPr>
            <p:nvPr/>
          </p:nvSpPr>
          <p:spPr bwMode="auto">
            <a:xfrm>
              <a:off x="350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2" name="Oval 175"/>
            <p:cNvSpPr>
              <a:spLocks noChangeArrowheads="1"/>
            </p:cNvSpPr>
            <p:nvPr/>
          </p:nvSpPr>
          <p:spPr bwMode="auto">
            <a:xfrm>
              <a:off x="350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3" name="Oval 176"/>
            <p:cNvSpPr>
              <a:spLocks noChangeArrowheads="1"/>
            </p:cNvSpPr>
            <p:nvPr/>
          </p:nvSpPr>
          <p:spPr bwMode="auto">
            <a:xfrm>
              <a:off x="3552"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4" name="Oval 177"/>
            <p:cNvSpPr>
              <a:spLocks noChangeArrowheads="1"/>
            </p:cNvSpPr>
            <p:nvPr/>
          </p:nvSpPr>
          <p:spPr bwMode="auto">
            <a:xfrm>
              <a:off x="3552"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5" name="Oval 178"/>
            <p:cNvSpPr>
              <a:spLocks noChangeArrowheads="1"/>
            </p:cNvSpPr>
            <p:nvPr/>
          </p:nvSpPr>
          <p:spPr bwMode="auto">
            <a:xfrm>
              <a:off x="355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6" name="Oval 179"/>
            <p:cNvSpPr>
              <a:spLocks noChangeArrowheads="1"/>
            </p:cNvSpPr>
            <p:nvPr/>
          </p:nvSpPr>
          <p:spPr bwMode="auto">
            <a:xfrm>
              <a:off x="3600"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7" name="Oval 180"/>
            <p:cNvSpPr>
              <a:spLocks noChangeArrowheads="1"/>
            </p:cNvSpPr>
            <p:nvPr/>
          </p:nvSpPr>
          <p:spPr bwMode="auto">
            <a:xfrm>
              <a:off x="3648"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8" name="Oval 181"/>
            <p:cNvSpPr>
              <a:spLocks noChangeArrowheads="1"/>
            </p:cNvSpPr>
            <p:nvPr/>
          </p:nvSpPr>
          <p:spPr bwMode="auto">
            <a:xfrm>
              <a:off x="3696"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69" name="Oval 182"/>
            <p:cNvSpPr>
              <a:spLocks noChangeArrowheads="1"/>
            </p:cNvSpPr>
            <p:nvPr/>
          </p:nvSpPr>
          <p:spPr bwMode="auto">
            <a:xfrm>
              <a:off x="3696"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0" name="Oval 183"/>
            <p:cNvSpPr>
              <a:spLocks noChangeArrowheads="1"/>
            </p:cNvSpPr>
            <p:nvPr/>
          </p:nvSpPr>
          <p:spPr bwMode="auto">
            <a:xfrm>
              <a:off x="374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1" name="Oval 184"/>
            <p:cNvSpPr>
              <a:spLocks noChangeArrowheads="1"/>
            </p:cNvSpPr>
            <p:nvPr/>
          </p:nvSpPr>
          <p:spPr bwMode="auto">
            <a:xfrm>
              <a:off x="374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2" name="Oval 185"/>
            <p:cNvSpPr>
              <a:spLocks noChangeArrowheads="1"/>
            </p:cNvSpPr>
            <p:nvPr/>
          </p:nvSpPr>
          <p:spPr bwMode="auto">
            <a:xfrm>
              <a:off x="374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3" name="Oval 186"/>
            <p:cNvSpPr>
              <a:spLocks noChangeArrowheads="1"/>
            </p:cNvSpPr>
            <p:nvPr/>
          </p:nvSpPr>
          <p:spPr bwMode="auto">
            <a:xfrm>
              <a:off x="374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4" name="Oval 187"/>
            <p:cNvSpPr>
              <a:spLocks noChangeArrowheads="1"/>
            </p:cNvSpPr>
            <p:nvPr/>
          </p:nvSpPr>
          <p:spPr bwMode="auto">
            <a:xfrm>
              <a:off x="379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5" name="Oval 188"/>
            <p:cNvSpPr>
              <a:spLocks noChangeArrowheads="1"/>
            </p:cNvSpPr>
            <p:nvPr/>
          </p:nvSpPr>
          <p:spPr bwMode="auto">
            <a:xfrm>
              <a:off x="379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6" name="Oval 189"/>
            <p:cNvSpPr>
              <a:spLocks noChangeArrowheads="1"/>
            </p:cNvSpPr>
            <p:nvPr/>
          </p:nvSpPr>
          <p:spPr bwMode="auto">
            <a:xfrm>
              <a:off x="3792"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7" name="Oval 190"/>
            <p:cNvSpPr>
              <a:spLocks noChangeArrowheads="1"/>
            </p:cNvSpPr>
            <p:nvPr/>
          </p:nvSpPr>
          <p:spPr bwMode="auto">
            <a:xfrm>
              <a:off x="3840"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8" name="Oval 191"/>
            <p:cNvSpPr>
              <a:spLocks noChangeArrowheads="1"/>
            </p:cNvSpPr>
            <p:nvPr/>
          </p:nvSpPr>
          <p:spPr bwMode="auto">
            <a:xfrm>
              <a:off x="398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79" name="Oval 192"/>
            <p:cNvSpPr>
              <a:spLocks noChangeArrowheads="1"/>
            </p:cNvSpPr>
            <p:nvPr/>
          </p:nvSpPr>
          <p:spPr bwMode="auto">
            <a:xfrm>
              <a:off x="398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0" name="Oval 193"/>
            <p:cNvSpPr>
              <a:spLocks noChangeArrowheads="1"/>
            </p:cNvSpPr>
            <p:nvPr/>
          </p:nvSpPr>
          <p:spPr bwMode="auto">
            <a:xfrm>
              <a:off x="3936"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1" name="Oval 194"/>
            <p:cNvSpPr>
              <a:spLocks noChangeArrowheads="1"/>
            </p:cNvSpPr>
            <p:nvPr/>
          </p:nvSpPr>
          <p:spPr bwMode="auto">
            <a:xfrm>
              <a:off x="393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2" name="Oval 195"/>
            <p:cNvSpPr>
              <a:spLocks noChangeArrowheads="1"/>
            </p:cNvSpPr>
            <p:nvPr/>
          </p:nvSpPr>
          <p:spPr bwMode="auto">
            <a:xfrm>
              <a:off x="3888"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3" name="Oval 196"/>
            <p:cNvSpPr>
              <a:spLocks noChangeArrowheads="1"/>
            </p:cNvSpPr>
            <p:nvPr/>
          </p:nvSpPr>
          <p:spPr bwMode="auto">
            <a:xfrm>
              <a:off x="398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4" name="Oval 197"/>
            <p:cNvSpPr>
              <a:spLocks noChangeArrowheads="1"/>
            </p:cNvSpPr>
            <p:nvPr/>
          </p:nvSpPr>
          <p:spPr bwMode="auto">
            <a:xfrm>
              <a:off x="4032"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5" name="Oval 198"/>
            <p:cNvSpPr>
              <a:spLocks noChangeArrowheads="1"/>
            </p:cNvSpPr>
            <p:nvPr/>
          </p:nvSpPr>
          <p:spPr bwMode="auto">
            <a:xfrm>
              <a:off x="403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6" name="Oval 199"/>
            <p:cNvSpPr>
              <a:spLocks noChangeArrowheads="1"/>
            </p:cNvSpPr>
            <p:nvPr/>
          </p:nvSpPr>
          <p:spPr bwMode="auto">
            <a:xfrm>
              <a:off x="4080"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7" name="Oval 200"/>
            <p:cNvSpPr>
              <a:spLocks noChangeArrowheads="1"/>
            </p:cNvSpPr>
            <p:nvPr/>
          </p:nvSpPr>
          <p:spPr bwMode="auto">
            <a:xfrm>
              <a:off x="4128"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8" name="Oval 201"/>
            <p:cNvSpPr>
              <a:spLocks noChangeArrowheads="1"/>
            </p:cNvSpPr>
            <p:nvPr/>
          </p:nvSpPr>
          <p:spPr bwMode="auto">
            <a:xfrm>
              <a:off x="4224"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89" name="Oval 202"/>
            <p:cNvSpPr>
              <a:spLocks noChangeArrowheads="1"/>
            </p:cNvSpPr>
            <p:nvPr/>
          </p:nvSpPr>
          <p:spPr bwMode="auto">
            <a:xfrm>
              <a:off x="4176"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0" name="Oval 203"/>
            <p:cNvSpPr>
              <a:spLocks noChangeArrowheads="1"/>
            </p:cNvSpPr>
            <p:nvPr/>
          </p:nvSpPr>
          <p:spPr bwMode="auto">
            <a:xfrm>
              <a:off x="422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1" name="Oval 204"/>
            <p:cNvSpPr>
              <a:spLocks noChangeArrowheads="1"/>
            </p:cNvSpPr>
            <p:nvPr/>
          </p:nvSpPr>
          <p:spPr bwMode="auto">
            <a:xfrm>
              <a:off x="422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2" name="Oval 205"/>
            <p:cNvSpPr>
              <a:spLocks noChangeArrowheads="1"/>
            </p:cNvSpPr>
            <p:nvPr/>
          </p:nvSpPr>
          <p:spPr bwMode="auto">
            <a:xfrm>
              <a:off x="4272"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3" name="Oval 206"/>
            <p:cNvSpPr>
              <a:spLocks noChangeArrowheads="1"/>
            </p:cNvSpPr>
            <p:nvPr/>
          </p:nvSpPr>
          <p:spPr bwMode="auto">
            <a:xfrm>
              <a:off x="4272"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4" name="Oval 207"/>
            <p:cNvSpPr>
              <a:spLocks noChangeArrowheads="1"/>
            </p:cNvSpPr>
            <p:nvPr/>
          </p:nvSpPr>
          <p:spPr bwMode="auto">
            <a:xfrm>
              <a:off x="427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5" name="Oval 208"/>
            <p:cNvSpPr>
              <a:spLocks noChangeArrowheads="1"/>
            </p:cNvSpPr>
            <p:nvPr/>
          </p:nvSpPr>
          <p:spPr bwMode="auto">
            <a:xfrm>
              <a:off x="427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6" name="Oval 209"/>
            <p:cNvSpPr>
              <a:spLocks noChangeArrowheads="1"/>
            </p:cNvSpPr>
            <p:nvPr/>
          </p:nvSpPr>
          <p:spPr bwMode="auto">
            <a:xfrm>
              <a:off x="4320"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7" name="Oval 210"/>
            <p:cNvSpPr>
              <a:spLocks noChangeArrowheads="1"/>
            </p:cNvSpPr>
            <p:nvPr/>
          </p:nvSpPr>
          <p:spPr bwMode="auto">
            <a:xfrm>
              <a:off x="4368"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8" name="Oval 211"/>
            <p:cNvSpPr>
              <a:spLocks noChangeArrowheads="1"/>
            </p:cNvSpPr>
            <p:nvPr/>
          </p:nvSpPr>
          <p:spPr bwMode="auto">
            <a:xfrm>
              <a:off x="4416"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399" name="Oval 212"/>
            <p:cNvSpPr>
              <a:spLocks noChangeArrowheads="1"/>
            </p:cNvSpPr>
            <p:nvPr/>
          </p:nvSpPr>
          <p:spPr bwMode="auto">
            <a:xfrm>
              <a:off x="4416"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0" name="Oval 213"/>
            <p:cNvSpPr>
              <a:spLocks noChangeArrowheads="1"/>
            </p:cNvSpPr>
            <p:nvPr/>
          </p:nvSpPr>
          <p:spPr bwMode="auto">
            <a:xfrm>
              <a:off x="4464"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1" name="Oval 214"/>
            <p:cNvSpPr>
              <a:spLocks noChangeArrowheads="1"/>
            </p:cNvSpPr>
            <p:nvPr/>
          </p:nvSpPr>
          <p:spPr bwMode="auto">
            <a:xfrm>
              <a:off x="4464"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2" name="Oval 215"/>
            <p:cNvSpPr>
              <a:spLocks noChangeArrowheads="1"/>
            </p:cNvSpPr>
            <p:nvPr/>
          </p:nvSpPr>
          <p:spPr bwMode="auto">
            <a:xfrm>
              <a:off x="446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3" name="Oval 216"/>
            <p:cNvSpPr>
              <a:spLocks noChangeArrowheads="1"/>
            </p:cNvSpPr>
            <p:nvPr/>
          </p:nvSpPr>
          <p:spPr bwMode="auto">
            <a:xfrm>
              <a:off x="4512"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4" name="Oval 217"/>
            <p:cNvSpPr>
              <a:spLocks noChangeArrowheads="1"/>
            </p:cNvSpPr>
            <p:nvPr/>
          </p:nvSpPr>
          <p:spPr bwMode="auto">
            <a:xfrm>
              <a:off x="4512"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5" name="Oval 218"/>
            <p:cNvSpPr>
              <a:spLocks noChangeArrowheads="1"/>
            </p:cNvSpPr>
            <p:nvPr/>
          </p:nvSpPr>
          <p:spPr bwMode="auto">
            <a:xfrm>
              <a:off x="4512"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6" name="Oval 219"/>
            <p:cNvSpPr>
              <a:spLocks noChangeArrowheads="1"/>
            </p:cNvSpPr>
            <p:nvPr/>
          </p:nvSpPr>
          <p:spPr bwMode="auto">
            <a:xfrm>
              <a:off x="4560"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7" name="Oval 220"/>
            <p:cNvSpPr>
              <a:spLocks noChangeArrowheads="1"/>
            </p:cNvSpPr>
            <p:nvPr/>
          </p:nvSpPr>
          <p:spPr bwMode="auto">
            <a:xfrm>
              <a:off x="4608" y="278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8" name="Oval 221"/>
            <p:cNvSpPr>
              <a:spLocks noChangeArrowheads="1"/>
            </p:cNvSpPr>
            <p:nvPr/>
          </p:nvSpPr>
          <p:spPr bwMode="auto">
            <a:xfrm>
              <a:off x="4656" y="288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09" name="Oval 222"/>
            <p:cNvSpPr>
              <a:spLocks noChangeArrowheads="1"/>
            </p:cNvSpPr>
            <p:nvPr/>
          </p:nvSpPr>
          <p:spPr bwMode="auto">
            <a:xfrm>
              <a:off x="4656" y="297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0" name="Oval 223"/>
            <p:cNvSpPr>
              <a:spLocks noChangeArrowheads="1"/>
            </p:cNvSpPr>
            <p:nvPr/>
          </p:nvSpPr>
          <p:spPr bwMode="auto">
            <a:xfrm>
              <a:off x="4704" y="307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1" name="Oval 224"/>
            <p:cNvSpPr>
              <a:spLocks noChangeArrowheads="1"/>
            </p:cNvSpPr>
            <p:nvPr/>
          </p:nvSpPr>
          <p:spPr bwMode="auto">
            <a:xfrm>
              <a:off x="4704" y="316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2" name="Oval 225"/>
            <p:cNvSpPr>
              <a:spLocks noChangeArrowheads="1"/>
            </p:cNvSpPr>
            <p:nvPr/>
          </p:nvSpPr>
          <p:spPr bwMode="auto">
            <a:xfrm>
              <a:off x="4704" y="326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3" name="Oval 226"/>
            <p:cNvSpPr>
              <a:spLocks noChangeArrowheads="1"/>
            </p:cNvSpPr>
            <p:nvPr/>
          </p:nvSpPr>
          <p:spPr bwMode="auto">
            <a:xfrm>
              <a:off x="4752" y="336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4" name="Oval 227"/>
            <p:cNvSpPr>
              <a:spLocks noChangeArrowheads="1"/>
            </p:cNvSpPr>
            <p:nvPr/>
          </p:nvSpPr>
          <p:spPr bwMode="auto">
            <a:xfrm>
              <a:off x="4752" y="345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5" name="Oval 228"/>
            <p:cNvSpPr>
              <a:spLocks noChangeArrowheads="1"/>
            </p:cNvSpPr>
            <p:nvPr/>
          </p:nvSpPr>
          <p:spPr bwMode="auto">
            <a:xfrm>
              <a:off x="4752" y="355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6" name="Oval 229"/>
            <p:cNvSpPr>
              <a:spLocks noChangeArrowheads="1"/>
            </p:cNvSpPr>
            <p:nvPr/>
          </p:nvSpPr>
          <p:spPr bwMode="auto">
            <a:xfrm>
              <a:off x="4752" y="364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7" name="Oval 230"/>
            <p:cNvSpPr>
              <a:spLocks noChangeArrowheads="1"/>
            </p:cNvSpPr>
            <p:nvPr/>
          </p:nvSpPr>
          <p:spPr bwMode="auto">
            <a:xfrm>
              <a:off x="4800" y="374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8" name="Oval 231"/>
            <p:cNvSpPr>
              <a:spLocks noChangeArrowheads="1"/>
            </p:cNvSpPr>
            <p:nvPr/>
          </p:nvSpPr>
          <p:spPr bwMode="auto">
            <a:xfrm>
              <a:off x="4944" y="3408"/>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19" name="Oval 232"/>
            <p:cNvSpPr>
              <a:spLocks noChangeArrowheads="1"/>
            </p:cNvSpPr>
            <p:nvPr/>
          </p:nvSpPr>
          <p:spPr bwMode="auto">
            <a:xfrm>
              <a:off x="4944" y="3312"/>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20" name="Oval 233"/>
            <p:cNvSpPr>
              <a:spLocks noChangeArrowheads="1"/>
            </p:cNvSpPr>
            <p:nvPr/>
          </p:nvSpPr>
          <p:spPr bwMode="auto">
            <a:xfrm>
              <a:off x="4896" y="3504"/>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21" name="Oval 234"/>
            <p:cNvSpPr>
              <a:spLocks noChangeArrowheads="1"/>
            </p:cNvSpPr>
            <p:nvPr/>
          </p:nvSpPr>
          <p:spPr bwMode="auto">
            <a:xfrm>
              <a:off x="4896" y="3600"/>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sp>
          <p:nvSpPr>
            <p:cNvPr id="10422" name="Oval 235"/>
            <p:cNvSpPr>
              <a:spLocks noChangeArrowheads="1"/>
            </p:cNvSpPr>
            <p:nvPr/>
          </p:nvSpPr>
          <p:spPr bwMode="auto">
            <a:xfrm>
              <a:off x="4896" y="3696"/>
              <a:ext cx="96" cy="96"/>
            </a:xfrm>
            <a:prstGeom prst="ellipse">
              <a:avLst/>
            </a:prstGeom>
            <a:solidFill>
              <a:srgbClr val="00CC00"/>
            </a:solidFill>
            <a:ln w="9525">
              <a:solidFill>
                <a:srgbClr val="00CC00"/>
              </a:solidFill>
              <a:round/>
              <a:headEnd/>
              <a:tailEnd/>
            </a:ln>
          </p:spPr>
          <p:txBody>
            <a:bodyPr wrap="none" anchor="ctr"/>
            <a:lstStyle/>
            <a:p>
              <a:endParaRPr lang="en-US">
                <a:latin typeface="Calibri" pitchFamily="34" charset="0"/>
              </a:endParaRPr>
            </a:p>
          </p:txBody>
        </p:sp>
      </p:grpSp>
      <p:grpSp>
        <p:nvGrpSpPr>
          <p:cNvPr id="4" name="Group 236"/>
          <p:cNvGrpSpPr>
            <a:grpSpLocks/>
          </p:cNvGrpSpPr>
          <p:nvPr/>
        </p:nvGrpSpPr>
        <p:grpSpPr bwMode="auto">
          <a:xfrm>
            <a:off x="8124825" y="2852738"/>
            <a:ext cx="1023938" cy="2481262"/>
            <a:chOff x="5118" y="1797"/>
            <a:chExt cx="645" cy="1563"/>
          </a:xfrm>
        </p:grpSpPr>
        <p:sp>
          <p:nvSpPr>
            <p:cNvPr id="10271" name="Text Box 237"/>
            <p:cNvSpPr txBox="1">
              <a:spLocks noChangeArrowheads="1"/>
            </p:cNvSpPr>
            <p:nvPr/>
          </p:nvSpPr>
          <p:spPr bwMode="auto">
            <a:xfrm>
              <a:off x="5174" y="1797"/>
              <a:ext cx="589" cy="173"/>
            </a:xfrm>
            <a:prstGeom prst="rect">
              <a:avLst/>
            </a:prstGeom>
            <a:noFill/>
            <a:ln w="9525">
              <a:noFill/>
              <a:miter lim="800000"/>
              <a:headEnd/>
              <a:tailEnd/>
            </a:ln>
          </p:spPr>
          <p:txBody>
            <a:bodyPr wrap="none">
              <a:spAutoFit/>
            </a:bodyPr>
            <a:lstStyle/>
            <a:p>
              <a:r>
                <a:rPr lang="en-US" sz="1200">
                  <a:latin typeface="Calibri" pitchFamily="34" charset="0"/>
                </a:rPr>
                <a:t>60 photons</a:t>
              </a:r>
            </a:p>
          </p:txBody>
        </p:sp>
        <p:sp>
          <p:nvSpPr>
            <p:cNvPr id="10272" name="Text Box 238"/>
            <p:cNvSpPr txBox="1">
              <a:spLocks noChangeArrowheads="1"/>
            </p:cNvSpPr>
            <p:nvPr/>
          </p:nvSpPr>
          <p:spPr bwMode="auto">
            <a:xfrm>
              <a:off x="5118" y="3187"/>
              <a:ext cx="642" cy="173"/>
            </a:xfrm>
            <a:prstGeom prst="rect">
              <a:avLst/>
            </a:prstGeom>
            <a:noFill/>
            <a:ln w="9525">
              <a:noFill/>
              <a:miter lim="800000"/>
              <a:headEnd/>
              <a:tailEnd/>
            </a:ln>
          </p:spPr>
          <p:txBody>
            <a:bodyPr wrap="none">
              <a:spAutoFit/>
            </a:bodyPr>
            <a:lstStyle/>
            <a:p>
              <a:r>
                <a:rPr lang="en-US" sz="1200">
                  <a:latin typeface="Calibri" pitchFamily="34" charset="0"/>
                </a:rPr>
                <a:t>162 photons</a:t>
              </a:r>
            </a:p>
          </p:txBody>
        </p:sp>
      </p:grpSp>
      <p:sp>
        <p:nvSpPr>
          <p:cNvPr id="193775" name="Text Box 239"/>
          <p:cNvSpPr txBox="1">
            <a:spLocks noChangeArrowheads="1"/>
          </p:cNvSpPr>
          <p:nvPr/>
        </p:nvSpPr>
        <p:spPr bwMode="auto">
          <a:xfrm>
            <a:off x="8213725" y="3081338"/>
            <a:ext cx="917575" cy="274637"/>
          </a:xfrm>
          <a:prstGeom prst="rect">
            <a:avLst/>
          </a:prstGeom>
          <a:noFill/>
          <a:ln w="9525">
            <a:noFill/>
            <a:miter lim="800000"/>
            <a:headEnd/>
            <a:tailEnd/>
          </a:ln>
        </p:spPr>
        <p:txBody>
          <a:bodyPr wrap="none">
            <a:spAutoFit/>
          </a:bodyPr>
          <a:lstStyle/>
          <a:p>
            <a:r>
              <a:rPr lang="en-US" sz="1200">
                <a:solidFill>
                  <a:srgbClr val="FF0000"/>
                </a:solidFill>
                <a:latin typeface="Calibri" pitchFamily="34" charset="0"/>
              </a:rPr>
              <a:t>low energy</a:t>
            </a:r>
          </a:p>
        </p:txBody>
      </p:sp>
      <p:sp>
        <p:nvSpPr>
          <p:cNvPr id="193776" name="Text Box 240"/>
          <p:cNvSpPr txBox="1">
            <a:spLocks noChangeArrowheads="1"/>
          </p:cNvSpPr>
          <p:nvPr/>
        </p:nvSpPr>
        <p:spPr bwMode="auto">
          <a:xfrm>
            <a:off x="8153400" y="5287963"/>
            <a:ext cx="976313" cy="274637"/>
          </a:xfrm>
          <a:prstGeom prst="rect">
            <a:avLst/>
          </a:prstGeom>
          <a:noFill/>
          <a:ln w="9525">
            <a:noFill/>
            <a:miter lim="800000"/>
            <a:headEnd/>
            <a:tailEnd/>
          </a:ln>
        </p:spPr>
        <p:txBody>
          <a:bodyPr wrap="none">
            <a:spAutoFit/>
          </a:bodyPr>
          <a:lstStyle/>
          <a:p>
            <a:r>
              <a:rPr lang="en-US" sz="1200">
                <a:solidFill>
                  <a:srgbClr val="00CC00"/>
                </a:solidFill>
                <a:latin typeface="Calibri" pitchFamily="34" charset="0"/>
              </a:rPr>
              <a:t>high energy</a:t>
            </a:r>
          </a:p>
        </p:txBody>
      </p:sp>
      <p:sp>
        <p:nvSpPr>
          <p:cNvPr id="10270" name="AutoShape 241">
            <a:hlinkClick r:id="rId3" action="ppaction://hlinksldjump" highlightClick="1"/>
          </p:cNvPr>
          <p:cNvSpPr>
            <a:spLocks noChangeArrowheads="1"/>
          </p:cNvSpPr>
          <p:nvPr/>
        </p:nvSpPr>
        <p:spPr bwMode="auto">
          <a:xfrm>
            <a:off x="0" y="6172200"/>
            <a:ext cx="609600" cy="357188"/>
          </a:xfrm>
          <a:prstGeom prst="actionButtonBeginning">
            <a:avLst/>
          </a:prstGeom>
          <a:solidFill>
            <a:schemeClr val="bg1">
              <a:alpha val="50195"/>
            </a:schemeClr>
          </a:solidFill>
          <a:ln w="9525">
            <a:solidFill>
              <a:schemeClr val="bg1"/>
            </a:solidFill>
            <a:miter lim="800000"/>
            <a:headEnd/>
            <a:tailEnd/>
          </a:ln>
        </p:spPr>
        <p:txBody>
          <a:bodyPr wrap="none" anchor="ctr"/>
          <a:lstStyle/>
          <a:p>
            <a:endParaRPr lang="en-US">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93540"/>
                                        </p:tgtEl>
                                        <p:attrNameLst>
                                          <p:attrName>style.visibility</p:attrName>
                                        </p:attrNameLst>
                                      </p:cBhvr>
                                      <p:to>
                                        <p:strVal val="visible"/>
                                      </p:to>
                                    </p:set>
                                    <p:animEffect transition="in" filter="dissolve">
                                      <p:cBhvr>
                                        <p:cTn id="7" dur="500"/>
                                        <p:tgtEl>
                                          <p:spTgt spid="19354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93541"/>
                                        </p:tgtEl>
                                        <p:attrNameLst>
                                          <p:attrName>style.visibility</p:attrName>
                                        </p:attrNameLst>
                                      </p:cBhvr>
                                      <p:to>
                                        <p:strVal val="visible"/>
                                      </p:to>
                                    </p:set>
                                    <p:animEffect transition="in" filter="dissolve">
                                      <p:cBhvr>
                                        <p:cTn id="11" dur="500"/>
                                        <p:tgtEl>
                                          <p:spTgt spid="193541"/>
                                        </p:tgtEl>
                                      </p:cBhvr>
                                    </p:animEffect>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grpId="1" nodeType="clickEffect">
                                  <p:stCondLst>
                                    <p:cond delay="0"/>
                                  </p:stCondLst>
                                  <p:childTnLst>
                                    <p:animMotion origin="layout" path="M -0.00156 0.0007 C 0.00764 -0.01805 0.02465 -0.13263 0.05417 -0.1125 C 0.08368 -0.09236 0.13438 0.12176 0.17552 0.12153 C 0.21667 0.1213 0.25972 -0.11226 0.30156 -0.11388 C 0.3434 -0.1155 0.38385 0.11158 0.42656 0.11181 C 0.4691 0.11204 0.52431 -0.09305 0.55677 -0.1118 C 0.58924 -0.13055 0.60833 -0.0243 0.62188 -0.00138 " pathEditMode="relative" rAng="0" ptsTypes="aaaaaaa">
                                      <p:cBhvr>
                                        <p:cTn id="15" dur="5000" fill="hold"/>
                                        <p:tgtEl>
                                          <p:spTgt spid="193540"/>
                                        </p:tgtEl>
                                        <p:attrNameLst>
                                          <p:attrName>ppt_x</p:attrName>
                                          <p:attrName>ppt_y</p:attrName>
                                        </p:attrNameLst>
                                      </p:cBhvr>
                                      <p:rCtr x="31200" y="-600"/>
                                    </p:animMotion>
                                  </p:childTnLst>
                                </p:cTn>
                              </p:par>
                              <p:par>
                                <p:cTn id="16" presetID="0" presetClass="path" presetSubtype="0" accel="50000" decel="50000" fill="hold" grpId="1" nodeType="withEffect">
                                  <p:stCondLst>
                                    <p:cond delay="0"/>
                                  </p:stCondLst>
                                  <p:childTnLst>
                                    <p:animMotion origin="layout" path="M 3.33333E-6 3.33333E-6 C 0.00382 0.01689 0.0118 0.12037 0.02291 0.10139 C 0.03402 0.0824 0.05208 -0.11459 0.06614 -0.1132 C 0.08021 -0.11181 0.09375 0.11088 0.10781 0.10972 C 0.12187 0.10856 0.13663 -0.12037 0.15052 -0.12014 C 0.16441 -0.11991 0.17743 0.11041 0.19114 0.11041 C 0.20486 0.11041 0.21892 -0.12037 0.23281 -0.12014 C 0.2467 -0.11991 0.26198 0.10949 0.27448 0.11111 C 0.28698 0.11273 0.29409 -0.11111 0.30781 -0.11111 C 0.32152 -0.11111 0.34184 0.11064 0.35729 0.11041 C 0.37274 0.11018 0.38784 -0.11181 0.40052 -0.11181 C 0.41319 -0.11181 0.41961 0.11018 0.43333 0.11041 C 0.44705 0.11064 0.46771 -0.11111 0.48281 -0.11111 C 0.49791 -0.11111 0.51059 0.11064 0.52448 0.11041 C 0.53836 0.11018 0.55312 -0.11204 0.56614 -0.11181 C 0.57916 -0.11158 0.59253 0.09398 0.6026 0.1125 C 0.61267 0.13102 0.6217 0.02338 0.62673 3.33333E-6 " pathEditMode="relative" rAng="0" ptsTypes="aaaaaaaaaaaaaaaaa">
                                      <p:cBhvr>
                                        <p:cTn id="17" dur="5000" fill="hold"/>
                                        <p:tgtEl>
                                          <p:spTgt spid="193541"/>
                                        </p:tgtEl>
                                        <p:attrNameLst>
                                          <p:attrName>ppt_x</p:attrName>
                                          <p:attrName>ppt_y</p:attrName>
                                        </p:attrNameLst>
                                      </p:cBhvr>
                                      <p:rCtr x="31300" y="500"/>
                                    </p:animMotion>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left)">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mph" presetSubtype="0" nodeType="clickEffect">
                                  <p:stCondLst>
                                    <p:cond delay="0"/>
                                  </p:stCondLst>
                                  <p:childTnLst>
                                    <p:set>
                                      <p:cBhvr rctx="PPT">
                                        <p:cTn id="31" dur="indefinite"/>
                                        <p:tgtEl>
                                          <p:spTgt spid="2"/>
                                        </p:tgtEl>
                                        <p:attrNameLst>
                                          <p:attrName>style.opacity</p:attrName>
                                        </p:attrNameLst>
                                      </p:cBhvr>
                                      <p:to>
                                        <p:strVal val="0.5"/>
                                      </p:to>
                                    </p:set>
                                    <p:animEffect filter="image" prLst="opacity: 0.5">
                                      <p:cBhvr rctx="IE">
                                        <p:cTn id="32" dur="indefinite"/>
                                        <p:tgtEl>
                                          <p:spTgt spid="2"/>
                                        </p:tgtEl>
                                      </p:cBhvr>
                                    </p:animEffect>
                                  </p:childTnLst>
                                </p:cTn>
                              </p:par>
                            </p:childTnLst>
                          </p:cTn>
                        </p:par>
                        <p:par>
                          <p:cTn id="33" fill="hold">
                            <p:stCondLst>
                              <p:cond delay="0"/>
                            </p:stCondLst>
                            <p:childTnLst>
                              <p:par>
                                <p:cTn id="34" presetID="9" presetClass="emph" presetSubtype="0" nodeType="afterEffect">
                                  <p:stCondLst>
                                    <p:cond delay="0"/>
                                  </p:stCondLst>
                                  <p:childTnLst>
                                    <p:set>
                                      <p:cBhvr rctx="PPT">
                                        <p:cTn id="35" dur="indefinite"/>
                                        <p:tgtEl>
                                          <p:spTgt spid="3"/>
                                        </p:tgtEl>
                                        <p:attrNameLst>
                                          <p:attrName>style.opacity</p:attrName>
                                        </p:attrNameLst>
                                      </p:cBhvr>
                                      <p:to>
                                        <p:strVal val="0.5"/>
                                      </p:to>
                                    </p:set>
                                    <p:animEffect filter="image" prLst="opacity: 0.5">
                                      <p:cBhvr rctx="IE">
                                        <p:cTn id="36" dur="indefinite"/>
                                        <p:tgtEl>
                                          <p:spTgt spid="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
                                        </p:tgtEl>
                                        <p:attrNameLst>
                                          <p:attrName>style.visibility</p:attrName>
                                        </p:attrNameLst>
                                      </p:cBhvr>
                                      <p:to>
                                        <p:strVal val="visible"/>
                                      </p:to>
                                    </p:set>
                                    <p:animEffect transition="in" filter="wipe(left)">
                                      <p:cBhvr>
                                        <p:cTn id="41" dur="500"/>
                                        <p:tgtEl>
                                          <p:spTgt spid="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xit" presetSubtype="0" fill="hold" nodeType="clickEffect">
                                  <p:stCondLst>
                                    <p:cond delay="0"/>
                                  </p:stCondLst>
                                  <p:childTnLst>
                                    <p:animEffect transition="out" filter="dissolve">
                                      <p:cBhvr>
                                        <p:cTn id="45" dur="500"/>
                                        <p:tgtEl>
                                          <p:spTgt spid="2"/>
                                        </p:tgtEl>
                                      </p:cBhvr>
                                    </p:animEffect>
                                    <p:set>
                                      <p:cBhvr>
                                        <p:cTn id="46" dur="1" fill="hold">
                                          <p:stCondLst>
                                            <p:cond delay="499"/>
                                          </p:stCondLst>
                                        </p:cTn>
                                        <p:tgtEl>
                                          <p:spTgt spid="2"/>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500"/>
                                        <p:tgtEl>
                                          <p:spTgt spid="3"/>
                                        </p:tgtEl>
                                      </p:cBhvr>
                                    </p:animEffect>
                                    <p:set>
                                      <p:cBhvr>
                                        <p:cTn id="49" dur="1" fill="hold">
                                          <p:stCondLst>
                                            <p:cond delay="499"/>
                                          </p:stCondLst>
                                        </p:cTn>
                                        <p:tgtEl>
                                          <p:spTgt spid="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93775"/>
                                        </p:tgtEl>
                                        <p:attrNameLst>
                                          <p:attrName>style.visibility</p:attrName>
                                        </p:attrNameLst>
                                      </p:cBhvr>
                                      <p:to>
                                        <p:strVal val="visible"/>
                                      </p:to>
                                    </p:set>
                                    <p:anim calcmode="lin" valueType="num">
                                      <p:cBhvr additive="base">
                                        <p:cTn id="54" dur="500" fill="hold"/>
                                        <p:tgtEl>
                                          <p:spTgt spid="193775"/>
                                        </p:tgtEl>
                                        <p:attrNameLst>
                                          <p:attrName>ppt_x</p:attrName>
                                        </p:attrNameLst>
                                      </p:cBhvr>
                                      <p:tavLst>
                                        <p:tav tm="0">
                                          <p:val>
                                            <p:strVal val="0-#ppt_w/2"/>
                                          </p:val>
                                        </p:tav>
                                        <p:tav tm="100000">
                                          <p:val>
                                            <p:strVal val="#ppt_x"/>
                                          </p:val>
                                        </p:tav>
                                      </p:tavLst>
                                    </p:anim>
                                    <p:anim calcmode="lin" valueType="num">
                                      <p:cBhvr additive="base">
                                        <p:cTn id="55" dur="500" fill="hold"/>
                                        <p:tgtEl>
                                          <p:spTgt spid="193775"/>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193776"/>
                                        </p:tgtEl>
                                        <p:attrNameLst>
                                          <p:attrName>style.visibility</p:attrName>
                                        </p:attrNameLst>
                                      </p:cBhvr>
                                      <p:to>
                                        <p:strVal val="visible"/>
                                      </p:to>
                                    </p:set>
                                    <p:anim calcmode="lin" valueType="num">
                                      <p:cBhvr additive="base">
                                        <p:cTn id="58" dur="500" fill="hold"/>
                                        <p:tgtEl>
                                          <p:spTgt spid="193776"/>
                                        </p:tgtEl>
                                        <p:attrNameLst>
                                          <p:attrName>ppt_x</p:attrName>
                                        </p:attrNameLst>
                                      </p:cBhvr>
                                      <p:tavLst>
                                        <p:tav tm="0">
                                          <p:val>
                                            <p:strVal val="0-#ppt_w/2"/>
                                          </p:val>
                                        </p:tav>
                                        <p:tav tm="100000">
                                          <p:val>
                                            <p:strVal val="#ppt_x"/>
                                          </p:val>
                                        </p:tav>
                                      </p:tavLst>
                                    </p:anim>
                                    <p:anim calcmode="lin" valueType="num">
                                      <p:cBhvr additive="base">
                                        <p:cTn id="59" dur="500" fill="hold"/>
                                        <p:tgtEl>
                                          <p:spTgt spid="1937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40" grpId="0" animBg="1"/>
      <p:bldP spid="193540" grpId="1" animBg="1"/>
      <p:bldP spid="193541" grpId="0" animBg="1"/>
      <p:bldP spid="193541" grpId="1" animBg="1"/>
      <p:bldP spid="193775" grpId="0"/>
      <p:bldP spid="19377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576</Words>
  <Application>Microsoft Office PowerPoint</Application>
  <PresentationFormat>On-screen Show (4:3)</PresentationFormat>
  <Paragraphs>108</Paragraphs>
  <Slides>9</Slides>
  <Notes>9</Notes>
  <HiddenSlides>1</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9</vt:i4>
      </vt:variant>
    </vt:vector>
  </HeadingPairs>
  <TitlesOfParts>
    <vt:vector size="12" baseType="lpstr">
      <vt:lpstr>Office Theme</vt:lpstr>
      <vt:lpstr>Worksheet</vt:lpstr>
      <vt:lpstr>Chart</vt:lpstr>
      <vt:lpstr>Frequency and Wavelength</vt:lpstr>
      <vt:lpstr>PowerPoint Presentation</vt:lpstr>
      <vt:lpstr>Wavelength of a Wave</vt:lpstr>
      <vt:lpstr>Wavelength of a Wave</vt:lpstr>
      <vt:lpstr>Waves</vt:lpstr>
      <vt:lpstr>Waves</vt:lpstr>
      <vt:lpstr>Frequency</vt:lpstr>
      <vt:lpstr>Waves</vt:lpstr>
      <vt:lpstr>Waves</vt:lpstr>
    </vt:vector>
  </TitlesOfParts>
  <Company>AISD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Frequency and Wavelength</dc:title>
  <dc:creator>AISD Employee</dc:creator>
  <cp:lastModifiedBy>Generic</cp:lastModifiedBy>
  <cp:revision>2</cp:revision>
  <dcterms:created xsi:type="dcterms:W3CDTF">2010-06-15T21:46:27Z</dcterms:created>
  <dcterms:modified xsi:type="dcterms:W3CDTF">2012-05-24T13:38:37Z</dcterms:modified>
</cp:coreProperties>
</file>