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3"/>
  </p:notesMasterIdLst>
  <p:sldIdLst>
    <p:sldId id="261" r:id="rId2"/>
    <p:sldId id="262" r:id="rId3"/>
    <p:sldId id="263" r:id="rId4"/>
    <p:sldId id="264" r:id="rId5"/>
    <p:sldId id="265" r:id="rId6"/>
    <p:sldId id="266" r:id="rId7"/>
    <p:sldId id="267" r:id="rId8"/>
    <p:sldId id="257" r:id="rId9"/>
    <p:sldId id="258" r:id="rId10"/>
    <p:sldId id="259" r:id="rId11"/>
    <p:sldId id="26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885845C1-902A-4D0D-A6F9-43814E810F6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E19D044-9540-49E1-9551-DA0321EF5102}" type="slidenum">
              <a:rPr lang="en-US" smtClean="0"/>
              <a:pPr/>
              <a:t>1</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xfrm>
            <a:off x="914400" y="4343400"/>
            <a:ext cx="5029200" cy="4114800"/>
          </a:xfrm>
          <a:noFill/>
          <a:ln/>
        </p:spPr>
        <p:txBody>
          <a:bodyPr/>
          <a:lstStyle/>
          <a:p>
            <a:pPr marL="228600" indent="-228600" eaLnBrk="1" hangingPunct="1"/>
            <a:r>
              <a:rPr lang="en-US" smtClean="0"/>
              <a:t>Objective:  </a:t>
            </a:r>
          </a:p>
          <a:p>
            <a:pPr marL="228600" indent="-228600" eaLnBrk="1" hangingPunct="1"/>
            <a:r>
              <a:rPr lang="en-US" smtClean="0"/>
              <a:t>	To state the original periodic law proposed by Mendeleev.</a:t>
            </a:r>
          </a:p>
          <a:p>
            <a:pPr marL="228600" indent="-228600" eaLnBrk="1" hangingPunct="1"/>
            <a:endParaRPr lang="en-US" smtClean="0"/>
          </a:p>
          <a:p>
            <a:pPr marL="228600" indent="-228600" eaLnBrk="1" hangingPunct="1"/>
            <a:r>
              <a:rPr lang="en-US" b="1" smtClean="0"/>
              <a:t>"Ich bin Mendelejeff"</a:t>
            </a:r>
          </a:p>
          <a:p>
            <a:pPr marL="228600" indent="-228600" eaLnBrk="1" hangingPunct="1"/>
            <a:r>
              <a:rPr lang="en-US" i="1" smtClean="0"/>
              <a:t>Once there lived and existed a great learned man with a beard almost as long as God's. And one day the people came to this man and said 'Go to the Lord, and tell him of our misery.' 'I will go,' said the man. So he caught a great bubble, and sat down on top of it, and flew up and up until he pierced the heaven above us. And there he saw God and told him of our misery and God pardoned our sins and lightened our burdens. Then the great bearded man came down from the heavens and the people were happy. And for this, the authorities and the tsar made this man a very great scientist. (16)</a:t>
            </a:r>
            <a:r>
              <a:rPr lang="en-US" smtClean="0"/>
              <a:t> Dmitri Ivanovich Mendeleev was born in Tobolsk, Siberia, on February 7, 1834 (ns). The blonde-haired, blue-eyed boy was the youngest of 14 children (or 11 or 17, depending on the authority) born to Maria Dmitrievna Korniliev and Ivan Pavlovitch Mendeleev. His father (called Mendeleev because early in life he dealt in horses, "mjenu djelatj" = to make an exchange</a:t>
            </a:r>
            <a:r>
              <a:rPr lang="en-US" i="1" smtClean="0"/>
              <a:t>(4)</a:t>
            </a:r>
            <a:r>
              <a:rPr lang="en-US" smtClean="0"/>
              <a:t>) was director of the local gymnasium. Maria Korniliev's family settled in Tobolsk in the early 1700's and introduced paper- and glass-making to Siberia.(4) Unfortunately, Ivan died when Dmitri was quite young, leaving his wife to support the large family. The pension for educators at that time (1000 rubles) was drastically insufficient, especially for a large family, which meant that Maria had no other choice but to find work. Maria's family owned a glass factory in Aremziansk, and they allowed her to take over managing the company for a modest wage from which she could support the family. </a:t>
            </a:r>
          </a:p>
          <a:p>
            <a:pPr marL="228600" indent="-228600" eaLnBrk="1" hangingPunct="1"/>
            <a:r>
              <a:rPr lang="en-US" smtClean="0"/>
              <a:t>Dmitri, being the youngest, appears to have been his mother's favorite child and was provided as many opportunities as she could afford. From his early years, she began to save money for Dmitri to attend the university. However, it was not only his mother who offered him special favors. He spent many hours in the glass factory his mother operated, learning from the chemist about the concepts behind glass making and from the glass blower about the art of making glass. Another influence in Dmitri's life was his sister Olga's husband, Bessargin. After being banished to Siberia for his political beliefs as a Russian Decembrist (Dekabrists, a group of literary men who headed a revolution in 1825</a:t>
            </a:r>
            <a:r>
              <a:rPr lang="en-US" i="1" smtClean="0"/>
              <a:t>(4),</a:t>
            </a:r>
            <a:r>
              <a:rPr lang="en-US" smtClean="0"/>
              <a:t>), Bessargin occupied himself teaching Dmitri the science of the day. Mendeleev's early years were guided by these people, and he was thus raised with three key thoughts: </a:t>
            </a:r>
            <a:endParaRPr lang="en-US" i="1" smtClean="0"/>
          </a:p>
          <a:p>
            <a:pPr marL="228600" indent="-228600" eaLnBrk="1" hangingPunct="1"/>
            <a:r>
              <a:rPr lang="en-US" i="1" smtClean="0"/>
              <a:t>"Everything in the world is science," from Bessargin</a:t>
            </a:r>
            <a:br>
              <a:rPr lang="en-US" i="1" smtClean="0"/>
            </a:br>
            <a:r>
              <a:rPr lang="en-US" i="1" smtClean="0"/>
              <a:t>"Everything in the world is art," from Timofei the glass blower.</a:t>
            </a:r>
            <a:br>
              <a:rPr lang="en-US" i="1" smtClean="0"/>
            </a:br>
            <a:r>
              <a:rPr lang="en-US" i="1" smtClean="0"/>
              <a:t>"Everything in the world is love," from Maria his mother. (16)</a:t>
            </a:r>
            <a:r>
              <a:rPr lang="en-US" smtClean="0"/>
              <a:t> As he grew older, it became apparent that he had exceptional comprehension of complex topics. At the age of 14, he was attending the Gymnasium in Tobolsk and his mother was continuing to plan for his future. In that year, however, a second major family tragedy occurred; the glass factory burned to the ground. The family was devastated; there was no money to rebuild and the only money they had was the money saved for Dmitri to go to the university. Maria was not about to give up her dreams for her son. She knew at this point that Dmitri's only hope to go on to school was to win a scholarship. So in his final years at the gymnasium, Maria pushed Dmitri to improve his grades and prepare for entrance exams. </a:t>
            </a:r>
          </a:p>
          <a:p>
            <a:pPr marL="228600" indent="-228600" eaLnBrk="1" hangingPunct="1"/>
            <a:r>
              <a:rPr lang="en-US" smtClean="0"/>
              <a:t>This was no easy task, as Dmitri was not a "classical" scholar. He knew at a very young age that he wanted to study science and saw very little need for studying topics such as Latin and history. He felt that these were dead topics and a waste of his time. After much coaxing from his mother and Bessargin, Mendeleev passed his gymnasium exams and prepared to enter the university. This disdain of the "classical" education was to color his later writings on education when, in 1901, he stated: </a:t>
            </a:r>
            <a:endParaRPr lang="en-US" i="1" smtClean="0"/>
          </a:p>
          <a:p>
            <a:pPr marL="228600" indent="-228600" eaLnBrk="1" hangingPunct="1"/>
            <a:r>
              <a:rPr lang="en-US" i="1" smtClean="0"/>
              <a:t>...We could live at the present day without a Plato, but a double number of Newtons is required to discover the secrets of nature, and to bring life into harmony with the laws of nature. (4)</a:t>
            </a:r>
            <a:r>
              <a:rPr lang="en-US" smtClean="0"/>
              <a:t> In 1849, with nothing left for the family at Aremziansk, Maria loaded up the family's belongings and headed for Moscow. At this point the family included Maria, Dmitri, and Elizabeth (Dmitri's older sister). In Moscow, they entered a climate of considerable political unrest, which made the university reluctant to admit anyone from outside of Moscow. Mendeleev was rejected. Maria did not give up, however, and the family headed for St. Petersburg. </a:t>
            </a:r>
          </a:p>
          <a:p>
            <a:pPr marL="228600" indent="-228600" eaLnBrk="1" hangingPunct="1"/>
            <a:r>
              <a:rPr lang="en-US" smtClean="0"/>
              <a:t>Again, they encountered similar turmoil but this time they found a friend of Ivan's working at the Pedagogical Institute, his father's school. With a little persuasion, Dmitri was allowed to take the entrance exams, which he passed, not with honors but well enough to be admitted to the science teacher training program on a full scholarship. He entered the university in the fall of 1850. </a:t>
            </a:r>
          </a:p>
          <a:p>
            <a:pPr marL="228600" indent="-228600" eaLnBrk="1" hangingPunct="1"/>
            <a:r>
              <a:rPr lang="en-US" smtClean="0"/>
              <a:t>Maria died shortly after Dmitri's acceptance at St. Petersburg, followed a few short months later by Elizabeth; both died from tuberculosis. Mendeleev was left alone to face his work at the university, but was to later eulogize his mother in his book on Solutions: </a:t>
            </a:r>
            <a:endParaRPr lang="en-US" i="1" smtClean="0"/>
          </a:p>
          <a:p>
            <a:pPr marL="228600" indent="-228600" eaLnBrk="1" hangingPunct="1"/>
            <a:r>
              <a:rPr lang="en-US" i="1" smtClean="0"/>
              <a:t>This investigation is dedicated to the memory of a mother by her youngest offspring. Conducting a factory she could educate him only by her own work. She instructed by example, corrected with love, and in order to devote him to science she left Siberia with him, spending thus her last resources and strength. When dying she said, 'Refrain from illusions, insist on work and not on words. Patiently search divine and scientific truth.' She understood how often dialectical methods deceive, how much there is still to be learned, and how, with the aid of science without violence, with love but firmness, all superstition, untruth and error are removed, bringing in their stead the safety of undiscovered truth, freedom for further development, general welfare, and inward happiness. Dmitri Mendeleev regards as sacred a mother's dying words. (19) </a:t>
            </a:r>
          </a:p>
          <a:p>
            <a:pPr marL="228600" indent="-228600" eaLnBrk="1" hangingPunct="1"/>
            <a:r>
              <a:rPr lang="en-US" i="1" smtClean="0"/>
              <a:t>Dmitri fell right into his work at St. Petersburg. His studies progressed rapidly until his third year. At that point he was struck with an illness that caused him to be bedridden for the next year. He continued his studies, however, with professors and fellow students visiting him to give him assignments, etc. Mendeleev graduated on time and was awarded the medal of excellence for being first in his class. Dmitri's illness did not improve. His doctor suggested that he had tuberculosis and that, at most, he had two years to live providing he moved to a more suitable climate. Mendeleev already had his life's ambitions in mind and, hoping to extend his life as long as possible, he moved to Simferopol in the Crimean Peninsula near the Black Sea in 1855 as chief science master of the gymnasium. He was 21 years old. At this point in his life he was driven by "the vision of the Russian people whom he knew he could aid through science." Needless to say, his move to the south was very beneficial. He progressively regained his strength to the point where the doctors found no sign of tuberculosis in his system. </a:t>
            </a:r>
          </a:p>
          <a:p>
            <a:pPr marL="228600" indent="-228600" eaLnBrk="1" hangingPunct="1"/>
            <a:r>
              <a:rPr lang="en-US" i="1" smtClean="0"/>
              <a:t>In 1856, Mendeleev returned to St. Petersburg and defended his master's thesis: "Research and Theories on Expansion of Substances due to Heat." Following his masters program, Dmitri focused his life on his career of teaching and research. He was essentially a teacher devoted to his work and to his students; he was next a lover of his country and of his fellow men. The first led to his books and the periodic table, while the latter gave rise to his studies of chemical technology and the organization of Russia's industries, agriculture, transport meteorology and metrology. (17) </a:t>
            </a:r>
          </a:p>
          <a:p>
            <a:pPr marL="228600" indent="-228600" eaLnBrk="1" hangingPunct="1"/>
            <a:r>
              <a:rPr lang="en-US" i="1" smtClean="0"/>
              <a:t>In 1859, he was assigned by the Minister of Public Instruction to go abroad to study and develop scientific and technological innovations. Between 1859 and 1861 he studied the densities of gases with Regnault in Paris and the workings of the spectroscope with Kirchoff in Heidelberg. He also pursued studies of capillarity and surface tension that led to his theory of "absolute boiling point," later known as critical temperature. While in Heidelberg he made the acquaintance of A.P. Borodin, a chemist who was to achieve greater reknown as a composer.(9) In 1860 at the Chemical Congress at Karlsruhe, Mendeleev had the opportunity to hear Cannizzaro discuss his work on atomic weights. These people greatly influenced the work which Mendeleev would pursue the rest of his life. </a:t>
            </a:r>
          </a:p>
          <a:p>
            <a:pPr marL="228600" indent="-228600" eaLnBrk="1" hangingPunct="1"/>
            <a:r>
              <a:rPr lang="en-US" i="1" smtClean="0"/>
              <a:t>Following his trip abroad, the Russian chemist returned to his homeland where he settled down to a life of teaching and research in St. Petersburg. In 1863 he was named Professor of Chemistry at the Technological Institute and, in 1866, he became Professor of Chemistry at the University and was made Doctor of Science for his dissertation "On the Combinations of Water with Alcohol". As will be seen, his research findings were expansive and beneficial to the Russian people. Dmitri was always in touch with the classroom. Much of his lab work, including that on the periodic chart, occurred in his spare time following his lectures. He truly enjoyed educating the people, and they, in turned enjoyed his efforts: </a:t>
            </a:r>
          </a:p>
          <a:p>
            <a:pPr marL="228600" indent="-228600" eaLnBrk="1" hangingPunct="1"/>
            <a:r>
              <a:rPr lang="en-US" i="1" smtClean="0"/>
              <a:t>...For me it was a revelation, a beautiful improvisation, a stimulant to the intellect which left deep traces on my development. (16) Mendeleev not only taught in the university classrooms but anywhere he travelled. Many excerpts discuss his journeys by train where he would travel third class with the mouzhiks (peasants). It was on those journeys that he would share his findings about agriculture with the peasants over a cup of tea. The admiration that Mendeleev had for the people of Russia was reciprocated by the people. On the trains the mouzhiks would all gather round to see and talk with the man. The university students also adored him. Crowds of students would fill lecture halls to hear him speak of chemistry. </a:t>
            </a:r>
          </a:p>
          <a:p>
            <a:pPr marL="228600" indent="-228600" eaLnBrk="1" hangingPunct="1"/>
            <a:r>
              <a:rPr lang="en-US" i="1" smtClean="0"/>
              <a:t>For Mendeleev, science was always the most important subject, but in that time period of unrest, just as today, science could be expanded to the realms of politics and social inequality. Mendeleev was not afraid to express his views on these topics: </a:t>
            </a:r>
          </a:p>
          <a:p>
            <a:pPr marL="228600" indent="-228600" eaLnBrk="1" hangingPunct="1"/>
            <a:r>
              <a:rPr lang="en-US" i="1" smtClean="0"/>
              <a:t>&gt; There exists everywhere a medium in things, determined by equilibrium. The Russian proverb says, 'Too much salt or too little salt is alike an evil.' It is the same in political and social relations... It is the function of science to discover the existence of a general reign of order in nature and to find the causes governing this order. And this refers in equal measure to the relations of man - social and political - and to the entire universe as a whole. (16) These profound thoughts of order led him to the discovery of the periodic law, among other things, but also led to his resignation from the University on August 17, 1890. Throughout his life he witnessed a country repressed and in turmoil. As he grew older and more famous, he used his new-found prestige and power to try to speak out against repression. </a:t>
            </a:r>
          </a:p>
          <a:p>
            <a:pPr marL="228600" indent="-228600" eaLnBrk="1" hangingPunct="1"/>
            <a:r>
              <a:rPr lang="en-US" i="1" smtClean="0"/>
              <a:t>The most all penetrating spirit before which will open the possibility of tilting not tables, but planets, is the spirit of free human inquiry. Believe only in that. (16) His resignation from the university came as the result of carrying a student petition to the Minister of Education. The Minister refused to acknowledge the requests, stating that Mendeleev should keep to teaching and not involve himself with students and politics. Mendeleev's final lecture at the University of St. Petersburg was broken up by police who feared that he might lead the students in an uprising. </a:t>
            </a:r>
          </a:p>
          <a:p>
            <a:pPr marL="228600" indent="-228600" eaLnBrk="1" hangingPunct="1"/>
            <a:r>
              <a:rPr lang="en-US" i="1" smtClean="0"/>
              <a:t>Dmitri's personal life also appears to have been in turmoil for many years. In 1863, with the heavy influence of his sister Olga, Dmitri married Feozva Nikitchna Lascheva. They had two children, a boy named Volodya, and a daughter named Olga. Mendeleev never really loved Feozva and actually spent little time with her. One story suggests that, at one point in their life together, Feozva asked Mendeleev if he was married to her or to science; his response was that he was married to both unless that was bigamy, in which case he was married to science. In January 1882, he divorced Feozva so he could marry his niece's best friend, Anna Ivanova Popova. According to the Orthodox Church, Mendeleev was officially a bigamist; however, he was so famous in Russia that the Czar said "Mendeleev has two wives, yes, but I have only one Mendeleev".(11) Anna was considerably younger than Dmitri but the two loved each other very much and were together until his death. They had four children: Liubov, Ivan, and twins Vassili and Maria. Anna also had considerable influence over Mendeleev's views on art, and he was elected to the Academy of Arts for both his insightful criticism and his painting. </a:t>
            </a:r>
          </a:p>
          <a:p>
            <a:pPr marL="228600" indent="-228600" eaLnBrk="1" hangingPunct="1"/>
            <a:r>
              <a:rPr lang="en-US" i="1" smtClean="0"/>
              <a:t>As he grew older it also became apparent that personal appearance became less and less significant to him. Many stories abound relating to the idea that in his later years, Dmitri would only cut his hair and beard once a year. He would not even cut it by request of the tsar. One observer stated, "Every hair acted separate from the others." It becomes apparent that, in most respects, work came first for Dmitri Mendeleev. </a:t>
            </a:r>
          </a:p>
          <a:p>
            <a:pPr marL="228600" indent="-228600" eaLnBrk="1" hangingPunct="1"/>
            <a:r>
              <a:rPr lang="en-US" i="1" smtClean="0"/>
              <a:t>From his first publication in 1854 entitled "Chemical Analysis of a Sample from Finland" to his final works in 1906 such as "A Project for a School for Teachers" and "Toward Knowledge of Russia", Mendeleev's transcripts revealing his research findings and beliefs number well over 250. His most famous publications include Organic Chemistry, which was published in 1861 when he was 27 years old. This book won the Domidov Prize and put Mendeleev on the forefront of Russian chemical education. The first edition of Principles of Chemistry was printed in 1868. Both of these books are classroom texts. Again, Mendeleev never lost sight of the importance of education. </a:t>
            </a:r>
          </a:p>
          <a:p>
            <a:pPr marL="228600" indent="-228600" eaLnBrk="1" hangingPunct="1"/>
            <a:r>
              <a:rPr lang="en-US" i="1" smtClean="0"/>
              <a:t>Besides his work on general chemical concepts as discussed earlier, Mendeleev spent much of his time working to improve technological advances of Russia. Many of his research findings dealt with agricultural chemistry, oil refining, and mineral recovery. Dmitri was also one of the founding members of the Russian Chemical Society in 1868, and helped open the lines of communication between scientists in Europe and the United States. </a:t>
            </a:r>
          </a:p>
          <a:p>
            <a:pPr marL="228600" indent="-228600" eaLnBrk="1" hangingPunct="1"/>
            <a:r>
              <a:rPr lang="en-US" i="1" smtClean="0"/>
              <a:t>Mendeleev also pursued studies on the properties and behavior of gases at high and low pressures, which led to his development of a very accurate differential barometer and further studies in meteorology. He also became interested in balloons, which led to a rather perilous adventure in 1887. In order to observe the solar eclipse above Klin, he made a solo ascent, without any prior experience; while his family was rather concerned, he paid no attention to controlling the balloon until after he had completed his observations, at which time he figured out how to land his conveyance. (4,9) </a:t>
            </a:r>
          </a:p>
          <a:p>
            <a:pPr marL="228600" indent="-228600" eaLnBrk="1" hangingPunct="1"/>
            <a:r>
              <a:rPr lang="en-US" i="1" smtClean="0"/>
              <a:t>His greatest accomplishment, however, was the stating of the Periodic Law and the development of the Periodic Table. From early in his career, he felt that there was some type of order to the elements, and he spent more than thirteen years of his life collecting data and assembling the concept, initially with the idea of resolving some of the chaos in the field for his students. Mendeleev was one of the first modern-day scientists in that he did not rely solely on his own work but rather was in correspondence with scientists around the world in order to receive data that they had collected. He then used used their data along with his own data to arrange the elements according to their properties. </a:t>
            </a:r>
          </a:p>
          <a:p>
            <a:pPr marL="228600" indent="-228600" eaLnBrk="1" hangingPunct="1"/>
            <a:r>
              <a:rPr lang="en-US" i="1" smtClean="0"/>
              <a:t>No law of nature, however general , has been established all at once; its recognition has always been preceded by many presentiments. The establishment of a law, moreover, does not take place when the first thought of it takes form, or even when its significance is recognised, but only when it has been confirmed by the results of the experiment. The man of science must consider these results as the only proof of the correctness of his conjectures and opinions. (9) In 1866, Newlands published a relationship of the elements entitled the "Law of Octaves". Mendeleev's ideas were similar to those of Newlands but Dmitri had more data and felt that Newlands had not gone far enough in his research. By 1869, the Russian chemist had assembled detailed descriptions of more than 60 elements and, on March 6, 1869 a formal presentation was made to the Russian Chemical Society entitled "The Dependence Between the Properties of the Atomic Weights of the Elements." Unfortunately, Mendeleev was ill and the presentation was given by his colleague Professor Menshutken. There were eight points to his presentation: </a:t>
            </a:r>
          </a:p>
          <a:p>
            <a:pPr marL="228600" indent="-228600" eaLnBrk="1" hangingPunct="1"/>
            <a:r>
              <a:rPr lang="en-US" i="1" smtClean="0"/>
              <a:t>The elements, if arranged according to their atomic weights, exhibit an apparent periodicity of properties. </a:t>
            </a:r>
          </a:p>
          <a:p>
            <a:pPr marL="228600" indent="-228600" eaLnBrk="1" hangingPunct="1"/>
            <a:r>
              <a:rPr lang="en-US" i="1" smtClean="0"/>
              <a:t>Elements which are similar as regards their chemical properties have atomic weights which are either of nearly the same value (eg. Pt, Ir, Os) or which increase regularly (eg. K, Ru, Cs). </a:t>
            </a:r>
          </a:p>
          <a:p>
            <a:pPr marL="228600" indent="-228600" eaLnBrk="1" hangingPunct="1"/>
            <a:r>
              <a:rPr lang="en-US" i="1" smtClean="0"/>
              <a:t>The arrangement of the elements, or of groups of elements in the order of their atomic weights, corresponds to their so-called valencies, as well as, to some extent, to their distinctive chemical properties; as is apparent among other series in that of Li, Be, Ba, C, N, O, and Sn. </a:t>
            </a:r>
          </a:p>
          <a:p>
            <a:pPr marL="228600" indent="-228600" eaLnBrk="1" hangingPunct="1"/>
            <a:r>
              <a:rPr lang="en-US" i="1" smtClean="0"/>
              <a:t>The elements which are the most widely diffused have small atomic weights. </a:t>
            </a:r>
          </a:p>
          <a:p>
            <a:pPr marL="228600" indent="-228600" eaLnBrk="1" hangingPunct="1"/>
            <a:r>
              <a:rPr lang="en-US" i="1" smtClean="0"/>
              <a:t>The magnitude of the atomic weight determines the character of the element, just as the magnitude of the molecule determines the character of a compound body. </a:t>
            </a:r>
          </a:p>
          <a:p>
            <a:pPr marL="228600" indent="-228600" eaLnBrk="1" hangingPunct="1"/>
            <a:r>
              <a:rPr lang="en-US" i="1" smtClean="0"/>
              <a:t>We must expect the discovery of many as yet unknown elements-for example, elements analogous to aluminum and silicon- whose atomic weight would be between 65 and 75. </a:t>
            </a:r>
          </a:p>
          <a:p>
            <a:pPr marL="228600" indent="-228600" eaLnBrk="1" hangingPunct="1"/>
            <a:r>
              <a:rPr lang="en-US" i="1" smtClean="0"/>
              <a:t>The atomic weight of an element may sometimes be amended by a knowledge of those of its contiguous elements. Thus the atomic weight of tellurium must lie between 123 and 126, and cannot be 128. </a:t>
            </a:r>
          </a:p>
          <a:p>
            <a:pPr marL="228600" indent="-228600" eaLnBrk="1" hangingPunct="1"/>
            <a:r>
              <a:rPr lang="en-US" i="1" smtClean="0"/>
              <a:t>Certain characteristic properties of elements can be foretold from their atomic weights. (18) On November 29, 1870, Mendeleev took his concept even further by stating that it was possible to predict the properties of undiscovered elements. He then proceeded to make predictions for three new elements (eka-aluminum, eka-boron and eka-silicon) and suggested several properties of each, including density, radii, and combining ratios with oxygen, among others. The science world was perplexed, and many scoffed at Mendeleev's predictions. It was not until November, 1875, when the Frenchman Lecoq de Boisbaudran discovered one of the predicted elements (eka-aluminum) which he named Gallium, that Dmitri's ideas were taken seriously. The other two elements were discovered later and their properties were found to be remarkably similar to those predicted by Mendeleev. These discoveries, verifying his predictions and substantiating his law, took him to the top of the science world. He was 35 years old when the initial paper was presented </a:t>
            </a:r>
          </a:p>
          <a:p>
            <a:pPr marL="228600" indent="-228600" eaLnBrk="1" hangingPunct="1"/>
            <a:r>
              <a:rPr lang="en-US" i="1" smtClean="0"/>
              <a:t>Throughout the remainder of his life, Dmitri Mendeleev received numerous awards from various organizations including the Davy Medal from the Royal Society of England in 1882, the Copley Medal, the Society's highest award, in 1905, and honorary degrees from universities around the world. Following his resignation from the University of St. Petersburg, the Russian government in 1893 appointed him Director of the Bureau of Weights and Measures. This was believed to have been done to keep down public disapproval of the government. Mendeleev continued to be a popular social figure until his death. In his last lecture at the University of St. Petersburg Mendeleev said: </a:t>
            </a:r>
          </a:p>
          <a:p>
            <a:pPr marL="228600" indent="-228600" eaLnBrk="1" hangingPunct="1"/>
            <a:r>
              <a:rPr lang="en-US" i="1" smtClean="0"/>
              <a:t>I have achieved an inner freedom. There is nothing in this world that I fear to say. No one nor anything can silence me. This is a good feeling. This is the feeling of a man. I want you to have this feeling too - it is my moral responsibility to help you achieve this inner freedom. I am an evolutionist of a peaceable type. Proceed in a logical and systematic manner. (16) Dmitri Mendeleev was a man who rose out of the crowd to lead his people into the future. The motto of Mendeleev's life was work, which he stated as: </a:t>
            </a:r>
          </a:p>
          <a:p>
            <a:pPr marL="228600" indent="-228600" eaLnBrk="1" hangingPunct="1"/>
            <a:r>
              <a:rPr lang="en-US" i="1" smtClean="0"/>
              <a:t>Work, look for peace and calm in work: you will find it nowhere else. Pleasures flit by - they are only for yourself; work leaves a mark of long-lasting joy, work is for others. (17) On January 20, 1907 at the age of 73, while listening to a reading of Jules Verne's Journey to the North Pole, (4) Mendeleev floated away, peacefully, for the last time. </a:t>
            </a:r>
          </a:p>
          <a:p>
            <a:pPr marL="228600" indent="-228600" eaLnBrk="1" hangingPunct="1"/>
            <a:r>
              <a:rPr lang="en-US" b="1" i="1" smtClean="0"/>
              <a:t>Bibliography</a:t>
            </a:r>
          </a:p>
          <a:p>
            <a:pPr marL="228600" indent="-228600" eaLnBrk="1" hangingPunct="1"/>
            <a:r>
              <a:rPr lang="en-US" i="1" smtClean="0"/>
              <a:t>1. D. Abbott, , Ed. "Mendeleev, Dmitri Ivanovich", The Biographical Dictionary of Scientists, Peter Bedrick Books, New York, 1986. </a:t>
            </a:r>
          </a:p>
          <a:p>
            <a:pPr marL="228600" indent="-228600" eaLnBrk="1" hangingPunct="1"/>
            <a:r>
              <a:rPr lang="en-US" i="1" smtClean="0"/>
              <a:t>2. I. Asimov, Ed. "Mendeleev, Dmitri Ivanovich", Asimov's Biographical Encyclopedia of Science and Technology, 2nd Rev. Ed..,Doubleday, Garden City, NY, 1982. </a:t>
            </a:r>
          </a:p>
          <a:p>
            <a:pPr marL="228600" indent="-228600" eaLnBrk="1" hangingPunct="1"/>
            <a:r>
              <a:rPr lang="en-US" i="1" smtClean="0"/>
              <a:t>3. R. Clemens, Modern Chemical Discoveries, E.P. Dutton &amp; Co., New York,1956, pp. 3-12. </a:t>
            </a:r>
          </a:p>
          <a:p>
            <a:pPr marL="228600" indent="-228600" eaLnBrk="1" hangingPunct="1"/>
            <a:r>
              <a:rPr lang="en-US" i="1" smtClean="0"/>
              <a:t>4. B. Harrow, Eminent Chemists of Our Time, 2nd Ed., Van Nostrand, New York,1927, pp. 18-40; 273-285. </a:t>
            </a:r>
          </a:p>
          <a:p>
            <a:pPr marL="228600" indent="-228600" eaLnBrk="1" hangingPunct="1"/>
            <a:r>
              <a:rPr lang="en-US" i="1" smtClean="0"/>
              <a:t>5. E.J. Holmyard, Makers of Chemistry, Clarendon Press, Oxford, 1929, pp. 267-273. </a:t>
            </a:r>
          </a:p>
          <a:p>
            <a:pPr marL="228600" indent="-228600" eaLnBrk="1" hangingPunct="1"/>
            <a:r>
              <a:rPr lang="en-US" i="1" smtClean="0"/>
              <a:t>6. A.J. Ihde, The Development of Modern Chemistry, Harper &amp; Row, New York, 1964, pp. 243-256. </a:t>
            </a:r>
          </a:p>
          <a:p>
            <a:pPr marL="228600" indent="-228600" eaLnBrk="1" hangingPunct="1"/>
            <a:r>
              <a:rPr lang="en-US" i="1" smtClean="0"/>
              <a:t>7. B. Jaffe, Crucibles: The Story of Chemistry, Dover, New York, 1930, pp. 150-163. </a:t>
            </a:r>
          </a:p>
          <a:p>
            <a:pPr marL="228600" indent="-228600" eaLnBrk="1" hangingPunct="1"/>
            <a:r>
              <a:rPr lang="en-US" i="1" smtClean="0"/>
              <a:t>8. G.B. Kauffman, "Mendeleev, Dimitry Ivanovich", The Electronic Encyclopedia, Grolier, New York, 1988. </a:t>
            </a:r>
          </a:p>
          <a:p>
            <a:pPr marL="228600" indent="-228600" eaLnBrk="1" hangingPunct="1"/>
            <a:r>
              <a:rPr lang="en-US" i="1" smtClean="0"/>
              <a:t>9. J. Kendall, Young Chemists and Great Discoveries, Appleton-Century, New York, 1939, pp. 186-201. </a:t>
            </a:r>
          </a:p>
          <a:p>
            <a:pPr marL="228600" indent="-228600" eaLnBrk="1" hangingPunct="1"/>
            <a:r>
              <a:rPr lang="en-US" i="1" smtClean="0"/>
              <a:t>10. H.M. Leicester, The Historical Background of Chemistry, Dover, New York, 1956, pp. 192-198. </a:t>
            </a:r>
          </a:p>
          <a:p>
            <a:pPr marL="228600" indent="-228600" eaLnBrk="1" hangingPunct="1"/>
            <a:r>
              <a:rPr lang="en-US" i="1" smtClean="0"/>
              <a:t>11. H.M. Leicester, "Dmitrii Ivanovich Mendeleev", in E. Farber, ed., Great Chemists., Interscience, New York, 1961. </a:t>
            </a:r>
          </a:p>
          <a:p>
            <a:pPr marL="228600" indent="-228600" eaLnBrk="1" hangingPunct="1"/>
            <a:r>
              <a:rPr lang="en-US" i="1" smtClean="0"/>
              <a:t>12. E.G. Mazurs, Graphic Representations of the Periodic System During One Hundred Years, Univ. Alabama Press, University, Alabama, 1975. </a:t>
            </a:r>
          </a:p>
          <a:p>
            <a:pPr marL="228600" indent="-228600" eaLnBrk="1" hangingPunct="1"/>
            <a:r>
              <a:rPr lang="en-US" i="1" smtClean="0"/>
              <a:t>13. D. Mendeleeff, The Principles of Chemistry, 3rd English Ed., Longmans, Green, and Co., London, 1905. </a:t>
            </a:r>
          </a:p>
          <a:p>
            <a:pPr marL="228600" indent="-228600" eaLnBrk="1" hangingPunct="1"/>
            <a:r>
              <a:rPr lang="en-US" i="1" smtClean="0"/>
              <a:t>14. J.R. Partington, A History of Chemistry, Vol. 4, Macmillan &amp; Co., London, 1964, pp. 891-898. </a:t>
            </a:r>
          </a:p>
          <a:p>
            <a:pPr marL="228600" indent="-228600" eaLnBrk="1" hangingPunct="1"/>
            <a:r>
              <a:rPr lang="en-US" i="1" smtClean="0"/>
              <a:t>15. M.M. Pattison Muir, A History of Chemical Theories and Laws, Arno Press, New York, 1975, pp. 353-375. </a:t>
            </a:r>
          </a:p>
          <a:p>
            <a:pPr marL="228600" indent="-228600" eaLnBrk="1" hangingPunct="1"/>
            <a:r>
              <a:rPr lang="en-US" i="1" smtClean="0"/>
              <a:t>16. D.Q. Posin, Mendeleev, The Story of a Great Chemist, Whittlesey House, New York, 1948. </a:t>
            </a:r>
          </a:p>
          <a:p>
            <a:pPr marL="228600" indent="-228600" eaLnBrk="1" hangingPunct="1"/>
            <a:r>
              <a:rPr lang="en-US" i="1" smtClean="0"/>
              <a:t>17. T.R. Seshadri, "Mendeleev-as Teacher and Patriot", in T.R. Sheshadri, , ed., Mendeleev's Periodic Classification of Elements and Its Applications, Proceedings of the Symposium held at IIT Kharagpur to celebrate the centenary of Mendeleev's Periodic Classification, Hindustan Pub. Co., Delhi-110007, India, 1973. </a:t>
            </a:r>
          </a:p>
          <a:p>
            <a:pPr marL="228600" indent="-228600" eaLnBrk="1" hangingPunct="1"/>
            <a:r>
              <a:rPr lang="en-US" i="1" smtClean="0"/>
              <a:t>18. T.E. Thorpe, "Scientific Worthies XXVI. Dmitri Ivanowitsh Mendeleeff", Nature , </a:t>
            </a:r>
            <a:r>
              <a:rPr lang="en-US" b="1" i="1" smtClean="0"/>
              <a:t>1889</a:t>
            </a:r>
            <a:r>
              <a:rPr lang="en-US" i="1" smtClean="0"/>
              <a:t>, XL, 193-197. </a:t>
            </a:r>
          </a:p>
          <a:p>
            <a:pPr marL="228600" indent="-228600" eaLnBrk="1" hangingPunct="1"/>
            <a:r>
              <a:rPr lang="en-US" i="1" smtClean="0"/>
              <a:t>19. W.A. Tilden, Famous Chemists, The Men and their Work, Books for Libraries, Freeport, New York, 1921 (rep. 1968) pp. 240-258. </a:t>
            </a:r>
          </a:p>
          <a:p>
            <a:pPr marL="228600" indent="-228600" eaLnBrk="1" hangingPunct="1"/>
            <a:r>
              <a:rPr lang="en-US" i="1" smtClean="0"/>
              <a:t>20. S.E. Vides Lemus, Clasificacion Periodica de Mendelejew, Editorial del Ministerio de Educacion Publica, Guatemala, 1959, pp. 25-27. </a:t>
            </a:r>
          </a:p>
          <a:p>
            <a:pPr marL="228600" indent="-228600" eaLnBrk="1" hangingPunct="1"/>
            <a:endParaRPr lang="en-US" smtClean="0"/>
          </a:p>
          <a:p>
            <a:pPr marL="228600" indent="-228600" eaLnBrk="1" hangingPunct="1"/>
            <a:r>
              <a:rPr lang="en-US" smtClean="0"/>
              <a:t>http://www.woodrow.org/teachers/chemistry/institutes/1992/Mendeleev.html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BC8EB3E-04ED-46D4-87CC-0DFD18E9FE79}" type="slidenum">
              <a:rPr lang="en-US" smtClean="0"/>
              <a:pPr/>
              <a:t>10</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14400" y="4343400"/>
            <a:ext cx="5029200" cy="4114800"/>
          </a:xfrm>
          <a:noFill/>
          <a:ln/>
        </p:spPr>
        <p:txBody>
          <a:bodyPr/>
          <a:lstStyle/>
          <a:p>
            <a:pPr eaLnBrk="1" hangingPunct="1"/>
            <a:r>
              <a:rPr lang="en-US" b="1" smtClean="0"/>
              <a:t>H.G.J. Moseley</a:t>
            </a:r>
            <a:r>
              <a:rPr lang="en-US" smtClean="0"/>
              <a:t> (1887- 1915)  while doing post-doctoral work (with Ernest Rutherford) bombarded X-rays at atoms in increasing number and noted that the nuclear charge increased by 1 for each element.  This gave him the idea to organize the elements by increasing atomic number.</a:t>
            </a:r>
          </a:p>
          <a:p>
            <a:pPr eaLnBrk="1" hangingPunct="1"/>
            <a:endParaRPr lang="en-US" smtClean="0"/>
          </a:p>
          <a:p>
            <a:pPr eaLnBrk="1" hangingPunct="1"/>
            <a:r>
              <a:rPr lang="en-US" i="1" smtClean="0"/>
              <a:t>Periodic law</a:t>
            </a:r>
            <a:r>
              <a:rPr lang="en-US" smtClean="0"/>
              <a:t> – elements organized by increasing atomic number on periodic table (1913)</a:t>
            </a:r>
          </a:p>
          <a:p>
            <a:pPr eaLnBrk="1" hangingPunct="1"/>
            <a:endParaRPr lang="en-US" smtClean="0"/>
          </a:p>
          <a:p>
            <a:pPr eaLnBrk="1" hangingPunct="1"/>
            <a:r>
              <a:rPr lang="en-US" smtClean="0"/>
              <a:t>In 1913, Moseley analyzed the frequencies of X -rays emitted by the elements and discovered that the underlying foundation of the order of the elements was </a:t>
            </a:r>
            <a:r>
              <a:rPr lang="en-US" b="1" smtClean="0"/>
              <a:t>atomic number</a:t>
            </a:r>
            <a:r>
              <a:rPr lang="en-US" smtClean="0"/>
              <a:t>, not atomic mass.</a:t>
            </a:r>
          </a:p>
          <a:p>
            <a:pPr eaLnBrk="1" hangingPunct="1"/>
            <a:endParaRPr lang="en-US" sz="500" smtClean="0"/>
          </a:p>
          <a:p>
            <a:pPr eaLnBrk="1" hangingPunct="1"/>
            <a:r>
              <a:rPr lang="en-US" smtClean="0"/>
              <a:t>Moseley hypothesized that the placement of each element in his series corresponded to its atomic number </a:t>
            </a:r>
            <a:r>
              <a:rPr lang="en-US" i="1" smtClean="0"/>
              <a:t>Z</a:t>
            </a:r>
            <a:r>
              <a:rPr lang="en-US" smtClean="0"/>
              <a:t>, which is the number of positive charges (protons) in its nucleus.</a:t>
            </a:r>
          </a:p>
          <a:p>
            <a:pPr eaLnBrk="1" hangingPunct="1"/>
            <a:endParaRPr lang="en-US" smtClean="0"/>
          </a:p>
          <a:p>
            <a:pPr eaLnBrk="1" hangingPunct="1"/>
            <a:r>
              <a:rPr lang="en-US" sz="1400" smtClean="0"/>
              <a:t>Moseley- wavelengths in X-rays determined by the number of protons in the nucleus of the anode atoms  </a:t>
            </a:r>
          </a:p>
          <a:p>
            <a:pPr eaLnBrk="1" hangingPunct="1"/>
            <a:r>
              <a:rPr lang="en-US" sz="1400" smtClean="0"/>
              <a:t>	- change anode, change wavelength</a:t>
            </a:r>
            <a:endParaRPr lang="en-US" smtClean="0"/>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1192071-50AD-4776-9ABA-B5BB146A6656}" type="slidenum">
              <a:rPr lang="en-US" smtClean="0"/>
              <a:pPr/>
              <a:t>11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DA8EC0D-7D80-4223-BA49-C82E661A9DA2}" type="slidenum">
              <a:rPr lang="en-US" smtClean="0"/>
              <a:pPr/>
              <a:t>2</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xfrm>
            <a:off x="914400" y="4343400"/>
            <a:ext cx="5029200" cy="4114800"/>
          </a:xfrm>
          <a:noFill/>
          <a:ln/>
        </p:spPr>
        <p:txBody>
          <a:bodyPr/>
          <a:lstStyle/>
          <a:p>
            <a:pPr marL="228600" indent="-228600" eaLnBrk="1" hangingPunct="1"/>
            <a:r>
              <a:rPr lang="en-US" smtClean="0"/>
              <a:t>Objective:  </a:t>
            </a:r>
          </a:p>
          <a:p>
            <a:pPr marL="228600" indent="-228600" eaLnBrk="1" hangingPunct="1"/>
            <a:r>
              <a:rPr lang="en-US" smtClean="0"/>
              <a:t>	To state the original periodic law proposed by Mendeleev.</a:t>
            </a:r>
          </a:p>
          <a:p>
            <a:pPr marL="228600" indent="-228600" eaLnBrk="1" hangingPunct="1"/>
            <a:endParaRPr lang="en-US" smtClean="0"/>
          </a:p>
          <a:p>
            <a:pPr marL="228600" indent="-228600" eaLnBrk="1" hangingPunct="1"/>
            <a:r>
              <a:rPr lang="en-US" b="1" smtClean="0"/>
              <a:t>"Ich bin Mendelejeff"</a:t>
            </a:r>
          </a:p>
          <a:p>
            <a:pPr marL="228600" indent="-228600" eaLnBrk="1" hangingPunct="1"/>
            <a:r>
              <a:rPr lang="en-US" i="1" smtClean="0"/>
              <a:t>Once there lived and existed a great learned man with a beard almost as long as God's. And one day the people came to this man and said 'Go to the Lord, and tell him of our misery.' 'I will go,' said the man. So he caught a great bubble, and sat down on top of it, and flew up and up until he pierced the heaven above us. And there he saw God and told him of our misery and God pardoned our sins and lightened our burdens. Then the great bearded man came down from the heavens and the people were happy. And for this, the authorities and the tsar made this man a very great scientist. (16)</a:t>
            </a:r>
            <a:r>
              <a:rPr lang="en-US" smtClean="0"/>
              <a:t> Dmitri Ivanovich Mendeleev was born in Tobolsk, Siberia, on February 7, 1834 (ns). The blonde-haired, blue-eyed boy was the youngest of 14 children (or 11 or 17, depending on the authority) born to Maria Dmitrievna Korniliev and Ivan Pavlovitch Mendeleev. His father (called Mendeleev because early in life he dealt in horses, "mjenu djelatj" = to make an exchange</a:t>
            </a:r>
            <a:r>
              <a:rPr lang="en-US" i="1" smtClean="0"/>
              <a:t>(4)</a:t>
            </a:r>
            <a:r>
              <a:rPr lang="en-US" smtClean="0"/>
              <a:t>) was director of the local gymnasium. Maria Korniliev's family settled in Tobolsk in the early 1700's and introduced paper- and glass-making to Siberia.(4) Unfortunately, Ivan died when Dmitri was quite young, leaving his wife to support the large family. The pension for educators at that time (1000 rubles) was drastically insufficient, especially for a large family, which meant that Maria had no other choice but to find work. Maria's family owned a glass factory in Aremziansk, and they allowed her to take over managing the company for a modest wage from which she could support the family. </a:t>
            </a:r>
          </a:p>
          <a:p>
            <a:pPr marL="228600" indent="-228600" eaLnBrk="1" hangingPunct="1"/>
            <a:r>
              <a:rPr lang="en-US" smtClean="0"/>
              <a:t>Dmitri, being the youngest, appears to have been his mother's favorite child and was provided as many opportunities as she could afford. From his early years, she began to save money for Dmitri to attend the university. However, it was not only his mother who offered him special favors. He spent many hours in the glass factory his mother operated, learning from the chemist about the concepts behind glass making and from the glass blower about the art of making glass. Another influence in Dmitri's life was his sister Olga's husband, Bessargin. After being banished to Siberia for his political beliefs as a Russian Decembrist (Dekabrists, a group of literary men who headed a revolution in 1825</a:t>
            </a:r>
            <a:r>
              <a:rPr lang="en-US" i="1" smtClean="0"/>
              <a:t>(4),</a:t>
            </a:r>
            <a:r>
              <a:rPr lang="en-US" smtClean="0"/>
              <a:t>), Bessargin occupied himself teaching Dmitri the science of the day. Mendeleev's early years were guided by these people, and he was thus raised with three key thoughts: </a:t>
            </a:r>
            <a:endParaRPr lang="en-US" i="1" smtClean="0"/>
          </a:p>
          <a:p>
            <a:pPr marL="228600" indent="-228600" eaLnBrk="1" hangingPunct="1"/>
            <a:r>
              <a:rPr lang="en-US" i="1" smtClean="0"/>
              <a:t>"Everything in the world is science," from Bessargin</a:t>
            </a:r>
            <a:br>
              <a:rPr lang="en-US" i="1" smtClean="0"/>
            </a:br>
            <a:r>
              <a:rPr lang="en-US" i="1" smtClean="0"/>
              <a:t>"Everything in the world is art," from Timofei the glass blower.</a:t>
            </a:r>
            <a:br>
              <a:rPr lang="en-US" i="1" smtClean="0"/>
            </a:br>
            <a:r>
              <a:rPr lang="en-US" i="1" smtClean="0"/>
              <a:t>"Everything in the world is love," from Maria his mother. (16)</a:t>
            </a:r>
            <a:r>
              <a:rPr lang="en-US" smtClean="0"/>
              <a:t> As he grew older, it became apparent that he had exceptional comprehension of complex topics. At the age of 14, he was attending the Gymnasium in Tobolsk and his mother was continuing to plan for his future. In that year, however, a second major family tragedy occurred; the glass factory burned to the ground. The family was devastated; there was no money to rebuild and the only money they had was the money saved for Dmitri to go to the university. Maria was not about to give up her dreams for her son. She knew at this point that Dmitri's only hope to go on to school was to win a scholarship. So in his final years at the gymnasium, Maria pushed Dmitri to improve his grades and prepare for entrance exams. </a:t>
            </a:r>
          </a:p>
          <a:p>
            <a:pPr marL="228600" indent="-228600" eaLnBrk="1" hangingPunct="1"/>
            <a:r>
              <a:rPr lang="en-US" smtClean="0"/>
              <a:t>This was no easy task, as Dmitri was not a "classical" scholar. He knew at a very young age that he wanted to study science and saw very little need for studying topics such as Latin and history. He felt that these were dead topics and a waste of his time. After much coaxing from his mother and Bessargin, Mendeleev passed his gymnasium exams and prepared to enter the university. This disdain of the "classical" education was to color his later writings on education when, in 1901, he stated: </a:t>
            </a:r>
            <a:endParaRPr lang="en-US" i="1" smtClean="0"/>
          </a:p>
          <a:p>
            <a:pPr marL="228600" indent="-228600" eaLnBrk="1" hangingPunct="1"/>
            <a:r>
              <a:rPr lang="en-US" i="1" smtClean="0"/>
              <a:t>...We could live at the present day without a Plato, but a double number of Newtons is required to discover the secrets of nature, and to bring life into harmony with the laws of nature. (4)</a:t>
            </a:r>
            <a:r>
              <a:rPr lang="en-US" smtClean="0"/>
              <a:t> In 1849, with nothing left for the family at Aremziansk, Maria loaded up the family's belongings and headed for Moscow. At this point the family included Maria, Dmitri, and Elizabeth (Dmitri's older sister). In Moscow, they entered a climate of considerable political unrest, which made the university reluctant to admit anyone from outside of Moscow. Mendeleev was rejected. Maria did not give up, however, and the family headed for St. Petersburg. </a:t>
            </a:r>
          </a:p>
          <a:p>
            <a:pPr marL="228600" indent="-228600" eaLnBrk="1" hangingPunct="1"/>
            <a:r>
              <a:rPr lang="en-US" smtClean="0"/>
              <a:t>Again, they encountered similar turmoil but this time they found a friend of Ivan's working at the Pedagogical Institute, his father's school. With a little persuasion, Dmitri was allowed to take the entrance exams, which he passed, not with honors but well enough to be admitted to the science teacher training program on a full scholarship. He entered the university in the fall of 1850. </a:t>
            </a:r>
          </a:p>
          <a:p>
            <a:pPr marL="228600" indent="-228600" eaLnBrk="1" hangingPunct="1"/>
            <a:r>
              <a:rPr lang="en-US" smtClean="0"/>
              <a:t>Maria died shortly after Dmitri's acceptance at St. Petersburg, followed a few short months later by Elizabeth; both died from tuberculosis. Mendeleev was left alone to face his work at the university, but was to later eulogize his mother in his book on Solutions: </a:t>
            </a:r>
            <a:endParaRPr lang="en-US" i="1" smtClean="0"/>
          </a:p>
          <a:p>
            <a:pPr marL="228600" indent="-228600" eaLnBrk="1" hangingPunct="1"/>
            <a:r>
              <a:rPr lang="en-US" i="1" smtClean="0"/>
              <a:t>This investigation is dedicated to the memory of a mother by her youngest offspring. Conducting a factory she could educate him only by her own work. She instructed by example, corrected with love, and in order to devote him to science she left Siberia with him, spending thus her last resources and strength. When dying she said, 'Refrain from illusions, insist on work and not on words. Patiently search divine and scientific truth.' She understood how often dialectical methods deceive, how much there is still to be learned, and how, with the aid of science without violence, with love but firmness, all superstition, untruth and error are removed, bringing in their stead the safety of undiscovered truth, freedom for further development, general welfare, and inward happiness. Dmitri Mendeleev regards as sacred a mother's dying words. (19) </a:t>
            </a:r>
          </a:p>
          <a:p>
            <a:pPr marL="228600" indent="-228600" eaLnBrk="1" hangingPunct="1"/>
            <a:r>
              <a:rPr lang="en-US" i="1" smtClean="0"/>
              <a:t>Dmitri fell right into his work at St. Petersburg. His studies progressed rapidly until his third year. At that point he was struck with an illness that caused him to be bedridden for the next year. He continued his studies, however, with professors and fellow students visiting him to give him assignments, etc. Mendeleev graduated on time and was awarded the medal of excellence for being first in his class. Dmitri's illness did not improve. His doctor suggested that he had tuberculosis and that, at most, he had two years to live providing he moved to a more suitable climate. Mendeleev already had his life's ambitions in mind and, hoping to extend his life as long as possible, he moved to Simferopol in the Crimean Peninsula near the Black Sea in 1855 as chief science master of the gymnasium. He was 21 years old. At this point in his life he was driven by "the vision of the Russian people whom he knew he could aid through science." Needless to say, his move to the south was very beneficial. He progressively regained his strength to the point where the doctors found no sign of tuberculosis in his system. </a:t>
            </a:r>
          </a:p>
          <a:p>
            <a:pPr marL="228600" indent="-228600" eaLnBrk="1" hangingPunct="1"/>
            <a:r>
              <a:rPr lang="en-US" i="1" smtClean="0"/>
              <a:t>In 1856, Mendeleev returned to St. Petersburg and defended his master's thesis: "Research and Theories on Expansion of Substances due to Heat." Following his masters program, Dmitri focused his life on his career of teaching and research. He was essentially a teacher devoted to his work and to his students; he was next a lover of his country and of his fellow men. The first led to his books and the periodic table, while the latter gave rise to his studies of chemical technology and the organization of Russia's industries, agriculture, transport meteorology and metrology. (17) </a:t>
            </a:r>
          </a:p>
          <a:p>
            <a:pPr marL="228600" indent="-228600" eaLnBrk="1" hangingPunct="1"/>
            <a:r>
              <a:rPr lang="en-US" i="1" smtClean="0"/>
              <a:t>In 1859, he was assigned by the Minister of Public Instruction to go abroad to study and develop scientific and technological innovations. Between 1859 and 1861 he studied the densities of gases with Regnault in Paris and the workings of the spectroscope with Kirchoff in Heidelberg. He also pursued studies of capillarity and surface tension that led to his theory of "absolute boiling point," later known as critical temperature. While in Heidelberg he made the acquaintance of A.P. Borodin, a chemist who was to achieve greater reknown as a composer.(9) In 1860 at the Chemical Congress at Karlsruhe, Mendeleev had the opportunity to hear Cannizzaro discuss his work on atomic weights. These people greatly influenced the work which Mendeleev would pursue the rest of his life. </a:t>
            </a:r>
          </a:p>
          <a:p>
            <a:pPr marL="228600" indent="-228600" eaLnBrk="1" hangingPunct="1"/>
            <a:r>
              <a:rPr lang="en-US" i="1" smtClean="0"/>
              <a:t>Following his trip abroad, the Russian chemist returned to his homeland where he settled down to a life of teaching and research in St. Petersburg. In 1863 he was named Professor of Chemistry at the Technological Institute and, in 1866, he became Professor of Chemistry at the University and was made Doctor of Science for his dissertation "On the Combinations of Water with Alcohol". As will be seen, his research findings were expansive and beneficial to the Russian people. Dmitri was always in touch with the classroom. Much of his lab work, including that on the periodic chart, occurred in his spare time following his lectures. He truly enjoyed educating the people, and they, in turned enjoyed his efforts: </a:t>
            </a:r>
          </a:p>
          <a:p>
            <a:pPr marL="228600" indent="-228600" eaLnBrk="1" hangingPunct="1"/>
            <a:r>
              <a:rPr lang="en-US" i="1" smtClean="0"/>
              <a:t>...For me it was a revelation, a beautiful improvisation, a stimulant to the intellect which left deep traces on my development. (16) Mendeleev not only taught in the university classrooms but anywhere he travelled. Many excerpts discuss his journeys by train where he would travel third class with the mouzhiks (peasants). It was on those journeys that he would share his findings about agriculture with the peasants over a cup of tea. The admiration that Mendeleev had for the people of Russia was reciprocated by the people. On the trains the mouzhiks would all gather round to see and talk with the man. The university students also adored him. Crowds of students would fill lecture halls to hear him speak of chemistry. </a:t>
            </a:r>
          </a:p>
          <a:p>
            <a:pPr marL="228600" indent="-228600" eaLnBrk="1" hangingPunct="1"/>
            <a:r>
              <a:rPr lang="en-US" i="1" smtClean="0"/>
              <a:t>For Mendeleev, science was always the most important subject, but in that time period of unrest, just as today, science could be expanded to the realms of politics and social inequality. Mendeleev was not afraid to express his views on these topics: </a:t>
            </a:r>
          </a:p>
          <a:p>
            <a:pPr marL="228600" indent="-228600" eaLnBrk="1" hangingPunct="1"/>
            <a:r>
              <a:rPr lang="en-US" i="1" smtClean="0"/>
              <a:t>&gt; There exists everywhere a medium in things, determined by equilibrium. The Russian proverb says, 'Too much salt or too little salt is alike an evil.' It is the same in political and social relations... It is the function of science to discover the existence of a general reign of order in nature and to find the causes governing this order. And this refers in equal measure to the relations of man - social and political - and to the entire universe as a whole. (16) These profound thoughts of order led him to the discovery of the periodic law, among other things, but also led to his resignation from the University on August 17, 1890. Throughout his life he witnessed a country repressed and in turmoil. As he grew older and more famous, he used his new-found prestige and power to try to speak out against repression. </a:t>
            </a:r>
          </a:p>
          <a:p>
            <a:pPr marL="228600" indent="-228600" eaLnBrk="1" hangingPunct="1"/>
            <a:r>
              <a:rPr lang="en-US" i="1" smtClean="0"/>
              <a:t>The most all penetrating spirit before which will open the possibility of tilting not tables, but planets, is the spirit of free human inquiry. Believe only in that. (16) His resignation from the university came as the result of carrying a student petition to the Minister of Education. The Minister refused to acknowledge the requests, stating that Mendeleev should keep to teaching and not involve himself with students and politics. Mendeleev's final lecture at the University of St. Petersburg was broken up by police who feared that he might lead the students in an uprising. </a:t>
            </a:r>
          </a:p>
          <a:p>
            <a:pPr marL="228600" indent="-228600" eaLnBrk="1" hangingPunct="1"/>
            <a:r>
              <a:rPr lang="en-US" i="1" smtClean="0"/>
              <a:t>Dmitri's personal life also appears to have been in turmoil for many years. In 1863, with the heavy influence of his sister Olga, Dmitri married Feozva Nikitchna Lascheva. They had two children, a boy named Volodya, and a daughter named Olga. Mendeleev never really loved Feozva and actually spent little time with her. One story suggests that, at one point in their life together, Feozva asked Mendeleev if he was married to her or to science; his response was that he was married to both unless that was bigamy, in which case he was married to science. In January 1882, he divorced Feozva so he could marry his niece's best friend, Anna Ivanova Popova. According to the Orthodox Church, Mendeleev was officially a bigamist; however, he was so famous in Russia that the Czar said "Mendeleev has two wives, yes, but I have only one Mendeleev".(11) Anna was considerably younger than Dmitri but the two loved each other very much and were together until his death. They had four children: Liubov, Ivan, and twins Vassili and Maria. Anna also had considerable influence over Mendeleev's views on art, and he was elected to the Academy of Arts for both his insightful criticism and his painting. </a:t>
            </a:r>
          </a:p>
          <a:p>
            <a:pPr marL="228600" indent="-228600" eaLnBrk="1" hangingPunct="1"/>
            <a:r>
              <a:rPr lang="en-US" i="1" smtClean="0"/>
              <a:t>As he grew older it also became apparent that personal appearance became less and less significant to him. Many stories abound relating to the idea that in his later years, Dmitri would only cut his hair and beard once a year. He would not even cut it by request of the tsar. One observer stated, "Every hair acted separate from the others." It becomes apparent that, in most respects, work came first for Dmitri Mendeleev. </a:t>
            </a:r>
          </a:p>
          <a:p>
            <a:pPr marL="228600" indent="-228600" eaLnBrk="1" hangingPunct="1"/>
            <a:r>
              <a:rPr lang="en-US" i="1" smtClean="0"/>
              <a:t>From his first publication in 1854 entitled "Chemical Analysis of a Sample from Finland" to his final works in 1906 such as "A Project for a School for Teachers" and "Toward Knowledge of Russia", Mendeleev's transcripts revealing his research findings and beliefs number well over 250. His most famous publications include Organic Chemistry, which was published in 1861 when he was 27 years old. This book won the Domidov Prize and put Mendeleev on the forefront of Russian chemical education. The first edition of Principles of Chemistry was printed in 1868. Both of these books are classroom texts. Again, Mendeleev never lost sight of the importance of education. </a:t>
            </a:r>
          </a:p>
          <a:p>
            <a:pPr marL="228600" indent="-228600" eaLnBrk="1" hangingPunct="1"/>
            <a:r>
              <a:rPr lang="en-US" i="1" smtClean="0"/>
              <a:t>Besides his work on general chemical concepts as discussed earlier, Mendeleev spent much of his time working to improve technological advances of Russia. Many of his research findings dealt with agricultural chemistry, oil refining, and mineral recovery. Dmitri was also one of the founding members of the Russian Chemical Society in 1868, and helped open the lines of communication between scientists in Europe and the United States. </a:t>
            </a:r>
          </a:p>
          <a:p>
            <a:pPr marL="228600" indent="-228600" eaLnBrk="1" hangingPunct="1"/>
            <a:r>
              <a:rPr lang="en-US" i="1" smtClean="0"/>
              <a:t>Mendeleev also pursued studies on the properties and behavior of gases at high and low pressures, which led to his development of a very accurate differential barometer and further studies in meteorology. He also became interested in balloons, which led to a rather perilous adventure in 1887. In order to observe the solar eclipse above Klin, he made a solo ascent, without any prior experience; while his family was rather concerned, he paid no attention to controlling the balloon until after he had completed his observations, at which time he figured out how to land his conveyance. (4,9) </a:t>
            </a:r>
          </a:p>
          <a:p>
            <a:pPr marL="228600" indent="-228600" eaLnBrk="1" hangingPunct="1"/>
            <a:r>
              <a:rPr lang="en-US" i="1" smtClean="0"/>
              <a:t>His greatest accomplishment, however, was the stating of the Periodic Law and the development of the Periodic Table. From early in his career, he felt that there was some type of order to the elements, and he spent more than thirteen years of his life collecting data and assembling the concept, initially with the idea of resolving some of the chaos in the field for his students. Mendeleev was one of the first modern-day scientists in that he did not rely solely on his own work but rather was in correspondence with scientists around the world in order to receive data that they had collected. He then used used their data along with his own data to arrange the elements according to their properties. </a:t>
            </a:r>
          </a:p>
          <a:p>
            <a:pPr marL="228600" indent="-228600" eaLnBrk="1" hangingPunct="1"/>
            <a:r>
              <a:rPr lang="en-US" i="1" smtClean="0"/>
              <a:t>No law of nature, however general , has been established all at once; its recognition has always been preceded by many presentiments. The establishment of a law, moreover, does not take place when the first thought of it takes form, or even when its significance is recognised, but only when it has been confirmed by the results of the experiment. The man of science must consider these results as the only proof of the correctness of his conjectures and opinions. (9) In 1866, Newlands published a relationship of the elements entitled the "Law of Octaves". Mendeleev's ideas were similar to those of Newlands but Dmitri had more data and felt that Newlands had not gone far enough in his research. By 1869, the Russian chemist had assembled detailed descriptions of more than 60 elements and, on March 6, 1869 a formal presentation was made to the Russian Chemical Society entitled "The Dependence Between the Properties of the Atomic Weights of the Elements." Unfortunately, Mendeleev was ill and the presentation was given by his colleague Professor Menshutken. There were eight points to his presentation: </a:t>
            </a:r>
          </a:p>
          <a:p>
            <a:pPr marL="228600" indent="-228600" eaLnBrk="1" hangingPunct="1"/>
            <a:r>
              <a:rPr lang="en-US" i="1" smtClean="0"/>
              <a:t>The elements, if arranged according to their atomic weights, exhibit an apparent periodicity of properties. </a:t>
            </a:r>
          </a:p>
          <a:p>
            <a:pPr marL="228600" indent="-228600" eaLnBrk="1" hangingPunct="1"/>
            <a:r>
              <a:rPr lang="en-US" i="1" smtClean="0"/>
              <a:t>Elements which are similar as regards their chemical properties have atomic weights which are either of nearly the same value (eg. Pt, Ir, Os) or which increase regularly (eg. K, Ru, Cs). </a:t>
            </a:r>
          </a:p>
          <a:p>
            <a:pPr marL="228600" indent="-228600" eaLnBrk="1" hangingPunct="1"/>
            <a:r>
              <a:rPr lang="en-US" i="1" smtClean="0"/>
              <a:t>The arrangement of the elements, or of groups of elements in the order of their atomic weights, corresponds to their so-called valencies, as well as, to some extent, to their distinctive chemical properties; as is apparent among other series in that of Li, Be, Ba, C, N, O, and Sn. </a:t>
            </a:r>
          </a:p>
          <a:p>
            <a:pPr marL="228600" indent="-228600" eaLnBrk="1" hangingPunct="1"/>
            <a:r>
              <a:rPr lang="en-US" i="1" smtClean="0"/>
              <a:t>The elements which are the most widely diffused have small atomic weights. </a:t>
            </a:r>
          </a:p>
          <a:p>
            <a:pPr marL="228600" indent="-228600" eaLnBrk="1" hangingPunct="1"/>
            <a:r>
              <a:rPr lang="en-US" i="1" smtClean="0"/>
              <a:t>The magnitude of the atomic weight determines the character of the element, just as the magnitude of the molecule determines the character of a compound body. </a:t>
            </a:r>
          </a:p>
          <a:p>
            <a:pPr marL="228600" indent="-228600" eaLnBrk="1" hangingPunct="1"/>
            <a:r>
              <a:rPr lang="en-US" i="1" smtClean="0"/>
              <a:t>We must expect the discovery of many as yet unknown elements-for example, elements analogous to aluminum and silicon- whose atomic weight would be between 65 and 75. </a:t>
            </a:r>
          </a:p>
          <a:p>
            <a:pPr marL="228600" indent="-228600" eaLnBrk="1" hangingPunct="1"/>
            <a:r>
              <a:rPr lang="en-US" i="1" smtClean="0"/>
              <a:t>The atomic weight of an element may sometimes be amended by a knowledge of those of its contiguous elements. Thus the atomic weight of tellurium must lie between 123 and 126, and cannot be 128. </a:t>
            </a:r>
          </a:p>
          <a:p>
            <a:pPr marL="228600" indent="-228600" eaLnBrk="1" hangingPunct="1"/>
            <a:r>
              <a:rPr lang="en-US" i="1" smtClean="0"/>
              <a:t>Certain characteristic properties of elements can be foretold from their atomic weights. (18) On November 29, 1870, Mendeleev took his concept even further by stating that it was possible to predict the properties of undiscovered elements. He then proceeded to make predictions for three new elements (eka-aluminum, eka-boron and eka-silicon) and suggested several properties of each, including density, radii, and combining ratios with oxygen, among others. The science world was perplexed, and many scoffed at Mendeleev's predictions. It was not until November, 1875, when the Frenchman Lecoq de Boisbaudran discovered one of the predicted elements (eka-aluminum) which he named Gallium, that Dmitri's ideas were taken seriously. The other two elements were discovered later and their properties were found to be remarkably similar to those predicted by Mendeleev. These discoveries, verifying his predictions and substantiating his law, took him to the top of the science world. He was 35 years old when the initial paper was presented </a:t>
            </a:r>
          </a:p>
          <a:p>
            <a:pPr marL="228600" indent="-228600" eaLnBrk="1" hangingPunct="1"/>
            <a:r>
              <a:rPr lang="en-US" i="1" smtClean="0"/>
              <a:t>Throughout the remainder of his life, Dmitri Mendeleev received numerous awards from various organizations including the Davy Medal from the Royal Society of England in 1882, the Copley Medal, the Society's highest award, in 1905, and honorary degrees from universities around the world. Following his resignation from the University of St. Petersburg, the Russian government in 1893 appointed him Director of the Bureau of Weights and Measures. This was believed to have been done to keep down public disapproval of the government. Mendeleev continued to be a popular social figure until his death. In his last lecture at the University of St. Petersburg Mendeleev said: </a:t>
            </a:r>
          </a:p>
          <a:p>
            <a:pPr marL="228600" indent="-228600" eaLnBrk="1" hangingPunct="1"/>
            <a:r>
              <a:rPr lang="en-US" i="1" smtClean="0"/>
              <a:t>I have achieved an inner freedom. There is nothing in this world that I fear to say. No one nor anything can silence me. This is a good feeling. This is the feeling of a man. I want you to have this feeling too - it is my moral responsibility to help you achieve this inner freedom. I am an evolutionist of a peaceable type. Proceed in a logical and systematic manner. (16) Dmitri Mendeleev was a man who rose out of the crowd to lead his people into the future. The motto of Mendeleev's life was work, which he stated as: </a:t>
            </a:r>
          </a:p>
          <a:p>
            <a:pPr marL="228600" indent="-228600" eaLnBrk="1" hangingPunct="1"/>
            <a:r>
              <a:rPr lang="en-US" i="1" smtClean="0"/>
              <a:t>Work, look for peace and calm in work: you will find it nowhere else. Pleasures flit by - they are only for yourself; work leaves a mark of long-lasting joy, work is for others. (17) On January 20, 1907 at the age of 73, while listening to a reading of Jules Verne's Journey to the North Pole, (4) Mendeleev floated away, peacefully, for the last time. </a:t>
            </a:r>
          </a:p>
          <a:p>
            <a:pPr marL="228600" indent="-228600" eaLnBrk="1" hangingPunct="1"/>
            <a:r>
              <a:rPr lang="en-US" b="1" i="1" smtClean="0"/>
              <a:t>Bibliography</a:t>
            </a:r>
          </a:p>
          <a:p>
            <a:pPr marL="228600" indent="-228600" eaLnBrk="1" hangingPunct="1"/>
            <a:r>
              <a:rPr lang="en-US" i="1" smtClean="0"/>
              <a:t>1. D. Abbott, , Ed. "Mendeleev, Dmitri Ivanovich", The Biographical Dictionary of Scientists, Peter Bedrick Books, New York, 1986. </a:t>
            </a:r>
          </a:p>
          <a:p>
            <a:pPr marL="228600" indent="-228600" eaLnBrk="1" hangingPunct="1"/>
            <a:r>
              <a:rPr lang="en-US" i="1" smtClean="0"/>
              <a:t>2. I. Asimov, Ed. "Mendeleev, Dmitri Ivanovich", Asimov's Biographical Encyclopedia of Science and Technology, 2nd Rev. Ed..,Doubleday, Garden City, NY, 1982. </a:t>
            </a:r>
          </a:p>
          <a:p>
            <a:pPr marL="228600" indent="-228600" eaLnBrk="1" hangingPunct="1"/>
            <a:r>
              <a:rPr lang="en-US" i="1" smtClean="0"/>
              <a:t>3. R. Clemens, Modern Chemical Discoveries, E.P. Dutton &amp; Co., New York,1956, pp. 3-12. </a:t>
            </a:r>
          </a:p>
          <a:p>
            <a:pPr marL="228600" indent="-228600" eaLnBrk="1" hangingPunct="1"/>
            <a:r>
              <a:rPr lang="en-US" i="1" smtClean="0"/>
              <a:t>4. B. Harrow, Eminent Chemists of Our Time, 2nd Ed., Van Nostrand, New York,1927, pp. 18-40; 273-285. </a:t>
            </a:r>
          </a:p>
          <a:p>
            <a:pPr marL="228600" indent="-228600" eaLnBrk="1" hangingPunct="1"/>
            <a:r>
              <a:rPr lang="en-US" i="1" smtClean="0"/>
              <a:t>5. E.J. Holmyard, Makers of Chemistry, Clarendon Press, Oxford, 1929, pp. 267-273. </a:t>
            </a:r>
          </a:p>
          <a:p>
            <a:pPr marL="228600" indent="-228600" eaLnBrk="1" hangingPunct="1"/>
            <a:r>
              <a:rPr lang="en-US" i="1" smtClean="0"/>
              <a:t>6. A.J. Ihde, The Development of Modern Chemistry, Harper &amp; Row, New York, 1964, pp. 243-256. </a:t>
            </a:r>
          </a:p>
          <a:p>
            <a:pPr marL="228600" indent="-228600" eaLnBrk="1" hangingPunct="1"/>
            <a:r>
              <a:rPr lang="en-US" i="1" smtClean="0"/>
              <a:t>7. B. Jaffe, Crucibles: The Story of Chemistry, Dover, New York, 1930, pp. 150-163. </a:t>
            </a:r>
          </a:p>
          <a:p>
            <a:pPr marL="228600" indent="-228600" eaLnBrk="1" hangingPunct="1"/>
            <a:r>
              <a:rPr lang="en-US" i="1" smtClean="0"/>
              <a:t>8. G.B. Kauffman, "Mendeleev, Dimitry Ivanovich", The Electronic Encyclopedia, Grolier, New York, 1988. </a:t>
            </a:r>
          </a:p>
          <a:p>
            <a:pPr marL="228600" indent="-228600" eaLnBrk="1" hangingPunct="1"/>
            <a:r>
              <a:rPr lang="en-US" i="1" smtClean="0"/>
              <a:t>9. J. Kendall, Young Chemists and Great Discoveries, Appleton-Century, New York, 1939, pp. 186-201. </a:t>
            </a:r>
          </a:p>
          <a:p>
            <a:pPr marL="228600" indent="-228600" eaLnBrk="1" hangingPunct="1"/>
            <a:r>
              <a:rPr lang="en-US" i="1" smtClean="0"/>
              <a:t>10. H.M. Leicester, The Historical Background of Chemistry, Dover, New York, 1956, pp. 192-198. </a:t>
            </a:r>
          </a:p>
          <a:p>
            <a:pPr marL="228600" indent="-228600" eaLnBrk="1" hangingPunct="1"/>
            <a:r>
              <a:rPr lang="en-US" i="1" smtClean="0"/>
              <a:t>11. H.M. Leicester, "Dmitrii Ivanovich Mendeleev", in E. Farber, ed., Great Chemists., Interscience, New York, 1961. </a:t>
            </a:r>
          </a:p>
          <a:p>
            <a:pPr marL="228600" indent="-228600" eaLnBrk="1" hangingPunct="1"/>
            <a:r>
              <a:rPr lang="en-US" i="1" smtClean="0"/>
              <a:t>12. E.G. Mazurs, Graphic Representations of the Periodic System During One Hundred Years, Univ. Alabama Press, University, Alabama, 1975. </a:t>
            </a:r>
          </a:p>
          <a:p>
            <a:pPr marL="228600" indent="-228600" eaLnBrk="1" hangingPunct="1"/>
            <a:r>
              <a:rPr lang="en-US" i="1" smtClean="0"/>
              <a:t>13. D. Mendeleeff, The Principles of Chemistry, 3rd English Ed., Longmans, Green, and Co., London, 1905. </a:t>
            </a:r>
          </a:p>
          <a:p>
            <a:pPr marL="228600" indent="-228600" eaLnBrk="1" hangingPunct="1"/>
            <a:r>
              <a:rPr lang="en-US" i="1" smtClean="0"/>
              <a:t>14. J.R. Partington, A History of Chemistry, Vol. 4, Macmillan &amp; Co., London, 1964, pp. 891-898. </a:t>
            </a:r>
          </a:p>
          <a:p>
            <a:pPr marL="228600" indent="-228600" eaLnBrk="1" hangingPunct="1"/>
            <a:r>
              <a:rPr lang="en-US" i="1" smtClean="0"/>
              <a:t>15. M.M. Pattison Muir, A History of Chemical Theories and Laws, Arno Press, New York, 1975, pp. 353-375. </a:t>
            </a:r>
          </a:p>
          <a:p>
            <a:pPr marL="228600" indent="-228600" eaLnBrk="1" hangingPunct="1"/>
            <a:r>
              <a:rPr lang="en-US" i="1" smtClean="0"/>
              <a:t>16. D.Q. Posin, Mendeleev, The Story of a Great Chemist, Whittlesey House, New York, 1948. </a:t>
            </a:r>
          </a:p>
          <a:p>
            <a:pPr marL="228600" indent="-228600" eaLnBrk="1" hangingPunct="1"/>
            <a:r>
              <a:rPr lang="en-US" i="1" smtClean="0"/>
              <a:t>17. T.R. Seshadri, "Mendeleev-as Teacher and Patriot", in T.R. Sheshadri, , ed., Mendeleev's Periodic Classification of Elements and Its Applications, Proceedings of the Symposium held at IIT Kharagpur to celebrate the centenary of Mendeleev's Periodic Classification, Hindustan Pub. Co., Delhi-110007, India, 1973. </a:t>
            </a:r>
          </a:p>
          <a:p>
            <a:pPr marL="228600" indent="-228600" eaLnBrk="1" hangingPunct="1"/>
            <a:r>
              <a:rPr lang="en-US" i="1" smtClean="0"/>
              <a:t>18. T.E. Thorpe, "Scientific Worthies XXVI. Dmitri Ivanowitsh Mendeleeff", Nature , </a:t>
            </a:r>
            <a:r>
              <a:rPr lang="en-US" b="1" i="1" smtClean="0"/>
              <a:t>1889</a:t>
            </a:r>
            <a:r>
              <a:rPr lang="en-US" i="1" smtClean="0"/>
              <a:t>, XL, 193-197. </a:t>
            </a:r>
          </a:p>
          <a:p>
            <a:pPr marL="228600" indent="-228600" eaLnBrk="1" hangingPunct="1"/>
            <a:r>
              <a:rPr lang="en-US" i="1" smtClean="0"/>
              <a:t>19. W.A. Tilden, Famous Chemists, The Men and their Work, Books for Libraries, Freeport, New York, 1921 (rep. 1968) pp. 240-258. </a:t>
            </a:r>
          </a:p>
          <a:p>
            <a:pPr marL="228600" indent="-228600" eaLnBrk="1" hangingPunct="1"/>
            <a:r>
              <a:rPr lang="en-US" i="1" smtClean="0"/>
              <a:t>20. S.E. Vides Lemus, Clasificacion Periodica de Mendelejew, Editorial del Ministerio de Educacion Publica, Guatemala, 1959, pp. 25-27. </a:t>
            </a:r>
          </a:p>
          <a:p>
            <a:pPr marL="228600" indent="-228600" eaLnBrk="1" hangingPunct="1"/>
            <a:endParaRPr lang="en-US" smtClean="0"/>
          </a:p>
          <a:p>
            <a:pPr marL="228600" indent="-228600" eaLnBrk="1" hangingPunct="1"/>
            <a:r>
              <a:rPr lang="en-US" smtClean="0"/>
              <a:t>http://www.woodrow.org/teachers/chemistry/institutes/1992/Mendeleev.html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49390CF-3598-4D07-A932-4CC75968EB37}" type="slidenum">
              <a:rPr lang="en-US" smtClean="0"/>
              <a:pPr/>
              <a:t>3</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xfrm>
            <a:off x="914400" y="4343400"/>
            <a:ext cx="5029200" cy="4114800"/>
          </a:xfrm>
          <a:noFill/>
          <a:ln/>
        </p:spPr>
        <p:txBody>
          <a:bodyPr/>
          <a:lstStyle/>
          <a:p>
            <a:pPr eaLnBrk="1" hangingPunct="1"/>
            <a:r>
              <a:rPr lang="en-US" smtClean="0"/>
              <a:t>Dmitri  Ivanovich Mendeleev (1834 – 1907)</a:t>
            </a:r>
          </a:p>
          <a:p>
            <a:pPr eaLnBrk="1" hangingPunct="1"/>
            <a:r>
              <a:rPr lang="en-US" smtClean="0"/>
              <a:t>	Arranged elements by increasing atomic mass.  Proposed that properties of different elements repeat at regular intervals. </a:t>
            </a:r>
          </a:p>
          <a:p>
            <a:pPr eaLnBrk="1" hangingPunct="1"/>
            <a:r>
              <a:rPr lang="en-US" smtClean="0"/>
              <a:t>	1860’s proposed new arrangements of elements.  </a:t>
            </a:r>
          </a:p>
          <a:p>
            <a:pPr eaLnBrk="1" hangingPunct="1"/>
            <a:r>
              <a:rPr lang="en-US" smtClean="0"/>
              <a:t>	1869 Published original periodic table</a:t>
            </a:r>
          </a:p>
          <a:p>
            <a:pPr eaLnBrk="1" hangingPunct="1"/>
            <a:endParaRPr lang="en-US" smtClean="0"/>
          </a:p>
          <a:p>
            <a:pPr eaLnBrk="1" hangingPunct="1"/>
            <a:r>
              <a:rPr lang="en-US" smtClean="0"/>
              <a:t>Dmitri Mendeleev was the Russian chemist who invented the periodic table of the elements.  </a:t>
            </a:r>
          </a:p>
          <a:p>
            <a:pPr eaLnBrk="1" hangingPunct="1"/>
            <a:r>
              <a:rPr lang="en-US" smtClean="0"/>
              <a:t>	He was born in Siberia and was the youngest of 17 children. </a:t>
            </a:r>
          </a:p>
          <a:p>
            <a:pPr eaLnBrk="1" hangingPunct="1"/>
            <a:r>
              <a:rPr lang="en-US" smtClean="0"/>
              <a:t>	Mendeleev missed receiving the Nobel prize in chemistry by just one vote in 1906, and died before the next year’s election.</a:t>
            </a:r>
          </a:p>
          <a:p>
            <a:pPr eaLnBrk="1" hangingPunct="1"/>
            <a:r>
              <a:rPr lang="en-US" smtClean="0"/>
              <a:t> 	Element 101 (discovered in 1955) was named Mendelevium in his honor.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67E30BC-53C7-4F2C-B81A-D37A706B9DAD}" type="slidenum">
              <a:rPr lang="en-US" smtClean="0"/>
              <a:pPr/>
              <a:t>4</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14400" y="4343400"/>
            <a:ext cx="5029200" cy="4114800"/>
          </a:xfrm>
          <a:noFill/>
          <a:ln/>
        </p:spPr>
        <p:txBody>
          <a:bodyPr/>
          <a:lstStyle/>
          <a:p>
            <a:pPr eaLnBrk="1" hangingPunct="1"/>
            <a:r>
              <a:rPr lang="en-US" smtClean="0"/>
              <a:t>In 1869 Mendeléev published the first effective version of the periodic table of the elements. Unknown to Mendeléev, five years earlier John Newlands had proposed a similar table based on strictly increasing atomic masses forming periods of eight elements. Mendeléev's table used valences as well as atomic masses, enabling him to recognize periods of 18 elements later in the table. Mendeléev was bold in predicting three new elements and their properties for his 1871 version of the table and in rearranging the order from that of atomic masses where needed to make properties fall in line. The three predicted elements were found by 1885, exactly as described, and the rearrangements were justified in 1913 by the discovery of atomic number.</a:t>
            </a:r>
          </a:p>
          <a:p>
            <a:pPr eaLnBrk="1" hangingPunct="1"/>
            <a:endParaRPr lang="en-US" smtClean="0"/>
          </a:p>
          <a:p>
            <a:pPr eaLnBrk="1" hangingPunct="1"/>
            <a:r>
              <a:rPr lang="en-US" b="1" smtClean="0"/>
              <a:t>The Periodic Table of Elements</a:t>
            </a:r>
            <a:r>
              <a:rPr lang="en-US" smtClean="0"/>
              <a:t/>
            </a:r>
            <a:br>
              <a:rPr lang="en-US" smtClean="0"/>
            </a:br>
            <a:r>
              <a:rPr lang="en-US" i="1" smtClean="0"/>
              <a:t>by Anthony Carpi, Ph.D.</a:t>
            </a:r>
            <a:r>
              <a:rPr lang="en-US" smtClean="0"/>
              <a:t>                    http://www.visionlearning.com/library/module_viewer.php?c3=&amp;mid=52&amp;l=   </a:t>
            </a:r>
          </a:p>
          <a:p>
            <a:pPr eaLnBrk="1" hangingPunct="1"/>
            <a:r>
              <a:rPr lang="en-US" smtClean="0"/>
              <a:t>   In 1869, the Russian chemist Dmitri Mendeleev first proposed that the chemical elements exhibited a "periodicity of properties."  Mendeleev had tried to organize the chemical elements according to their atomic weights, assuming that the properties of the elements would gradually change as atomic weight increased.  What he found, however, was that the chemical and physical properties of the elements increased gradually and then suddenly changed at distinct steps, or periods.  To account for these repeating trends, Mendeleev grouped the elements in a table that had both rows and columns. The modern periodic table of elements is based on Mendeleev's observations; however, instead of being organized by atomic weight, the modern table is arranged by atomic number (Z).  As one moves from left to right in a row of the periodic table, the properties of the elements gradually change.  At the end of each row, a drastic shift occurs in chemical properties. The next element in order of atomic number is more similar (chemically speaking) to the first element in the row above it; thus a new row begins on the table.  For example, oxygen (O), fluorine (F), and neon (Ne) (Z = 8, 9 and 10, respectively) all are stable nonmetals that are gases at room temperature. Sodium (Na, Z = 11), however, is a silver metal that is solid at room temperature, much like the element lithium (Z = 3). Thus sodium begins a new row in the periodic table and is placed directly beneath lithium, highlighting their chemical similarities. Rows in the periodic table are called </a:t>
            </a:r>
            <a:r>
              <a:rPr lang="en-US" b="1" smtClean="0"/>
              <a:t>periods</a:t>
            </a:r>
            <a:r>
              <a:rPr lang="en-US" smtClean="0"/>
              <a:t>.  As one moves from left to right in a given period, the chemical properties of the elements slowly change.  Columns in the periodic table are called </a:t>
            </a:r>
            <a:r>
              <a:rPr lang="en-US" b="1" smtClean="0"/>
              <a:t>groups</a:t>
            </a:r>
            <a:r>
              <a:rPr lang="en-US" smtClean="0"/>
              <a:t>.  Elements in a given group in the periodic table share many similar chemical and physical properties.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B8DEB77-2534-4B9C-8056-D440989830FF}" type="slidenum">
              <a:rPr lang="en-US" smtClean="0"/>
              <a:pPr/>
              <a:t>5</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914400" y="4343400"/>
            <a:ext cx="5029200" cy="4114800"/>
          </a:xfrm>
          <a:noFill/>
          <a:ln/>
        </p:spPr>
        <p:txBody>
          <a:bodyPr/>
          <a:lstStyle/>
          <a:p>
            <a:pPr eaLnBrk="1" hangingPunct="1"/>
            <a:r>
              <a:rPr lang="en-US" b="1" smtClean="0"/>
              <a:t>Dmitri Mendeleyev</a:t>
            </a:r>
            <a:endParaRPr lang="en-US" smtClean="0"/>
          </a:p>
          <a:p>
            <a:pPr eaLnBrk="1" hangingPunct="1"/>
            <a:r>
              <a:rPr lang="en-US" smtClean="0"/>
              <a:t>     </a:t>
            </a:r>
            <a:r>
              <a:rPr lang="en-US" i="1" smtClean="0"/>
              <a:t>“To put some order into his study of the known chemical elements, Mendeleyev made up a set of cards, one for each element, listing their chemical properties.  He discovered the Periodic Law while arranging these cards.  When he put them in order of increasing atomic masses, the properties were repeated periodically.”</a:t>
            </a:r>
          </a:p>
          <a:p>
            <a:pPr eaLnBrk="1" hangingPunct="1"/>
            <a:endParaRPr lang="en-US" smtClean="0"/>
          </a:p>
          <a:p>
            <a:pPr eaLnBrk="1" hangingPunct="1"/>
            <a:r>
              <a:rPr lang="en-US" smtClean="0"/>
              <a:t>		-Eyewitness Science “Chemistry” , Dr. Ann Newmark, DK Publishing, Inc., 1993, pg 23</a:t>
            </a:r>
          </a:p>
          <a:p>
            <a:pPr eaLnBrk="1" hangingPunct="1"/>
            <a:endParaRPr lang="en-US" smtClean="0"/>
          </a:p>
          <a:p>
            <a:pPr eaLnBrk="1" hangingPunct="1"/>
            <a:r>
              <a:rPr lang="en-US" smtClean="0"/>
              <a:t>Mendeleev assumed that all of the elements had not been discovered.</a:t>
            </a:r>
          </a:p>
          <a:p>
            <a:pPr eaLnBrk="1" hangingPunct="1"/>
            <a:endParaRPr lang="en-US" sz="600" smtClean="0"/>
          </a:p>
          <a:p>
            <a:pPr eaLnBrk="1" hangingPunct="1"/>
            <a:r>
              <a:rPr lang="en-US" smtClean="0"/>
              <a:t>He left blanks in his table at atomic masses 44, 68, 72, and 100.</a:t>
            </a:r>
          </a:p>
          <a:p>
            <a:pPr eaLnBrk="1" hangingPunct="1"/>
            <a:endParaRPr lang="en-US" sz="600" smtClean="0"/>
          </a:p>
          <a:p>
            <a:pPr eaLnBrk="1" hangingPunct="1"/>
            <a:r>
              <a:rPr lang="en-US" smtClean="0"/>
              <a:t>When chemical properties of an element suggested that it might have been assigned the wrong place in earlier tables, Mendeleev reexamined its atomic masses and found that some of the atomic masses were incorrect.</a:t>
            </a:r>
          </a:p>
          <a:p>
            <a:pPr eaLnBrk="1" hangingPunct="1"/>
            <a:endParaRPr lang="en-US" sz="600" smtClean="0"/>
          </a:p>
          <a:p>
            <a:pPr eaLnBrk="1" hangingPunct="1"/>
            <a:r>
              <a:rPr lang="en-US" smtClean="0"/>
              <a:t>Noble gases were absent from Mendeleev’s table. </a:t>
            </a:r>
          </a:p>
          <a:p>
            <a:pPr eaLnBrk="1" hangingPunct="1"/>
            <a:endParaRPr lang="en-US" sz="600" smtClean="0"/>
          </a:p>
          <a:p>
            <a:pPr eaLnBrk="1" hangingPunct="1"/>
            <a:r>
              <a:rPr lang="en-US" smtClean="0"/>
              <a:t>William Ramsay discovered the noble gases between 1894 and 1898.</a:t>
            </a:r>
          </a:p>
          <a:p>
            <a:pPr eaLnBrk="1" hangingPunct="1"/>
            <a:endParaRPr lang="en-US" smtClean="0"/>
          </a:p>
          <a:p>
            <a:pPr eaLnBrk="1" hangingPunct="1"/>
            <a:endParaRPr 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D5D15213-4A65-466F-85C3-EB57C68429B9}" type="slidenum">
              <a:rPr lang="en-US" smtClean="0"/>
              <a:pPr/>
              <a:t>6</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In the 1860’s, Mendeleev and the German chemist Lothar Meyer, each working alone, made an eight-column table of the elements.</a:t>
            </a:r>
          </a:p>
          <a:p>
            <a:pPr eaLnBrk="1" hangingPunct="1"/>
            <a:r>
              <a:rPr lang="en-US" smtClean="0"/>
              <a:t>However, Mendeleev had to leave some blank spots in order to group all the elements with similar properties in the same column.  To explain these blank spots, Mendeleev suggested there must be other elements that had not yet been discovered.  On the basis of his arrangement, Mendeleev predicted the properties and atomic masses of several elements that were unknown at the time.  </a:t>
            </a:r>
          </a:p>
          <a:p>
            <a:pPr eaLnBrk="1" hangingPunct="1"/>
            <a:endParaRPr lang="en-US" smtClean="0"/>
          </a:p>
          <a:p>
            <a:pPr eaLnBrk="1" hangingPunct="1"/>
            <a:r>
              <a:rPr lang="en-US" smtClean="0"/>
              <a:t>Mendeleev left blanks in his table for undiscovered elements.</a:t>
            </a:r>
          </a:p>
          <a:p>
            <a:pPr eaLnBrk="1" hangingPunct="1"/>
            <a:endParaRPr lang="en-US" smtClean="0"/>
          </a:p>
          <a:p>
            <a:pPr eaLnBrk="1" hangingPunct="1"/>
            <a:r>
              <a:rPr lang="en-US" smtClean="0"/>
              <a:t>Mendeleev predicted properties and masses of unknown elements correctly.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AD97EE1D-0DDF-48D3-B035-8E39A6683BD8}" type="slidenum">
              <a:rPr lang="en-US" smtClean="0"/>
              <a:pPr/>
              <a:t>7</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14400" y="4343400"/>
            <a:ext cx="5029200" cy="4114800"/>
          </a:xfrm>
          <a:noFill/>
          <a:ln/>
        </p:spPr>
        <p:txBody>
          <a:bodyPr/>
          <a:lstStyle/>
          <a:p>
            <a:pPr eaLnBrk="1" hangingPunct="1"/>
            <a:r>
              <a:rPr lang="en-US" sz="1000" b="1" smtClean="0"/>
              <a:t>Fitting in New Elements</a:t>
            </a:r>
          </a:p>
          <a:p>
            <a:pPr eaLnBrk="1" hangingPunct="1"/>
            <a:r>
              <a:rPr lang="en-US" sz="1000" smtClean="0"/>
              <a:t>     </a:t>
            </a:r>
            <a:r>
              <a:rPr lang="en-US" sz="1000" i="1" smtClean="0"/>
              <a:t>“The crowning achievement of Mendeleyev’s periodic table lay in his prophecy of new elements.  Gallium, germanium, and scandium were unknown in 1871, but Mendeleyev left spaces for them and even predicted what the atomic masses and other chemical properties would be.  The first of these to be discovered in 1875, was gallium.  All the characteristics fitted those he had predicted for the elements Mendeleyev called eka-aluminum – because it came below aluminum in his table.”</a:t>
            </a:r>
          </a:p>
          <a:p>
            <a:pPr eaLnBrk="1" hangingPunct="1"/>
            <a:r>
              <a:rPr lang="en-US" sz="1000" smtClean="0"/>
              <a:t>		-Eyewitness Science “Chemistry” , Dr. Ann Newmark, DK Publishing, Inc., 1993, pg 23</a:t>
            </a:r>
          </a:p>
          <a:p>
            <a:pPr eaLnBrk="1" hangingPunct="1"/>
            <a:endParaRPr lang="en-US" sz="1000" smtClean="0"/>
          </a:p>
          <a:p>
            <a:pPr eaLnBrk="1" hangingPunct="1"/>
            <a:r>
              <a:rPr lang="en-US" sz="1000" smtClean="0"/>
              <a:t>In the 1860’s, Mendeleev and the German chemist Lothar Meyer, each working alone, made an eight-column table of the elements.</a:t>
            </a:r>
          </a:p>
          <a:p>
            <a:pPr eaLnBrk="1" hangingPunct="1"/>
            <a:r>
              <a:rPr lang="en-US" sz="1000" smtClean="0"/>
              <a:t>However, Mendeleev had to leave some blank spots in order to group all the elements with similar properties in the same column.  To explain these blank spots, Mendeleev suggested there must be other elements that had not yet been discovered.  On the basis of his arrangement, Mendeleev predicted the properties and atomic masses of several elements that were unknown at the time.  </a:t>
            </a:r>
          </a:p>
          <a:p>
            <a:pPr eaLnBrk="1" hangingPunct="1"/>
            <a:endParaRPr lang="en-US" sz="1000" smtClean="0"/>
          </a:p>
          <a:p>
            <a:pPr eaLnBrk="1" hangingPunct="1"/>
            <a:r>
              <a:rPr lang="en-US" sz="1000" smtClean="0"/>
              <a:t>Mendeleev left blanks in his table for undiscovered elements.</a:t>
            </a:r>
          </a:p>
          <a:p>
            <a:pPr eaLnBrk="1" hangingPunct="1"/>
            <a:endParaRPr lang="en-US" sz="1000" smtClean="0"/>
          </a:p>
          <a:p>
            <a:pPr eaLnBrk="1" hangingPunct="1"/>
            <a:r>
              <a:rPr lang="en-US" sz="1000" smtClean="0"/>
              <a:t>Mendeleev predicted properties and masses of unknown elements correctly.</a:t>
            </a:r>
          </a:p>
          <a:p>
            <a:pPr eaLnBrk="1" hangingPunct="1"/>
            <a:endParaRPr lang="en-US" sz="1000" smtClean="0"/>
          </a:p>
          <a:p>
            <a:pPr eaLnBrk="1" hangingPunct="1"/>
            <a:endParaRPr lang="en-US"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0CC5B50-AFAB-4743-AB33-47F148660096}" type="slidenum">
              <a:rPr lang="en-US" smtClean="0"/>
              <a:pPr/>
              <a:t>8</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914400" y="4343400"/>
            <a:ext cx="5029200" cy="4114800"/>
          </a:xfrm>
          <a:noFill/>
          <a:ln/>
        </p:spPr>
        <p:txBody>
          <a:bodyPr/>
          <a:lstStyle/>
          <a:p>
            <a:pPr eaLnBrk="1" hangingPunct="1"/>
            <a:r>
              <a:rPr lang="en-US" smtClean="0"/>
              <a:t>Objective:</a:t>
            </a:r>
          </a:p>
          <a:p>
            <a:pPr eaLnBrk="1" hangingPunct="1"/>
            <a:r>
              <a:rPr lang="en-US" smtClean="0"/>
              <a:t>	To explain the modern periodic law concept proposed by Moseley.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E4BD8C2-8D4C-4442-90FD-F510191487B7}" type="slidenum">
              <a:rPr lang="en-US" smtClean="0"/>
              <a:pPr/>
              <a:t>9</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CEB703-79C0-4D60-AB34-4ECC3F717D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AA3768-0F36-43C1-A557-283F7F26C2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90C288-F9ED-4421-B656-175F36D7E29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endParaRPr lang="en-US" noProof="0"/>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DB7B9937-E4AA-4156-A046-3B07B438D4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75390B-13A2-4493-9A8E-AAF2A28637E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B8F5D4-55FE-4D4B-BD6A-B750A9AB7D3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C7E93B-AD2C-4447-81AE-23D17D26303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02B387F-1266-4967-A6D8-AA5C792204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01545D6-AAD3-4959-80BF-5FB38BFCC23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ED70783-AAF0-413C-9026-EC3BAC824D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6D9E6E-3B94-4540-B165-B16C037B34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3E24A99-DCF1-4F2D-A617-61D15B99BF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mn-cs"/>
              </a:defRPr>
            </a:lvl1pPr>
          </a:lstStyle>
          <a:p>
            <a:pPr>
              <a:defRPr/>
            </a:pPr>
            <a:fld id="{CCD46BF1-CDB7-4416-A2C7-D6E913A543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3" r:id="rId2"/>
    <p:sldLayoutId id="2147483722" r:id="rId3"/>
    <p:sldLayoutId id="2147483721" r:id="rId4"/>
    <p:sldLayoutId id="2147483720" r:id="rId5"/>
    <p:sldLayoutId id="2147483719" r:id="rId6"/>
    <p:sldLayoutId id="2147483718" r:id="rId7"/>
    <p:sldLayoutId id="2147483717" r:id="rId8"/>
    <p:sldLayoutId id="2147483716" r:id="rId9"/>
    <p:sldLayoutId id="2147483715" r:id="rId10"/>
    <p:sldLayoutId id="2147483714" r:id="rId11"/>
    <p:sldLayoutId id="2147483725"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Henry_Moseley"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slide" Target="slide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web.lemoyne.edu/~giunta/EA/MENDELEEVann.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en.wikipedia.org/wiki/Dmitri_Mendeleev" TargetMode="External"/><Relationship Id="rId5" Type="http://schemas.openxmlformats.org/officeDocument/2006/relationships/slide" Target="slide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6.gif"/><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514600"/>
            <a:ext cx="8229600" cy="1630363"/>
          </a:xfrm>
        </p:spPr>
        <p:txBody>
          <a:bodyPr/>
          <a:lstStyle/>
          <a:p>
            <a:r>
              <a:rPr lang="en-US" b="1" smtClean="0">
                <a:latin typeface="Arial" charset="0"/>
                <a:cs typeface="Arial" charset="0"/>
              </a:rPr>
              <a:t>Development of the Periodic Table</a:t>
            </a:r>
          </a:p>
        </p:txBody>
      </p:sp>
      <p:sp>
        <p:nvSpPr>
          <p:cNvPr id="3075" name="AutoShape 3">
            <a:hlinkClick r:id="rId3" action="ppaction://hlinksldjump" highlightClick="1"/>
          </p:cNvPr>
          <p:cNvSpPr>
            <a:spLocks noChangeArrowheads="1"/>
          </p:cNvSpPr>
          <p:nvPr/>
        </p:nvSpPr>
        <p:spPr bwMode="auto">
          <a:xfrm>
            <a:off x="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Modern Periodic Table</a:t>
            </a:r>
          </a:p>
        </p:txBody>
      </p:sp>
      <p:sp>
        <p:nvSpPr>
          <p:cNvPr id="12291" name="Rectangle 3"/>
          <p:cNvSpPr>
            <a:spLocks noGrp="1" noChangeArrowheads="1"/>
          </p:cNvSpPr>
          <p:nvPr>
            <p:ph type="body" sz="half" idx="1"/>
          </p:nvPr>
        </p:nvSpPr>
        <p:spPr>
          <a:xfrm>
            <a:off x="457200" y="1600200"/>
            <a:ext cx="4033838" cy="4525963"/>
          </a:xfrm>
        </p:spPr>
        <p:txBody>
          <a:bodyPr/>
          <a:lstStyle/>
          <a:p>
            <a:r>
              <a:rPr lang="en-US" sz="2400" smtClean="0"/>
              <a:t>Henry G.J. Moseley </a:t>
            </a:r>
          </a:p>
          <a:p>
            <a:r>
              <a:rPr lang="en-US" sz="2400" smtClean="0"/>
              <a:t>Determined the atomic numbers of elements from their </a:t>
            </a:r>
            <a:r>
              <a:rPr lang="en-US" sz="2400" i="1" smtClean="0">
                <a:latin typeface="Papyrus" pitchFamily="66" charset="0"/>
              </a:rPr>
              <a:t>X</a:t>
            </a:r>
            <a:r>
              <a:rPr lang="en-US" sz="2400" smtClean="0"/>
              <a:t>-ray spectra (1914)</a:t>
            </a:r>
          </a:p>
          <a:p>
            <a:r>
              <a:rPr lang="en-US" sz="2400" smtClean="0"/>
              <a:t>Arranged elements by increasing atomic number</a:t>
            </a:r>
          </a:p>
          <a:p>
            <a:r>
              <a:rPr lang="en-US" sz="2400" smtClean="0"/>
              <a:t>Killed in WW I at age 28</a:t>
            </a:r>
          </a:p>
          <a:p>
            <a:pPr>
              <a:buFontTx/>
              <a:buNone/>
            </a:pPr>
            <a:r>
              <a:rPr lang="en-US" sz="2400" smtClean="0"/>
              <a:t>	</a:t>
            </a:r>
            <a:r>
              <a:rPr lang="en-US" sz="2000" smtClean="0"/>
              <a:t>(Battle of Gallipoli in Turkey)</a:t>
            </a:r>
          </a:p>
        </p:txBody>
      </p:sp>
      <p:pic>
        <p:nvPicPr>
          <p:cNvPr id="12292" name="Picture 4" descr="Henry Mosely">
            <a:hlinkClick r:id="rId3" tooltip="Wikipedia -  HENRY  M O S E L E Y"/>
          </p:cNvPr>
          <p:cNvPicPr>
            <a:picLocks noChangeAspect="1" noChangeArrowheads="1"/>
          </p:cNvPicPr>
          <p:nvPr/>
        </p:nvPicPr>
        <p:blipFill>
          <a:blip r:embed="rId4" cstate="print">
            <a:lum bright="6000" contrast="-6000"/>
          </a:blip>
          <a:srcRect/>
          <a:stretch>
            <a:fillRect/>
          </a:stretch>
        </p:blipFill>
        <p:spPr bwMode="auto">
          <a:xfrm>
            <a:off x="5078413" y="1905000"/>
            <a:ext cx="2846387" cy="4114800"/>
          </a:xfrm>
          <a:prstGeom prst="rect">
            <a:avLst/>
          </a:prstGeom>
          <a:noFill/>
          <a:ln w="9525">
            <a:noFill/>
            <a:miter lim="800000"/>
            <a:headEnd/>
            <a:tailEnd/>
          </a:ln>
        </p:spPr>
      </p:pic>
      <p:sp>
        <p:nvSpPr>
          <p:cNvPr id="12293" name="Text Box 5"/>
          <p:cNvSpPr txBox="1">
            <a:spLocks noChangeArrowheads="1"/>
          </p:cNvSpPr>
          <p:nvPr/>
        </p:nvSpPr>
        <p:spPr bwMode="auto">
          <a:xfrm>
            <a:off x="5776913" y="6096000"/>
            <a:ext cx="1538287" cy="396875"/>
          </a:xfrm>
          <a:prstGeom prst="rect">
            <a:avLst/>
          </a:prstGeom>
          <a:noFill/>
          <a:ln w="9525">
            <a:noFill/>
            <a:miter lim="800000"/>
            <a:headEnd/>
            <a:tailEnd/>
          </a:ln>
        </p:spPr>
        <p:txBody>
          <a:bodyPr wrap="none">
            <a:spAutoFit/>
          </a:bodyPr>
          <a:lstStyle/>
          <a:p>
            <a:r>
              <a:rPr lang="en-US" sz="2000"/>
              <a:t>1887 - 1915</a:t>
            </a:r>
          </a:p>
        </p:txBody>
      </p:sp>
      <p:sp>
        <p:nvSpPr>
          <p:cNvPr id="12294" name="AutoShape 6">
            <a:hlinkClick r:id="rId5" action="ppaction://hlinksldjump" highlightClick="1"/>
          </p:cNvPr>
          <p:cNvSpPr>
            <a:spLocks noChangeArrowheads="1"/>
          </p:cNvSpPr>
          <p:nvPr/>
        </p:nvSpPr>
        <p:spPr bwMode="auto">
          <a:xfrm>
            <a:off x="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42913" y="22225"/>
            <a:ext cx="8229600" cy="1143000"/>
          </a:xfrm>
        </p:spPr>
        <p:txBody>
          <a:bodyPr/>
          <a:lstStyle/>
          <a:p>
            <a:r>
              <a:rPr lang="en-US" sz="3600" b="1" smtClean="0">
                <a:solidFill>
                  <a:srgbClr val="9A2216"/>
                </a:solidFill>
              </a:rPr>
              <a:t>Introduction to the Periodic Table</a:t>
            </a:r>
            <a:endParaRPr lang="en-US" sz="3600" b="1" smtClean="0">
              <a:solidFill>
                <a:srgbClr val="CC0000"/>
              </a:solidFill>
            </a:endParaRPr>
          </a:p>
        </p:txBody>
      </p:sp>
      <p:sp>
        <p:nvSpPr>
          <p:cNvPr id="19459" name="Rectangle 3"/>
          <p:cNvSpPr>
            <a:spLocks noGrp="1" noChangeArrowheads="1"/>
          </p:cNvSpPr>
          <p:nvPr>
            <p:ph idx="1"/>
          </p:nvPr>
        </p:nvSpPr>
        <p:spPr>
          <a:xfrm>
            <a:off x="457200" y="1485900"/>
            <a:ext cx="8229600" cy="5219700"/>
          </a:xfrm>
        </p:spPr>
        <p:txBody>
          <a:bodyPr rtlCol="0">
            <a:normAutofit fontScale="77500" lnSpcReduction="20000"/>
          </a:bodyPr>
          <a:lstStyle/>
          <a:p>
            <a:pPr fontAlgn="auto">
              <a:lnSpc>
                <a:spcPct val="80000"/>
              </a:lnSpc>
              <a:spcAft>
                <a:spcPts val="0"/>
              </a:spcAft>
              <a:buFont typeface="Arial" pitchFamily="34" charset="0"/>
              <a:buChar char="•"/>
              <a:defRPr/>
            </a:pPr>
            <a:r>
              <a:rPr lang="en-US" sz="3100" dirty="0"/>
              <a:t>Elements are arranged in seven horizontal rows, in order of increasing atomic number from left to right and from top to bottom.</a:t>
            </a:r>
          </a:p>
          <a:p>
            <a:pPr fontAlgn="auto">
              <a:lnSpc>
                <a:spcPct val="80000"/>
              </a:lnSpc>
              <a:spcAft>
                <a:spcPts val="0"/>
              </a:spcAft>
              <a:buFont typeface="Arial" pitchFamily="34" charset="0"/>
              <a:buChar char="•"/>
              <a:defRPr/>
            </a:pPr>
            <a:endParaRPr lang="en-US" sz="3100" dirty="0"/>
          </a:p>
          <a:p>
            <a:pPr fontAlgn="auto">
              <a:lnSpc>
                <a:spcPct val="80000"/>
              </a:lnSpc>
              <a:spcAft>
                <a:spcPts val="0"/>
              </a:spcAft>
              <a:buFont typeface="Arial" pitchFamily="34" charset="0"/>
              <a:buChar char="•"/>
              <a:defRPr/>
            </a:pPr>
            <a:r>
              <a:rPr lang="en-US" sz="3100" dirty="0"/>
              <a:t>Rows are called</a:t>
            </a:r>
            <a:r>
              <a:rPr lang="en-US" sz="3100" b="1" dirty="0"/>
              <a:t> </a:t>
            </a:r>
            <a:r>
              <a:rPr lang="en-US" sz="3100" b="1" i="1" dirty="0"/>
              <a:t>periods</a:t>
            </a:r>
            <a:r>
              <a:rPr lang="en-US" sz="3100" dirty="0"/>
              <a:t> and are numbered  from 1 to 7.</a:t>
            </a:r>
          </a:p>
          <a:p>
            <a:pPr fontAlgn="auto">
              <a:lnSpc>
                <a:spcPct val="80000"/>
              </a:lnSpc>
              <a:spcAft>
                <a:spcPts val="0"/>
              </a:spcAft>
              <a:buFont typeface="Arial" pitchFamily="34" charset="0"/>
              <a:buChar char="•"/>
              <a:defRPr/>
            </a:pPr>
            <a:endParaRPr lang="en-US" sz="3100" dirty="0"/>
          </a:p>
          <a:p>
            <a:pPr fontAlgn="auto">
              <a:lnSpc>
                <a:spcPct val="80000"/>
              </a:lnSpc>
              <a:spcAft>
                <a:spcPts val="0"/>
              </a:spcAft>
              <a:buFont typeface="Arial" pitchFamily="34" charset="0"/>
              <a:buChar char="•"/>
              <a:defRPr/>
            </a:pPr>
            <a:r>
              <a:rPr lang="en-US" sz="3100" dirty="0"/>
              <a:t>Elements  with similar chemical properties form vertical columns, called</a:t>
            </a:r>
            <a:r>
              <a:rPr lang="en-US" sz="3100" b="1" dirty="0"/>
              <a:t> </a:t>
            </a:r>
            <a:r>
              <a:rPr lang="en-US" sz="3100" b="1" i="1" dirty="0" smtClean="0"/>
              <a:t>families</a:t>
            </a:r>
            <a:r>
              <a:rPr lang="en-US" sz="3100" i="1" dirty="0" smtClean="0"/>
              <a:t>,</a:t>
            </a:r>
            <a:r>
              <a:rPr lang="en-US" sz="3100" dirty="0" smtClean="0"/>
              <a:t> </a:t>
            </a:r>
            <a:r>
              <a:rPr lang="en-US" sz="3100" dirty="0"/>
              <a:t>which are numbered from 1 to 18.</a:t>
            </a:r>
          </a:p>
          <a:p>
            <a:pPr fontAlgn="auto">
              <a:lnSpc>
                <a:spcPct val="80000"/>
              </a:lnSpc>
              <a:spcAft>
                <a:spcPts val="0"/>
              </a:spcAft>
              <a:buFont typeface="Arial" pitchFamily="34" charset="0"/>
              <a:buChar char="•"/>
              <a:defRPr/>
            </a:pPr>
            <a:endParaRPr lang="en-US" sz="3100" dirty="0"/>
          </a:p>
          <a:p>
            <a:pPr fontAlgn="auto">
              <a:lnSpc>
                <a:spcPct val="80000"/>
              </a:lnSpc>
              <a:spcAft>
                <a:spcPts val="0"/>
              </a:spcAft>
              <a:buFont typeface="Arial" pitchFamily="34" charset="0"/>
              <a:buChar char="•"/>
              <a:defRPr/>
            </a:pPr>
            <a:r>
              <a:rPr lang="en-US" sz="3100" dirty="0"/>
              <a:t>Groups 1, 2, and 13 through 18 are the </a:t>
            </a:r>
            <a:r>
              <a:rPr lang="en-US" sz="3100" b="1" dirty="0"/>
              <a:t>main group elements.</a:t>
            </a:r>
          </a:p>
          <a:p>
            <a:pPr fontAlgn="auto">
              <a:lnSpc>
                <a:spcPct val="80000"/>
              </a:lnSpc>
              <a:spcAft>
                <a:spcPts val="0"/>
              </a:spcAft>
              <a:buFont typeface="Arial" pitchFamily="34" charset="0"/>
              <a:buChar char="•"/>
              <a:defRPr/>
            </a:pPr>
            <a:endParaRPr lang="en-US" sz="3100" b="1" dirty="0"/>
          </a:p>
          <a:p>
            <a:pPr fontAlgn="auto">
              <a:lnSpc>
                <a:spcPct val="80000"/>
              </a:lnSpc>
              <a:spcAft>
                <a:spcPts val="0"/>
              </a:spcAft>
              <a:buFont typeface="Arial" pitchFamily="34" charset="0"/>
              <a:buChar char="•"/>
              <a:defRPr/>
            </a:pPr>
            <a:r>
              <a:rPr lang="en-US" sz="3100" dirty="0"/>
              <a:t>Groups 3 through 12 are in the middle of the periodic table and are the </a:t>
            </a:r>
            <a:r>
              <a:rPr lang="en-US" sz="3100" b="1" dirty="0"/>
              <a:t>transition elements.</a:t>
            </a:r>
          </a:p>
          <a:p>
            <a:pPr fontAlgn="auto">
              <a:lnSpc>
                <a:spcPct val="80000"/>
              </a:lnSpc>
              <a:spcAft>
                <a:spcPts val="0"/>
              </a:spcAft>
              <a:buFont typeface="Arial" pitchFamily="34" charset="0"/>
              <a:buChar char="•"/>
              <a:defRPr/>
            </a:pPr>
            <a:endParaRPr lang="en-US" sz="3100" b="1" dirty="0"/>
          </a:p>
          <a:p>
            <a:pPr fontAlgn="auto">
              <a:lnSpc>
                <a:spcPct val="80000"/>
              </a:lnSpc>
              <a:spcAft>
                <a:spcPts val="0"/>
              </a:spcAft>
              <a:buFont typeface="Arial" pitchFamily="34" charset="0"/>
              <a:buChar char="•"/>
              <a:defRPr/>
            </a:pPr>
            <a:r>
              <a:rPr lang="en-US" sz="3100" dirty="0"/>
              <a:t>The two rows of 14 elements at the bottom of the </a:t>
            </a:r>
            <a:r>
              <a:rPr lang="en-US" sz="3100" dirty="0" smtClean="0"/>
              <a:t>periodic table  </a:t>
            </a:r>
            <a:r>
              <a:rPr lang="en-US" sz="3100" dirty="0"/>
              <a:t>are the </a:t>
            </a:r>
            <a:r>
              <a:rPr lang="en-US" sz="3100" i="1" dirty="0"/>
              <a:t>lanthanides</a:t>
            </a:r>
            <a:r>
              <a:rPr lang="en-US" sz="3100" dirty="0"/>
              <a:t> and </a:t>
            </a:r>
            <a:r>
              <a:rPr lang="en-US" sz="3100" i="1" dirty="0"/>
              <a:t>actinides.</a:t>
            </a:r>
          </a:p>
          <a:p>
            <a:pPr fontAlgn="auto">
              <a:lnSpc>
                <a:spcPct val="80000"/>
              </a:lnSpc>
              <a:spcAft>
                <a:spcPts val="0"/>
              </a:spcAft>
              <a:buFontTx/>
              <a:buNone/>
              <a:defRPr/>
            </a:pPr>
            <a:r>
              <a:rPr lang="en-US" sz="3100" dirty="0"/>
              <a:t> </a:t>
            </a:r>
          </a:p>
          <a:p>
            <a:pPr fontAlgn="auto">
              <a:lnSpc>
                <a:spcPct val="80000"/>
              </a:lnSpc>
              <a:spcAft>
                <a:spcPts val="0"/>
              </a:spcAft>
              <a:buFont typeface="Arial" pitchFamily="34" charset="0"/>
              <a:buChar char="•"/>
              <a:defRPr/>
            </a:pPr>
            <a:endParaRPr lang="en-US" sz="2400" dirty="0"/>
          </a:p>
          <a:p>
            <a:pPr fontAlgn="auto">
              <a:lnSpc>
                <a:spcPct val="80000"/>
              </a:lnSpc>
              <a:spcAft>
                <a:spcPts val="0"/>
              </a:spcAft>
              <a:buFontTx/>
              <a:buNone/>
              <a:defRPr/>
            </a:pPr>
            <a:r>
              <a:rPr lang="en-US" sz="2800" b="1" dirty="0"/>
              <a:t>  </a:t>
            </a:r>
            <a:endParaRPr lang="en-US" sz="28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smtClean="0">
                <a:latin typeface="Arial" charset="0"/>
                <a:cs typeface="Arial" charset="0"/>
              </a:rPr>
              <a:t>Mendeleev’s Periodic Table</a:t>
            </a:r>
            <a:endParaRPr lang="en-US" b="1" smtClean="0">
              <a:solidFill>
                <a:schemeClr val="bg1"/>
              </a:solidFill>
            </a:endParaRPr>
          </a:p>
        </p:txBody>
      </p:sp>
      <p:sp>
        <p:nvSpPr>
          <p:cNvPr id="4099" name="AutoShape 3">
            <a:hlinkClick r:id="rId3" action="ppaction://hlinksldjump" highlightClick="1"/>
          </p:cNvPr>
          <p:cNvSpPr>
            <a:spLocks noChangeArrowheads="1"/>
          </p:cNvSpPr>
          <p:nvPr/>
        </p:nvSpPr>
        <p:spPr bwMode="auto">
          <a:xfrm>
            <a:off x="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p>
        </p:txBody>
      </p:sp>
      <p:pic>
        <p:nvPicPr>
          <p:cNvPr id="4100" name="Picture 4" descr="Mendeleyev"/>
          <p:cNvPicPr>
            <a:picLocks noChangeAspect="1" noChangeArrowheads="1"/>
          </p:cNvPicPr>
          <p:nvPr/>
        </p:nvPicPr>
        <p:blipFill>
          <a:blip r:embed="rId4" cstate="print"/>
          <a:srcRect/>
          <a:stretch>
            <a:fillRect/>
          </a:stretch>
        </p:blipFill>
        <p:spPr bwMode="auto">
          <a:xfrm>
            <a:off x="3046413" y="1714500"/>
            <a:ext cx="3051175" cy="3429000"/>
          </a:xfrm>
          <a:prstGeom prst="rect">
            <a:avLst/>
          </a:prstGeom>
          <a:noFill/>
          <a:ln w="9525">
            <a:noFill/>
            <a:miter lim="800000"/>
            <a:headEnd/>
            <a:tailEnd/>
          </a:ln>
        </p:spPr>
      </p:pic>
      <p:sp>
        <p:nvSpPr>
          <p:cNvPr id="4101" name="Rectangle 5"/>
          <p:cNvSpPr>
            <a:spLocks noChangeArrowheads="1"/>
          </p:cNvSpPr>
          <p:nvPr/>
        </p:nvSpPr>
        <p:spPr bwMode="auto">
          <a:xfrm>
            <a:off x="2444750" y="5221288"/>
            <a:ext cx="4225925" cy="1200150"/>
          </a:xfrm>
          <a:prstGeom prst="rect">
            <a:avLst/>
          </a:prstGeom>
          <a:noFill/>
          <a:ln w="9525">
            <a:noFill/>
            <a:miter lim="800000"/>
            <a:headEnd/>
            <a:tailEnd/>
          </a:ln>
        </p:spPr>
        <p:txBody>
          <a:bodyPr anchor="ctr">
            <a:spAutoFit/>
          </a:bodyPr>
          <a:lstStyle/>
          <a:p>
            <a:r>
              <a:rPr lang="en-US" i="1"/>
              <a:t>"...if all the elements be arranged in order of their atomic weights a periodic repetition of properties is obtained."           </a:t>
            </a:r>
            <a:br>
              <a:rPr lang="en-US" i="1"/>
            </a:br>
            <a:r>
              <a:rPr lang="en-US" i="1"/>
              <a:t>          - Mendeleyev</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Dmitri Mendeleev</a:t>
            </a:r>
          </a:p>
        </p:txBody>
      </p:sp>
      <p:sp>
        <p:nvSpPr>
          <p:cNvPr id="5123" name="Rectangle 3"/>
          <p:cNvSpPr>
            <a:spLocks noGrp="1" noChangeArrowheads="1"/>
          </p:cNvSpPr>
          <p:nvPr>
            <p:ph type="body" sz="half" idx="1"/>
          </p:nvPr>
        </p:nvSpPr>
        <p:spPr>
          <a:xfrm>
            <a:off x="457200" y="1600200"/>
            <a:ext cx="4679950" cy="4525963"/>
          </a:xfrm>
        </p:spPr>
        <p:txBody>
          <a:bodyPr/>
          <a:lstStyle/>
          <a:p>
            <a:r>
              <a:rPr lang="en-US" sz="2400" smtClean="0"/>
              <a:t>Russian</a:t>
            </a:r>
          </a:p>
          <a:p>
            <a:r>
              <a:rPr lang="en-US" sz="2400" smtClean="0"/>
              <a:t>Invented periodic table</a:t>
            </a:r>
          </a:p>
          <a:p>
            <a:r>
              <a:rPr lang="en-US" sz="2400" smtClean="0"/>
              <a:t>Organized elements by </a:t>
            </a:r>
            <a:r>
              <a:rPr lang="en-US" sz="2400" i="1" smtClean="0"/>
              <a:t>properties</a:t>
            </a:r>
          </a:p>
          <a:p>
            <a:r>
              <a:rPr lang="en-US" sz="2400" smtClean="0"/>
              <a:t>Arranged elements by atomic mass</a:t>
            </a:r>
          </a:p>
          <a:p>
            <a:r>
              <a:rPr lang="en-US" sz="2400" smtClean="0"/>
              <a:t>Predicted existence of several unknown elements</a:t>
            </a:r>
          </a:p>
          <a:p>
            <a:r>
              <a:rPr lang="en-US" sz="2400" smtClean="0"/>
              <a:t>Element 101 </a:t>
            </a:r>
          </a:p>
        </p:txBody>
      </p:sp>
      <p:sp>
        <p:nvSpPr>
          <p:cNvPr id="5124" name="Text Box 4"/>
          <p:cNvSpPr txBox="1">
            <a:spLocks noChangeArrowheads="1"/>
          </p:cNvSpPr>
          <p:nvPr/>
        </p:nvSpPr>
        <p:spPr bwMode="auto">
          <a:xfrm>
            <a:off x="5715000" y="5165725"/>
            <a:ext cx="2160588" cy="396875"/>
          </a:xfrm>
          <a:prstGeom prst="rect">
            <a:avLst/>
          </a:prstGeom>
          <a:noFill/>
          <a:ln w="9525">
            <a:noFill/>
            <a:miter lim="800000"/>
            <a:headEnd/>
            <a:tailEnd/>
          </a:ln>
        </p:spPr>
        <p:txBody>
          <a:bodyPr wrap="none">
            <a:spAutoFit/>
          </a:bodyPr>
          <a:lstStyle/>
          <a:p>
            <a:r>
              <a:rPr lang="en-US" sz="2000"/>
              <a:t>Dmitri Mendeleev</a:t>
            </a:r>
          </a:p>
        </p:txBody>
      </p:sp>
      <p:pic>
        <p:nvPicPr>
          <p:cNvPr id="5125" name="Picture 5" descr="Dmitri Mendeleev">
            <a:hlinkClick r:id="rId3"/>
          </p:cNvPr>
          <p:cNvPicPr>
            <a:picLocks noChangeAspect="1" noChangeArrowheads="1"/>
          </p:cNvPicPr>
          <p:nvPr/>
        </p:nvPicPr>
        <p:blipFill>
          <a:blip r:embed="rId4" cstate="print"/>
          <a:srcRect/>
          <a:stretch>
            <a:fillRect/>
          </a:stretch>
        </p:blipFill>
        <p:spPr bwMode="auto">
          <a:xfrm>
            <a:off x="5505450" y="1752600"/>
            <a:ext cx="2571750" cy="3429000"/>
          </a:xfrm>
          <a:prstGeom prst="rect">
            <a:avLst/>
          </a:prstGeom>
          <a:noFill/>
          <a:ln w="9525">
            <a:noFill/>
            <a:miter lim="800000"/>
            <a:headEnd/>
            <a:tailEnd/>
          </a:ln>
        </p:spPr>
      </p:pic>
      <p:sp>
        <p:nvSpPr>
          <p:cNvPr id="5126" name="AutoShape 6">
            <a:hlinkClick r:id="rId5" action="ppaction://hlinksldjump" highlightClick="1"/>
          </p:cNvPr>
          <p:cNvSpPr>
            <a:spLocks noChangeArrowheads="1"/>
          </p:cNvSpPr>
          <p:nvPr/>
        </p:nvSpPr>
        <p:spPr bwMode="auto">
          <a:xfrm>
            <a:off x="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p>
        </p:txBody>
      </p:sp>
      <p:sp>
        <p:nvSpPr>
          <p:cNvPr id="5127" name="Rectangle 7">
            <a:hlinkClick r:id="rId6" tooltip="Wikipedia -  DMITRI   M E N D E L E E V"/>
          </p:cNvPr>
          <p:cNvSpPr>
            <a:spLocks noChangeArrowheads="1"/>
          </p:cNvSpPr>
          <p:nvPr/>
        </p:nvSpPr>
        <p:spPr bwMode="auto">
          <a:xfrm>
            <a:off x="2357438" y="579438"/>
            <a:ext cx="4403725" cy="554037"/>
          </a:xfrm>
          <a:prstGeom prst="rect">
            <a:avLst/>
          </a:prstGeom>
          <a:no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03_11Figure_PH"/>
          <p:cNvPicPr>
            <a:picLocks noChangeAspect="1" noChangeArrowheads="1"/>
          </p:cNvPicPr>
          <p:nvPr/>
        </p:nvPicPr>
        <p:blipFill>
          <a:blip r:embed="rId3" cstate="print"/>
          <a:srcRect r="-659" b="4552"/>
          <a:stretch>
            <a:fillRect/>
          </a:stretch>
        </p:blipFill>
        <p:spPr bwMode="auto">
          <a:xfrm rot="-255811">
            <a:off x="884238" y="333375"/>
            <a:ext cx="4117975" cy="6191250"/>
          </a:xfrm>
          <a:prstGeom prst="rect">
            <a:avLst/>
          </a:prstGeom>
          <a:noFill/>
          <a:ln w="9525">
            <a:noFill/>
            <a:miter lim="800000"/>
            <a:headEnd/>
            <a:tailEnd/>
          </a:ln>
        </p:spPr>
      </p:pic>
      <p:pic>
        <p:nvPicPr>
          <p:cNvPr id="6147" name="Picture 3" descr="Mendeleev"/>
          <p:cNvPicPr>
            <a:picLocks noChangeAspect="1" noChangeArrowheads="1"/>
          </p:cNvPicPr>
          <p:nvPr/>
        </p:nvPicPr>
        <p:blipFill>
          <a:blip r:embed="rId4" cstate="print"/>
          <a:srcRect b="5553"/>
          <a:stretch>
            <a:fillRect/>
          </a:stretch>
        </p:blipFill>
        <p:spPr bwMode="auto">
          <a:xfrm>
            <a:off x="5591175" y="357188"/>
            <a:ext cx="3200400" cy="3421062"/>
          </a:xfrm>
          <a:prstGeom prst="rect">
            <a:avLst/>
          </a:prstGeom>
          <a:noFill/>
          <a:ln w="9525">
            <a:noFill/>
            <a:miter lim="800000"/>
            <a:headEnd/>
            <a:tailEnd/>
          </a:ln>
        </p:spPr>
      </p:pic>
      <p:sp>
        <p:nvSpPr>
          <p:cNvPr id="6148" name="Text Box 4"/>
          <p:cNvSpPr txBox="1">
            <a:spLocks noChangeArrowheads="1"/>
          </p:cNvSpPr>
          <p:nvPr/>
        </p:nvSpPr>
        <p:spPr bwMode="auto">
          <a:xfrm>
            <a:off x="6197600" y="3908425"/>
            <a:ext cx="1962150" cy="366713"/>
          </a:xfrm>
          <a:prstGeom prst="rect">
            <a:avLst/>
          </a:prstGeom>
          <a:noFill/>
          <a:ln w="9525">
            <a:noFill/>
            <a:miter lim="800000"/>
            <a:headEnd/>
            <a:tailEnd/>
          </a:ln>
        </p:spPr>
        <p:txBody>
          <a:bodyPr wrap="none">
            <a:spAutoFit/>
          </a:bodyPr>
          <a:lstStyle/>
          <a:p>
            <a:r>
              <a:rPr lang="en-US">
                <a:solidFill>
                  <a:schemeClr val="bg1"/>
                </a:solidFill>
              </a:rPr>
              <a:t>Dmitri Mendeléev</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03313" y="274638"/>
            <a:ext cx="7342187" cy="1143000"/>
          </a:xfrm>
        </p:spPr>
        <p:txBody>
          <a:bodyPr/>
          <a:lstStyle/>
          <a:p>
            <a:r>
              <a:rPr lang="en-US" sz="3200" smtClean="0"/>
              <a:t>Mendeleev’s Periodic Table</a:t>
            </a:r>
          </a:p>
        </p:txBody>
      </p:sp>
      <p:pic>
        <p:nvPicPr>
          <p:cNvPr id="7171" name="Picture 3" descr="Mendeleev"/>
          <p:cNvPicPr>
            <a:picLocks noChangeAspect="1" noChangeArrowheads="1"/>
          </p:cNvPicPr>
          <p:nvPr/>
        </p:nvPicPr>
        <p:blipFill>
          <a:blip r:embed="rId3" cstate="print"/>
          <a:srcRect/>
          <a:stretch>
            <a:fillRect/>
          </a:stretch>
        </p:blipFill>
        <p:spPr bwMode="auto">
          <a:xfrm>
            <a:off x="7467600" y="304800"/>
            <a:ext cx="1411288" cy="1447800"/>
          </a:xfrm>
          <a:prstGeom prst="rect">
            <a:avLst/>
          </a:prstGeom>
          <a:noFill/>
          <a:ln w="9525">
            <a:noFill/>
            <a:miter lim="800000"/>
            <a:headEnd/>
            <a:tailEnd/>
          </a:ln>
        </p:spPr>
      </p:pic>
      <p:sp>
        <p:nvSpPr>
          <p:cNvPr id="7172" name="AutoShape 4">
            <a:hlinkClick r:id="rId4" action="ppaction://hlinksldjump" highlightClick="1"/>
          </p:cNvPr>
          <p:cNvSpPr>
            <a:spLocks noChangeArrowheads="1"/>
          </p:cNvSpPr>
          <p:nvPr/>
        </p:nvSpPr>
        <p:spPr bwMode="auto">
          <a:xfrm>
            <a:off x="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p>
        </p:txBody>
      </p:sp>
      <p:sp>
        <p:nvSpPr>
          <p:cNvPr id="7173" name="Rectangle 5"/>
          <p:cNvSpPr>
            <a:spLocks noChangeArrowheads="1"/>
          </p:cNvSpPr>
          <p:nvPr/>
        </p:nvSpPr>
        <p:spPr bwMode="auto">
          <a:xfrm>
            <a:off x="381000" y="5429250"/>
            <a:ext cx="9144000" cy="457200"/>
          </a:xfrm>
          <a:prstGeom prst="rect">
            <a:avLst/>
          </a:prstGeom>
          <a:noFill/>
          <a:ln w="9525">
            <a:noFill/>
            <a:miter lim="800000"/>
            <a:headEnd/>
            <a:tailEnd/>
          </a:ln>
        </p:spPr>
        <p:txBody>
          <a:bodyPr>
            <a:spAutoFit/>
          </a:bodyPr>
          <a:lstStyle/>
          <a:p>
            <a:r>
              <a:rPr lang="en-US" sz="2400"/>
              <a:t> </a:t>
            </a:r>
          </a:p>
        </p:txBody>
      </p:sp>
      <p:pic>
        <p:nvPicPr>
          <p:cNvPr id="7174" name="Picture 6" descr="Russian dancer"/>
          <p:cNvPicPr>
            <a:picLocks noChangeAspect="1" noChangeArrowheads="1" noCrop="1"/>
          </p:cNvPicPr>
          <p:nvPr/>
        </p:nvPicPr>
        <p:blipFill>
          <a:blip r:embed="rId5" cstate="print"/>
          <a:srcRect/>
          <a:stretch>
            <a:fillRect/>
          </a:stretch>
        </p:blipFill>
        <p:spPr bwMode="auto">
          <a:xfrm>
            <a:off x="446088" y="152400"/>
            <a:ext cx="1611312" cy="1692275"/>
          </a:xfrm>
          <a:prstGeom prst="rect">
            <a:avLst/>
          </a:prstGeom>
          <a:noFill/>
          <a:ln w="9525">
            <a:noFill/>
            <a:miter lim="800000"/>
            <a:headEnd/>
            <a:tailEnd/>
          </a:ln>
        </p:spPr>
      </p:pic>
      <p:sp>
        <p:nvSpPr>
          <p:cNvPr id="7175" name="Line 7"/>
          <p:cNvSpPr>
            <a:spLocks noChangeShapeType="1"/>
          </p:cNvSpPr>
          <p:nvPr/>
        </p:nvSpPr>
        <p:spPr bwMode="auto">
          <a:xfrm>
            <a:off x="838200" y="2133600"/>
            <a:ext cx="0" cy="3962400"/>
          </a:xfrm>
          <a:prstGeom prst="line">
            <a:avLst/>
          </a:prstGeom>
          <a:noFill/>
          <a:ln w="9525">
            <a:solidFill>
              <a:schemeClr val="tx1"/>
            </a:solidFill>
            <a:round/>
            <a:headEnd/>
            <a:tailEnd/>
          </a:ln>
        </p:spPr>
        <p:txBody>
          <a:bodyPr/>
          <a:lstStyle/>
          <a:p>
            <a:endParaRPr lang="en-US"/>
          </a:p>
        </p:txBody>
      </p:sp>
      <p:graphicFrame>
        <p:nvGraphicFramePr>
          <p:cNvPr id="23560" name="Group 8"/>
          <p:cNvGraphicFramePr>
            <a:graphicFrameLocks noGrp="1"/>
          </p:cNvGraphicFramePr>
          <p:nvPr/>
        </p:nvGraphicFramePr>
        <p:xfrm>
          <a:off x="609600" y="1905000"/>
          <a:ext cx="8153400" cy="4790444"/>
        </p:xfrm>
        <a:graphic>
          <a:graphicData uri="http://schemas.openxmlformats.org/drawingml/2006/table">
            <a:tbl>
              <a:tblPr/>
              <a:tblGrid>
                <a:gridCol w="744538"/>
                <a:gridCol w="898525"/>
                <a:gridCol w="896937"/>
                <a:gridCol w="896938"/>
                <a:gridCol w="898525"/>
                <a:gridCol w="896937"/>
                <a:gridCol w="896938"/>
                <a:gridCol w="898525"/>
                <a:gridCol w="1125537"/>
              </a:tblGrid>
              <a:tr h="6858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Period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 1</a:t>
                      </a: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smtClean="0">
                        <a:ln>
                          <a:noFill/>
                        </a:ln>
                        <a:solidFill>
                          <a:schemeClr val="accent2"/>
                        </a:solidFill>
                        <a:effectLst>
                          <a:outerShdw blurRad="38100" dist="38100" dir="2700000" algn="tl">
                            <a:srgbClr val="000000"/>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smtClean="0">
                          <a:ln>
                            <a:noFill/>
                          </a:ln>
                          <a:solidFill>
                            <a:schemeClr val="accent2"/>
                          </a:solidFill>
                          <a:effectLst>
                            <a:outerShdw blurRad="38100" dist="38100" dir="2700000" algn="tl">
                              <a:srgbClr val="000000"/>
                            </a:outerShdw>
                          </a:effectLst>
                          <a:latin typeface="Arial" charset="0"/>
                        </a:rPr>
                        <a:t>Group I</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 b="1" i="0" u="none" strike="noStrike" cap="none" normalizeH="0" baseline="0" smtClean="0">
                        <a:ln>
                          <a:noFill/>
                        </a:ln>
                        <a:solidFill>
                          <a:schemeClr val="accent2"/>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accent2"/>
                          </a:solidFill>
                          <a:effectLst>
                            <a:outerShdw blurRad="38100" dist="38100" dir="2700000" algn="tl">
                              <a:srgbClr val="000000"/>
                            </a:outerShdw>
                          </a:effectLst>
                          <a:latin typeface="Arial" charset="0"/>
                        </a:rPr>
                        <a:t>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 b="1" i="0" u="none" strike="noStrike" cap="none" normalizeH="0" baseline="0" smtClean="0">
                        <a:ln>
                          <a:noFill/>
                        </a:ln>
                        <a:solidFill>
                          <a:schemeClr val="accent2"/>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accent2"/>
                          </a:solidFill>
                          <a:effectLst>
                            <a:outerShdw blurRad="38100" dist="38100" dir="2700000" algn="tl">
                              <a:srgbClr val="000000"/>
                            </a:outerShdw>
                          </a:effectLst>
                          <a:latin typeface="Arial" charset="0"/>
                        </a:rPr>
                        <a:t>III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 b="1" i="0" u="none" strike="noStrike" cap="none" normalizeH="0" baseline="0" smtClean="0">
                        <a:ln>
                          <a:noFill/>
                        </a:ln>
                        <a:solidFill>
                          <a:schemeClr val="accent2"/>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accent2"/>
                          </a:solidFill>
                          <a:effectLst>
                            <a:outerShdw blurRad="38100" dist="38100" dir="2700000" algn="tl">
                              <a:srgbClr val="000000"/>
                            </a:outerShdw>
                          </a:effectLst>
                          <a:latin typeface="Arial" charset="0"/>
                        </a:rPr>
                        <a:t>IV</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 b="1" i="0" u="none" strike="noStrike" cap="none" normalizeH="0" baseline="0" smtClean="0">
                        <a:ln>
                          <a:noFill/>
                        </a:ln>
                        <a:solidFill>
                          <a:schemeClr val="accent2"/>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accent2"/>
                          </a:solidFill>
                          <a:effectLst>
                            <a:outerShdw blurRad="38100" dist="38100" dir="2700000" algn="tl">
                              <a:srgbClr val="000000"/>
                            </a:outerShdw>
                          </a:effectLst>
                          <a:latin typeface="Arial" charset="0"/>
                        </a:rPr>
                        <a:t>V</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 b="1" i="0" u="none" strike="noStrike" cap="none" normalizeH="0" baseline="0" smtClean="0">
                        <a:ln>
                          <a:noFill/>
                        </a:ln>
                        <a:solidFill>
                          <a:schemeClr val="accent2"/>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accent2"/>
                          </a:solidFill>
                          <a:effectLst>
                            <a:outerShdw blurRad="38100" dist="38100" dir="2700000" algn="tl">
                              <a:srgbClr val="000000"/>
                            </a:outerShdw>
                          </a:effectLst>
                          <a:latin typeface="Arial" charset="0"/>
                        </a:rPr>
                        <a:t>VI</a:t>
                      </a:r>
                      <a:endParaRPr kumimoji="0" lang="en-US" sz="1800" b="0"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 b="1" i="0" u="none" strike="noStrike" cap="none" normalizeH="0" baseline="0" smtClean="0">
                        <a:ln>
                          <a:noFill/>
                        </a:ln>
                        <a:solidFill>
                          <a:schemeClr val="accent2"/>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accent2"/>
                          </a:solidFill>
                          <a:effectLst>
                            <a:outerShdw blurRad="38100" dist="38100" dir="2700000" algn="tl">
                              <a:srgbClr val="000000"/>
                            </a:outerShdw>
                          </a:effectLst>
                          <a:latin typeface="Arial" charset="0"/>
                        </a:rPr>
                        <a:t>VII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 b="1" i="0" u="none" strike="noStrike" cap="none" normalizeH="0" baseline="0" smtClean="0">
                        <a:ln>
                          <a:noFill/>
                        </a:ln>
                        <a:solidFill>
                          <a:schemeClr val="accent2"/>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accent2"/>
                          </a:solidFill>
                          <a:effectLst>
                            <a:outerShdw blurRad="38100" dist="38100" dir="2700000" algn="tl">
                              <a:srgbClr val="000000"/>
                            </a:outerShdw>
                          </a:effectLst>
                          <a:latin typeface="Arial" charset="0"/>
                        </a:rPr>
                        <a:t>VIII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1273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H = 1</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2</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Li = 7</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Be= 9.4</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B = 11</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C = 12</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N = 14</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O = 16</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F = 19</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F = 19</a:t>
                      </a: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Na = 23</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Mg = 24</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Al = 27.3</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Si = 28</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P = 31</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S = 32</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C = 35.5</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349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K = 39</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Ca = 40</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 44</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Ti = 48</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V = 51</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Cr = 52</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Mn = 55</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Fe  =56,  Co = 59,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Ni = 59</a:t>
                      </a: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Cu = 63</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Zn = 65</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 68</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 72</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As = 75</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Se = 78</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Br = 80</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31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Rb = 85</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Sr = 87</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Yt = 88</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Zr = 90</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Nb = 94</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Mo = 96</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 100</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Ru= 104, Rh = 104, Pd = 106</a:t>
                      </a: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Ag = 108</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Cd = 112</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In = 113</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Sn = 118</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Sb = 122</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Te = 125</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J = 127</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Cs = 133</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Ba = 137</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?Di = 138</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?Ce = 140</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?Er = 178</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?La = 180</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Ta = 182</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W = 184</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Os = 195, Ir = 197,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Pt = 198</a:t>
                      </a: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Au = 199</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Hg = 200</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Tl = 204</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Pb = 207</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Bi = 208</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312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3300"/>
                          </a:solidFill>
                          <a:effectLst>
                            <a:outerShdw blurRad="38100" dist="38100" dir="2700000" algn="tl">
                              <a:srgbClr val="000000"/>
                            </a:outerShdw>
                          </a:effectLst>
                          <a:latin typeface="Arial"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Th = 231</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U = 240</a:t>
                      </a: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txBody>
                  <a:tcPr marL="45720" marR="4572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97113" y="609600"/>
            <a:ext cx="4992687" cy="457200"/>
          </a:xfrm>
          <a:prstGeom prst="rect">
            <a:avLst/>
          </a:prstGeom>
          <a:noFill/>
          <a:ln w="9525">
            <a:noFill/>
            <a:miter lim="800000"/>
            <a:headEnd/>
            <a:tailEnd/>
          </a:ln>
        </p:spPr>
        <p:txBody>
          <a:bodyPr wrap="none">
            <a:spAutoFit/>
          </a:bodyPr>
          <a:lstStyle/>
          <a:p>
            <a:r>
              <a:rPr lang="en-US" sz="2400" b="1"/>
              <a:t>Mendeleev’s Early Periodic Table</a:t>
            </a:r>
          </a:p>
        </p:txBody>
      </p:sp>
      <p:sp>
        <p:nvSpPr>
          <p:cNvPr id="8195" name="Line 3"/>
          <p:cNvSpPr>
            <a:spLocks noChangeShapeType="1"/>
          </p:cNvSpPr>
          <p:nvPr/>
        </p:nvSpPr>
        <p:spPr bwMode="auto">
          <a:xfrm>
            <a:off x="673100" y="1600200"/>
            <a:ext cx="7848600" cy="0"/>
          </a:xfrm>
          <a:prstGeom prst="line">
            <a:avLst/>
          </a:prstGeom>
          <a:noFill/>
          <a:ln w="22225">
            <a:solidFill>
              <a:schemeClr val="tx1"/>
            </a:solidFill>
            <a:round/>
            <a:headEnd/>
            <a:tailEnd/>
          </a:ln>
        </p:spPr>
        <p:txBody>
          <a:bodyPr/>
          <a:lstStyle/>
          <a:p>
            <a:endParaRPr lang="en-US"/>
          </a:p>
        </p:txBody>
      </p:sp>
      <p:sp>
        <p:nvSpPr>
          <p:cNvPr id="8196" name="Line 4"/>
          <p:cNvSpPr>
            <a:spLocks noChangeShapeType="1"/>
          </p:cNvSpPr>
          <p:nvPr/>
        </p:nvSpPr>
        <p:spPr bwMode="auto">
          <a:xfrm>
            <a:off x="673100" y="2514600"/>
            <a:ext cx="7848600" cy="0"/>
          </a:xfrm>
          <a:prstGeom prst="line">
            <a:avLst/>
          </a:prstGeom>
          <a:noFill/>
          <a:ln w="22225">
            <a:solidFill>
              <a:schemeClr val="tx1"/>
            </a:solidFill>
            <a:round/>
            <a:headEnd/>
            <a:tailEnd/>
          </a:ln>
        </p:spPr>
        <p:txBody>
          <a:bodyPr/>
          <a:lstStyle/>
          <a:p>
            <a:endParaRPr lang="en-US"/>
          </a:p>
        </p:txBody>
      </p:sp>
      <p:sp>
        <p:nvSpPr>
          <p:cNvPr id="8197" name="Line 5"/>
          <p:cNvSpPr>
            <a:spLocks noChangeShapeType="1"/>
          </p:cNvSpPr>
          <p:nvPr/>
        </p:nvSpPr>
        <p:spPr bwMode="auto">
          <a:xfrm>
            <a:off x="1054100" y="1600200"/>
            <a:ext cx="0" cy="4572000"/>
          </a:xfrm>
          <a:prstGeom prst="line">
            <a:avLst/>
          </a:prstGeom>
          <a:noFill/>
          <a:ln w="9525">
            <a:solidFill>
              <a:schemeClr val="tx1"/>
            </a:solidFill>
            <a:round/>
            <a:headEnd/>
            <a:tailEnd/>
          </a:ln>
        </p:spPr>
        <p:txBody>
          <a:bodyPr/>
          <a:lstStyle/>
          <a:p>
            <a:endParaRPr lang="en-US"/>
          </a:p>
        </p:txBody>
      </p:sp>
      <p:sp>
        <p:nvSpPr>
          <p:cNvPr id="8198" name="Text Box 6"/>
          <p:cNvSpPr txBox="1">
            <a:spLocks noChangeArrowheads="1"/>
          </p:cNvSpPr>
          <p:nvPr/>
        </p:nvSpPr>
        <p:spPr bwMode="auto">
          <a:xfrm>
            <a:off x="1038225" y="1735138"/>
            <a:ext cx="7648575" cy="701675"/>
          </a:xfrm>
          <a:prstGeom prst="rect">
            <a:avLst/>
          </a:prstGeom>
          <a:noFill/>
          <a:ln w="9525">
            <a:noFill/>
            <a:miter lim="800000"/>
            <a:headEnd/>
            <a:tailEnd/>
          </a:ln>
        </p:spPr>
        <p:txBody>
          <a:bodyPr wrap="none">
            <a:spAutoFit/>
          </a:bodyPr>
          <a:lstStyle/>
          <a:p>
            <a:r>
              <a:rPr lang="en-US" sz="1000" b="1"/>
              <a:t> GRUPPE I         GRUPPE II       GRUPPE III        GRUPPE IV      GRUPPE  V       GRUPPE VI      GRUPPE VII         GRUPPE VIII    </a:t>
            </a:r>
          </a:p>
          <a:p>
            <a:r>
              <a:rPr lang="en-US" sz="1000" b="1"/>
              <a:t>      ___                     ___                     ___              				          ___      </a:t>
            </a:r>
          </a:p>
          <a:p>
            <a:r>
              <a:rPr lang="en-US" sz="1000" b="1"/>
              <a:t>			       RH</a:t>
            </a:r>
            <a:r>
              <a:rPr lang="en-US" sz="1000" b="1" baseline="30000"/>
              <a:t>4</a:t>
            </a:r>
            <a:r>
              <a:rPr lang="en-US" sz="1000" b="1"/>
              <a:t>                  RH</a:t>
            </a:r>
            <a:r>
              <a:rPr lang="en-US" sz="1000" b="1" baseline="30000"/>
              <a:t>3</a:t>
            </a:r>
            <a:r>
              <a:rPr lang="en-US" sz="1000" b="1"/>
              <a:t>                    RH</a:t>
            </a:r>
            <a:r>
              <a:rPr lang="en-US" sz="1000" b="1" baseline="30000"/>
              <a:t>2</a:t>
            </a:r>
            <a:r>
              <a:rPr lang="en-US" sz="1000" b="1"/>
              <a:t>                   RH</a:t>
            </a:r>
          </a:p>
          <a:p>
            <a:r>
              <a:rPr lang="en-US" sz="1000" b="1"/>
              <a:t>      R</a:t>
            </a:r>
            <a:r>
              <a:rPr lang="en-US" sz="1000" b="1" baseline="30000"/>
              <a:t>2</a:t>
            </a:r>
            <a:r>
              <a:rPr lang="en-US" sz="1000" b="1"/>
              <a:t>O                     RO                    R</a:t>
            </a:r>
            <a:r>
              <a:rPr lang="en-US" sz="1000" b="1" baseline="30000"/>
              <a:t>2</a:t>
            </a:r>
            <a:r>
              <a:rPr lang="en-US" sz="1000" b="1"/>
              <a:t>O</a:t>
            </a:r>
            <a:r>
              <a:rPr lang="en-US" sz="1000" b="1" baseline="30000"/>
              <a:t>3</a:t>
            </a:r>
            <a:r>
              <a:rPr lang="en-US" sz="1000" b="1"/>
              <a:t>                  RO</a:t>
            </a:r>
            <a:r>
              <a:rPr lang="en-US" sz="1000" b="1" baseline="30000"/>
              <a:t>2</a:t>
            </a:r>
            <a:r>
              <a:rPr lang="en-US" sz="1000" b="1"/>
              <a:t>                  R</a:t>
            </a:r>
            <a:r>
              <a:rPr lang="en-US" sz="1000" b="1" baseline="30000"/>
              <a:t>2</a:t>
            </a:r>
            <a:r>
              <a:rPr lang="en-US" sz="1000" b="1"/>
              <a:t>O</a:t>
            </a:r>
            <a:r>
              <a:rPr lang="en-US" sz="1000" b="1" baseline="30000"/>
              <a:t>5</a:t>
            </a:r>
            <a:r>
              <a:rPr lang="en-US" sz="1000" b="1"/>
              <a:t>                  RO</a:t>
            </a:r>
            <a:r>
              <a:rPr lang="en-US" sz="1000" b="1" baseline="30000"/>
              <a:t>3</a:t>
            </a:r>
            <a:r>
              <a:rPr lang="en-US" sz="1000" b="1"/>
              <a:t>                   R</a:t>
            </a:r>
            <a:r>
              <a:rPr lang="en-US" sz="1000" b="1" baseline="30000"/>
              <a:t>2</a:t>
            </a:r>
            <a:r>
              <a:rPr lang="en-US" sz="1000" b="1"/>
              <a:t>O</a:t>
            </a:r>
            <a:r>
              <a:rPr lang="en-US" sz="1000" b="1" baseline="30000"/>
              <a:t>7</a:t>
            </a:r>
            <a:r>
              <a:rPr lang="en-US" sz="1000" b="1"/>
              <a:t>                       RO</a:t>
            </a:r>
            <a:r>
              <a:rPr lang="en-US" sz="1000" b="1" baseline="30000"/>
              <a:t>4</a:t>
            </a:r>
            <a:r>
              <a:rPr lang="en-US" sz="1000" b="1"/>
              <a:t>             </a:t>
            </a:r>
          </a:p>
        </p:txBody>
      </p:sp>
      <p:sp>
        <p:nvSpPr>
          <p:cNvPr id="8199" name="Text Box 7"/>
          <p:cNvSpPr txBox="1">
            <a:spLocks noChangeArrowheads="1"/>
          </p:cNvSpPr>
          <p:nvPr/>
        </p:nvSpPr>
        <p:spPr bwMode="auto">
          <a:xfrm rot="-5400000">
            <a:off x="523875" y="1962150"/>
            <a:ext cx="663575" cy="244475"/>
          </a:xfrm>
          <a:prstGeom prst="rect">
            <a:avLst/>
          </a:prstGeom>
          <a:noFill/>
          <a:ln w="9525">
            <a:noFill/>
            <a:miter lim="800000"/>
            <a:headEnd/>
            <a:tailEnd/>
          </a:ln>
        </p:spPr>
        <p:txBody>
          <a:bodyPr wrap="none">
            <a:spAutoFit/>
          </a:bodyPr>
          <a:lstStyle/>
          <a:p>
            <a:r>
              <a:rPr lang="en-US" sz="1000" b="1"/>
              <a:t>REIHEN</a:t>
            </a:r>
          </a:p>
        </p:txBody>
      </p:sp>
      <p:sp>
        <p:nvSpPr>
          <p:cNvPr id="8200" name="Text Box 8"/>
          <p:cNvSpPr txBox="1">
            <a:spLocks noChangeArrowheads="1"/>
          </p:cNvSpPr>
          <p:nvPr/>
        </p:nvSpPr>
        <p:spPr bwMode="auto">
          <a:xfrm>
            <a:off x="596900" y="2590800"/>
            <a:ext cx="323850" cy="3597275"/>
          </a:xfrm>
          <a:prstGeom prst="rect">
            <a:avLst/>
          </a:prstGeom>
          <a:noFill/>
          <a:ln w="9525">
            <a:noFill/>
            <a:miter lim="800000"/>
            <a:headEnd/>
            <a:tailEnd/>
          </a:ln>
        </p:spPr>
        <p:txBody>
          <a:bodyPr wrap="none">
            <a:spAutoFit/>
          </a:bodyPr>
          <a:lstStyle/>
          <a:p>
            <a:r>
              <a:rPr lang="en-US" sz="1000" b="1"/>
              <a:t> 1</a:t>
            </a:r>
          </a:p>
          <a:p>
            <a:endParaRPr lang="en-US" sz="1000" b="1"/>
          </a:p>
          <a:p>
            <a:r>
              <a:rPr lang="en-US" sz="1000" b="1"/>
              <a:t> 2</a:t>
            </a:r>
          </a:p>
          <a:p>
            <a:endParaRPr lang="en-US" sz="1000" b="1"/>
          </a:p>
          <a:p>
            <a:r>
              <a:rPr lang="en-US" sz="1000" b="1"/>
              <a:t> 3</a:t>
            </a:r>
          </a:p>
          <a:p>
            <a:endParaRPr lang="en-US" sz="1000" b="1"/>
          </a:p>
          <a:p>
            <a:r>
              <a:rPr lang="en-US" sz="1000" b="1"/>
              <a:t> 4</a:t>
            </a:r>
          </a:p>
          <a:p>
            <a:endParaRPr lang="en-US" sz="1000" b="1"/>
          </a:p>
          <a:p>
            <a:r>
              <a:rPr lang="en-US" sz="1000" b="1"/>
              <a:t> 5</a:t>
            </a:r>
          </a:p>
          <a:p>
            <a:endParaRPr lang="en-US" sz="1000" b="1"/>
          </a:p>
          <a:p>
            <a:r>
              <a:rPr lang="en-US" sz="1000" b="1"/>
              <a:t> 6</a:t>
            </a:r>
          </a:p>
          <a:p>
            <a:endParaRPr lang="en-US" sz="1000" b="1"/>
          </a:p>
          <a:p>
            <a:r>
              <a:rPr lang="en-US" sz="1000" b="1"/>
              <a:t> 7</a:t>
            </a:r>
          </a:p>
          <a:p>
            <a:endParaRPr lang="en-US" sz="1000" b="1"/>
          </a:p>
          <a:p>
            <a:r>
              <a:rPr lang="en-US" sz="1000" b="1"/>
              <a:t> 8</a:t>
            </a:r>
          </a:p>
          <a:p>
            <a:endParaRPr lang="en-US" sz="1000" b="1"/>
          </a:p>
          <a:p>
            <a:r>
              <a:rPr lang="en-US" sz="1000" b="1"/>
              <a:t> 9</a:t>
            </a:r>
          </a:p>
          <a:p>
            <a:endParaRPr lang="en-US" sz="1000" b="1"/>
          </a:p>
          <a:p>
            <a:r>
              <a:rPr lang="en-US" sz="1000" b="1"/>
              <a:t>10</a:t>
            </a:r>
          </a:p>
          <a:p>
            <a:endParaRPr lang="en-US" sz="1000" b="1"/>
          </a:p>
          <a:p>
            <a:r>
              <a:rPr lang="en-US" sz="1000" b="1"/>
              <a:t>11</a:t>
            </a:r>
          </a:p>
          <a:p>
            <a:endParaRPr lang="en-US" sz="1000" b="1"/>
          </a:p>
          <a:p>
            <a:r>
              <a:rPr lang="en-US" sz="1000" b="1"/>
              <a:t>12</a:t>
            </a:r>
          </a:p>
        </p:txBody>
      </p:sp>
      <p:sp>
        <p:nvSpPr>
          <p:cNvPr id="25609" name="Text Box 9"/>
          <p:cNvSpPr txBox="1">
            <a:spLocks noChangeArrowheads="1"/>
          </p:cNvSpPr>
          <p:nvPr/>
        </p:nvSpPr>
        <p:spPr bwMode="auto">
          <a:xfrm>
            <a:off x="822325" y="6408738"/>
            <a:ext cx="4203700" cy="214312"/>
          </a:xfrm>
          <a:prstGeom prst="rect">
            <a:avLst/>
          </a:prstGeom>
          <a:noFill/>
          <a:ln w="9525">
            <a:noFill/>
            <a:miter lim="800000"/>
            <a:headEnd/>
            <a:tailEnd/>
          </a:ln>
          <a:effectLst/>
        </p:spPr>
        <p:txBody>
          <a:bodyPr wrap="none">
            <a:spAutoFit/>
          </a:bodyPr>
          <a:lstStyle/>
          <a:p>
            <a:pPr>
              <a:defRPr/>
            </a:pPr>
            <a:r>
              <a:rPr lang="en-US" sz="800">
                <a:cs typeface="+mn-cs"/>
              </a:rPr>
              <a:t>From </a:t>
            </a:r>
            <a:r>
              <a:rPr lang="en-US" sz="800" i="1">
                <a:effectLst>
                  <a:outerShdw blurRad="38100" dist="38100" dir="2700000" algn="tl">
                    <a:srgbClr val="C0C0C0"/>
                  </a:outerShdw>
                </a:effectLst>
                <a:cs typeface="+mn-cs"/>
              </a:rPr>
              <a:t>Annalen der Chemie und Pharmacie</a:t>
            </a:r>
            <a:r>
              <a:rPr lang="en-US" sz="800">
                <a:cs typeface="+mn-cs"/>
              </a:rPr>
              <a:t>, VIII, Supplementary Volume for 1872, p. 151.</a:t>
            </a:r>
          </a:p>
        </p:txBody>
      </p:sp>
      <p:sp>
        <p:nvSpPr>
          <p:cNvPr id="8202" name="Line 10"/>
          <p:cNvSpPr>
            <a:spLocks noChangeShapeType="1"/>
          </p:cNvSpPr>
          <p:nvPr/>
        </p:nvSpPr>
        <p:spPr bwMode="auto">
          <a:xfrm>
            <a:off x="1054100" y="3200400"/>
            <a:ext cx="6400800" cy="0"/>
          </a:xfrm>
          <a:prstGeom prst="line">
            <a:avLst/>
          </a:prstGeom>
          <a:noFill/>
          <a:ln w="9525">
            <a:solidFill>
              <a:schemeClr val="tx1"/>
            </a:solidFill>
            <a:round/>
            <a:headEnd/>
            <a:tailEnd/>
          </a:ln>
        </p:spPr>
        <p:txBody>
          <a:bodyPr/>
          <a:lstStyle/>
          <a:p>
            <a:endParaRPr lang="en-US"/>
          </a:p>
        </p:txBody>
      </p:sp>
      <p:sp>
        <p:nvSpPr>
          <p:cNvPr id="8203" name="Text Box 11"/>
          <p:cNvSpPr txBox="1">
            <a:spLocks noChangeArrowheads="1"/>
          </p:cNvSpPr>
          <p:nvPr/>
        </p:nvSpPr>
        <p:spPr bwMode="auto">
          <a:xfrm>
            <a:off x="1054100" y="2590800"/>
            <a:ext cx="6078538" cy="549275"/>
          </a:xfrm>
          <a:prstGeom prst="rect">
            <a:avLst/>
          </a:prstGeom>
          <a:noFill/>
          <a:ln w="9525">
            <a:noFill/>
            <a:miter lim="800000"/>
            <a:headEnd/>
            <a:tailEnd/>
          </a:ln>
        </p:spPr>
        <p:txBody>
          <a:bodyPr wrap="none">
            <a:spAutoFit/>
          </a:bodyPr>
          <a:lstStyle/>
          <a:p>
            <a:r>
              <a:rPr lang="en-US" sz="1000" b="1"/>
              <a:t>             H = 1</a:t>
            </a:r>
          </a:p>
          <a:p>
            <a:endParaRPr lang="en-US" sz="1000" b="1"/>
          </a:p>
          <a:p>
            <a:r>
              <a:rPr lang="en-US" sz="1000" b="1"/>
              <a:t>Li = 7                 Be = 9.4             B = 11               C = 12                N = 14                O = 16               F = 19</a:t>
            </a:r>
          </a:p>
        </p:txBody>
      </p:sp>
      <p:sp>
        <p:nvSpPr>
          <p:cNvPr id="8204" name="Rectangle 12"/>
          <p:cNvSpPr>
            <a:spLocks noChangeArrowheads="1"/>
          </p:cNvSpPr>
          <p:nvPr/>
        </p:nvSpPr>
        <p:spPr bwMode="auto">
          <a:xfrm>
            <a:off x="1054100" y="3184525"/>
            <a:ext cx="6705600" cy="244475"/>
          </a:xfrm>
          <a:prstGeom prst="rect">
            <a:avLst/>
          </a:prstGeom>
          <a:noFill/>
          <a:ln w="9525">
            <a:noFill/>
            <a:miter lim="800000"/>
            <a:headEnd/>
            <a:tailEnd/>
          </a:ln>
        </p:spPr>
        <p:txBody>
          <a:bodyPr>
            <a:spAutoFit/>
          </a:bodyPr>
          <a:lstStyle/>
          <a:p>
            <a:pPr>
              <a:spcBef>
                <a:spcPct val="50000"/>
              </a:spcBef>
            </a:pPr>
            <a:r>
              <a:rPr lang="en-US" sz="1000" b="1"/>
              <a:t>         Na = 23            Mg = 24            Al = 27.3               Si = 28               P = 31                S = 32            Cl = 35.5</a:t>
            </a:r>
          </a:p>
        </p:txBody>
      </p:sp>
      <p:sp>
        <p:nvSpPr>
          <p:cNvPr id="8205" name="Rectangle 13"/>
          <p:cNvSpPr>
            <a:spLocks noChangeArrowheads="1"/>
          </p:cNvSpPr>
          <p:nvPr/>
        </p:nvSpPr>
        <p:spPr bwMode="auto">
          <a:xfrm>
            <a:off x="1054100" y="3489325"/>
            <a:ext cx="7764463" cy="473075"/>
          </a:xfrm>
          <a:prstGeom prst="rect">
            <a:avLst/>
          </a:prstGeom>
          <a:noFill/>
          <a:ln w="9525">
            <a:noFill/>
            <a:miter lim="800000"/>
            <a:headEnd/>
            <a:tailEnd/>
          </a:ln>
        </p:spPr>
        <p:txBody>
          <a:bodyPr wrap="none">
            <a:spAutoFit/>
          </a:bodyPr>
          <a:lstStyle/>
          <a:p>
            <a:pPr>
              <a:spcBef>
                <a:spcPct val="50000"/>
              </a:spcBef>
            </a:pPr>
            <a:r>
              <a:rPr lang="en-US" sz="1000" b="1"/>
              <a:t>K = 39               Ca = 40             __ = 44                Ti = 48                V = 51                Cr = 52             Mn = 55                Fe = 56, Co = 59,</a:t>
            </a:r>
          </a:p>
          <a:p>
            <a:pPr>
              <a:spcBef>
                <a:spcPct val="50000"/>
              </a:spcBef>
            </a:pPr>
            <a:r>
              <a:rPr lang="en-US" sz="1000" b="1"/>
              <a:t> 							       Ni = 59, Cu = 63</a:t>
            </a:r>
          </a:p>
        </p:txBody>
      </p:sp>
      <p:sp>
        <p:nvSpPr>
          <p:cNvPr id="8206" name="Rectangle 14"/>
          <p:cNvSpPr>
            <a:spLocks noChangeArrowheads="1"/>
          </p:cNvSpPr>
          <p:nvPr/>
        </p:nvSpPr>
        <p:spPr bwMode="auto">
          <a:xfrm>
            <a:off x="1206500" y="3794125"/>
            <a:ext cx="6324600" cy="244475"/>
          </a:xfrm>
          <a:prstGeom prst="rect">
            <a:avLst/>
          </a:prstGeom>
          <a:noFill/>
          <a:ln w="9525">
            <a:noFill/>
            <a:miter lim="800000"/>
            <a:headEnd/>
            <a:tailEnd/>
          </a:ln>
        </p:spPr>
        <p:txBody>
          <a:bodyPr wrap="none">
            <a:spAutoFit/>
          </a:bodyPr>
          <a:lstStyle/>
          <a:p>
            <a:pPr>
              <a:spcBef>
                <a:spcPct val="50000"/>
              </a:spcBef>
            </a:pPr>
            <a:r>
              <a:rPr lang="en-US" sz="1000" b="1"/>
              <a:t>(Cu = 63)              Zn = 65            __ = 68               __ = 72               As = 75                Se = 78              Br = 80</a:t>
            </a:r>
          </a:p>
        </p:txBody>
      </p:sp>
      <p:sp>
        <p:nvSpPr>
          <p:cNvPr id="8207" name="Rectangle 15"/>
          <p:cNvSpPr>
            <a:spLocks noChangeArrowheads="1"/>
          </p:cNvSpPr>
          <p:nvPr/>
        </p:nvSpPr>
        <p:spPr bwMode="auto">
          <a:xfrm>
            <a:off x="1063625" y="4114800"/>
            <a:ext cx="8113713" cy="473075"/>
          </a:xfrm>
          <a:prstGeom prst="rect">
            <a:avLst/>
          </a:prstGeom>
          <a:noFill/>
          <a:ln w="9525">
            <a:noFill/>
            <a:miter lim="800000"/>
            <a:headEnd/>
            <a:tailEnd/>
          </a:ln>
        </p:spPr>
        <p:txBody>
          <a:bodyPr wrap="none">
            <a:spAutoFit/>
          </a:bodyPr>
          <a:lstStyle/>
          <a:p>
            <a:pPr>
              <a:spcBef>
                <a:spcPct val="50000"/>
              </a:spcBef>
            </a:pPr>
            <a:r>
              <a:rPr lang="en-US" sz="1000" b="1"/>
              <a:t>Rb = 85             Sr = 87               ? Yt = 88             Zr = 90               Nb = 94             Mo = 96           __ = 100                 Ru = 104, Rh = 104,</a:t>
            </a:r>
          </a:p>
          <a:p>
            <a:pPr>
              <a:spcBef>
                <a:spcPct val="50000"/>
              </a:spcBef>
            </a:pPr>
            <a:r>
              <a:rPr lang="en-US" sz="1000" b="1"/>
              <a:t>							        Pd = 106, Ag = 108    </a:t>
            </a:r>
          </a:p>
        </p:txBody>
      </p:sp>
      <p:sp>
        <p:nvSpPr>
          <p:cNvPr id="8208" name="Rectangle 16"/>
          <p:cNvSpPr>
            <a:spLocks noChangeArrowheads="1"/>
          </p:cNvSpPr>
          <p:nvPr/>
        </p:nvSpPr>
        <p:spPr bwMode="auto">
          <a:xfrm>
            <a:off x="1206500" y="4403725"/>
            <a:ext cx="6291263" cy="244475"/>
          </a:xfrm>
          <a:prstGeom prst="rect">
            <a:avLst/>
          </a:prstGeom>
          <a:noFill/>
          <a:ln w="9525">
            <a:noFill/>
            <a:miter lim="800000"/>
            <a:headEnd/>
            <a:tailEnd/>
          </a:ln>
        </p:spPr>
        <p:txBody>
          <a:bodyPr wrap="none">
            <a:spAutoFit/>
          </a:bodyPr>
          <a:lstStyle/>
          <a:p>
            <a:pPr>
              <a:spcBef>
                <a:spcPct val="50000"/>
              </a:spcBef>
            </a:pPr>
            <a:r>
              <a:rPr lang="en-US" sz="1000" b="1"/>
              <a:t>(Ag = 108)          Cd = 112            In = 113             Sn = 118            Sb = 122           Te = 125               J = 127</a:t>
            </a:r>
          </a:p>
        </p:txBody>
      </p:sp>
      <p:sp>
        <p:nvSpPr>
          <p:cNvPr id="8209" name="Rectangle 17"/>
          <p:cNvSpPr>
            <a:spLocks noChangeArrowheads="1"/>
          </p:cNvSpPr>
          <p:nvPr/>
        </p:nvSpPr>
        <p:spPr bwMode="auto">
          <a:xfrm>
            <a:off x="1054100" y="4708525"/>
            <a:ext cx="8410575" cy="244475"/>
          </a:xfrm>
          <a:prstGeom prst="rect">
            <a:avLst/>
          </a:prstGeom>
          <a:noFill/>
          <a:ln w="9525">
            <a:noFill/>
            <a:miter lim="800000"/>
            <a:headEnd/>
            <a:tailEnd/>
          </a:ln>
        </p:spPr>
        <p:txBody>
          <a:bodyPr wrap="none">
            <a:spAutoFit/>
          </a:bodyPr>
          <a:lstStyle/>
          <a:p>
            <a:pPr>
              <a:spcBef>
                <a:spcPct val="50000"/>
              </a:spcBef>
            </a:pPr>
            <a:r>
              <a:rPr lang="en-US" sz="1000" b="1"/>
              <a:t>Cs = 133            Ba = 137            ? Di = 138          ? Ce = 140        __                      __                      __                             __  __  __  __                      </a:t>
            </a:r>
          </a:p>
        </p:txBody>
      </p:sp>
      <p:sp>
        <p:nvSpPr>
          <p:cNvPr id="8210" name="Rectangle 18"/>
          <p:cNvSpPr>
            <a:spLocks noChangeArrowheads="1"/>
          </p:cNvSpPr>
          <p:nvPr/>
        </p:nvSpPr>
        <p:spPr bwMode="auto">
          <a:xfrm>
            <a:off x="1355725" y="5013325"/>
            <a:ext cx="6242050" cy="244475"/>
          </a:xfrm>
          <a:prstGeom prst="rect">
            <a:avLst/>
          </a:prstGeom>
          <a:noFill/>
          <a:ln w="9525">
            <a:noFill/>
            <a:miter lim="800000"/>
            <a:headEnd/>
            <a:tailEnd/>
          </a:ln>
        </p:spPr>
        <p:txBody>
          <a:bodyPr wrap="none">
            <a:spAutoFit/>
          </a:bodyPr>
          <a:lstStyle/>
          <a:p>
            <a:pPr>
              <a:spcBef>
                <a:spcPct val="50000"/>
              </a:spcBef>
            </a:pPr>
            <a:r>
              <a:rPr lang="en-US" sz="1000" b="1"/>
              <a:t>    ( __ )                      __                     __                       __                       __                      __                      __    </a:t>
            </a:r>
          </a:p>
        </p:txBody>
      </p:sp>
      <p:sp>
        <p:nvSpPr>
          <p:cNvPr id="8211" name="Rectangle 19"/>
          <p:cNvSpPr>
            <a:spLocks noChangeArrowheads="1"/>
          </p:cNvSpPr>
          <p:nvPr/>
        </p:nvSpPr>
        <p:spPr bwMode="auto">
          <a:xfrm>
            <a:off x="1050925" y="5318125"/>
            <a:ext cx="7939088" cy="473075"/>
          </a:xfrm>
          <a:prstGeom prst="rect">
            <a:avLst/>
          </a:prstGeom>
          <a:noFill/>
          <a:ln w="9525">
            <a:noFill/>
            <a:miter lim="800000"/>
            <a:headEnd/>
            <a:tailEnd/>
          </a:ln>
        </p:spPr>
        <p:txBody>
          <a:bodyPr wrap="none">
            <a:spAutoFit/>
          </a:bodyPr>
          <a:lstStyle/>
          <a:p>
            <a:pPr>
              <a:spcBef>
                <a:spcPct val="50000"/>
              </a:spcBef>
            </a:pPr>
            <a:r>
              <a:rPr lang="en-US" sz="1000" b="1"/>
              <a:t>__                       __                      ? Er = 178         ? La = 180         Ta = 182            W = 184            __                           Os = 195, Ir = 197,</a:t>
            </a:r>
          </a:p>
          <a:p>
            <a:pPr>
              <a:spcBef>
                <a:spcPct val="50000"/>
              </a:spcBef>
            </a:pPr>
            <a:r>
              <a:rPr lang="en-US" sz="1000" b="1"/>
              <a:t>							        Pt = 198, Au = 199</a:t>
            </a:r>
          </a:p>
        </p:txBody>
      </p:sp>
      <p:sp>
        <p:nvSpPr>
          <p:cNvPr id="8212" name="Line 20"/>
          <p:cNvSpPr>
            <a:spLocks noChangeShapeType="1"/>
          </p:cNvSpPr>
          <p:nvPr/>
        </p:nvSpPr>
        <p:spPr bwMode="auto">
          <a:xfrm>
            <a:off x="1968500" y="1600200"/>
            <a:ext cx="0" cy="4572000"/>
          </a:xfrm>
          <a:prstGeom prst="line">
            <a:avLst/>
          </a:prstGeom>
          <a:noFill/>
          <a:ln w="9525">
            <a:solidFill>
              <a:schemeClr val="tx1"/>
            </a:solidFill>
            <a:round/>
            <a:headEnd/>
            <a:tailEnd/>
          </a:ln>
        </p:spPr>
        <p:txBody>
          <a:bodyPr/>
          <a:lstStyle/>
          <a:p>
            <a:endParaRPr lang="en-US"/>
          </a:p>
        </p:txBody>
      </p:sp>
      <p:sp>
        <p:nvSpPr>
          <p:cNvPr id="8213" name="Line 21"/>
          <p:cNvSpPr>
            <a:spLocks noChangeShapeType="1"/>
          </p:cNvSpPr>
          <p:nvPr/>
        </p:nvSpPr>
        <p:spPr bwMode="auto">
          <a:xfrm>
            <a:off x="2882900" y="1600200"/>
            <a:ext cx="0" cy="4572000"/>
          </a:xfrm>
          <a:prstGeom prst="line">
            <a:avLst/>
          </a:prstGeom>
          <a:noFill/>
          <a:ln w="9525">
            <a:solidFill>
              <a:schemeClr val="tx1"/>
            </a:solidFill>
            <a:round/>
            <a:headEnd/>
            <a:tailEnd/>
          </a:ln>
        </p:spPr>
        <p:txBody>
          <a:bodyPr/>
          <a:lstStyle/>
          <a:p>
            <a:endParaRPr lang="en-US"/>
          </a:p>
        </p:txBody>
      </p:sp>
      <p:sp>
        <p:nvSpPr>
          <p:cNvPr id="8214" name="Line 22"/>
          <p:cNvSpPr>
            <a:spLocks noChangeShapeType="1"/>
          </p:cNvSpPr>
          <p:nvPr/>
        </p:nvSpPr>
        <p:spPr bwMode="auto">
          <a:xfrm>
            <a:off x="3797300" y="1600200"/>
            <a:ext cx="0" cy="4572000"/>
          </a:xfrm>
          <a:prstGeom prst="line">
            <a:avLst/>
          </a:prstGeom>
          <a:noFill/>
          <a:ln w="9525">
            <a:solidFill>
              <a:schemeClr val="tx1"/>
            </a:solidFill>
            <a:round/>
            <a:headEnd/>
            <a:tailEnd/>
          </a:ln>
        </p:spPr>
        <p:txBody>
          <a:bodyPr/>
          <a:lstStyle/>
          <a:p>
            <a:endParaRPr lang="en-US"/>
          </a:p>
        </p:txBody>
      </p:sp>
      <p:sp>
        <p:nvSpPr>
          <p:cNvPr id="8215" name="Line 23"/>
          <p:cNvSpPr>
            <a:spLocks noChangeShapeType="1"/>
          </p:cNvSpPr>
          <p:nvPr/>
        </p:nvSpPr>
        <p:spPr bwMode="auto">
          <a:xfrm>
            <a:off x="4711700" y="1600200"/>
            <a:ext cx="0" cy="4572000"/>
          </a:xfrm>
          <a:prstGeom prst="line">
            <a:avLst/>
          </a:prstGeom>
          <a:noFill/>
          <a:ln w="9525">
            <a:solidFill>
              <a:schemeClr val="tx1"/>
            </a:solidFill>
            <a:round/>
            <a:headEnd/>
            <a:tailEnd/>
          </a:ln>
        </p:spPr>
        <p:txBody>
          <a:bodyPr/>
          <a:lstStyle/>
          <a:p>
            <a:endParaRPr lang="en-US"/>
          </a:p>
        </p:txBody>
      </p:sp>
      <p:sp>
        <p:nvSpPr>
          <p:cNvPr id="8216" name="Line 24"/>
          <p:cNvSpPr>
            <a:spLocks noChangeShapeType="1"/>
          </p:cNvSpPr>
          <p:nvPr/>
        </p:nvSpPr>
        <p:spPr bwMode="auto">
          <a:xfrm>
            <a:off x="5626100" y="1600200"/>
            <a:ext cx="0" cy="4572000"/>
          </a:xfrm>
          <a:prstGeom prst="line">
            <a:avLst/>
          </a:prstGeom>
          <a:noFill/>
          <a:ln w="9525">
            <a:solidFill>
              <a:schemeClr val="tx1"/>
            </a:solidFill>
            <a:round/>
            <a:headEnd/>
            <a:tailEnd/>
          </a:ln>
        </p:spPr>
        <p:txBody>
          <a:bodyPr/>
          <a:lstStyle/>
          <a:p>
            <a:endParaRPr lang="en-US"/>
          </a:p>
        </p:txBody>
      </p:sp>
      <p:sp>
        <p:nvSpPr>
          <p:cNvPr id="8217" name="Line 25"/>
          <p:cNvSpPr>
            <a:spLocks noChangeShapeType="1"/>
          </p:cNvSpPr>
          <p:nvPr/>
        </p:nvSpPr>
        <p:spPr bwMode="auto">
          <a:xfrm>
            <a:off x="6540500" y="1600200"/>
            <a:ext cx="0" cy="4572000"/>
          </a:xfrm>
          <a:prstGeom prst="line">
            <a:avLst/>
          </a:prstGeom>
          <a:noFill/>
          <a:ln w="9525">
            <a:solidFill>
              <a:schemeClr val="tx1"/>
            </a:solidFill>
            <a:round/>
            <a:headEnd/>
            <a:tailEnd/>
          </a:ln>
        </p:spPr>
        <p:txBody>
          <a:bodyPr/>
          <a:lstStyle/>
          <a:p>
            <a:endParaRPr lang="en-US"/>
          </a:p>
        </p:txBody>
      </p:sp>
      <p:sp>
        <p:nvSpPr>
          <p:cNvPr id="8218" name="Line 26"/>
          <p:cNvSpPr>
            <a:spLocks noChangeShapeType="1"/>
          </p:cNvSpPr>
          <p:nvPr/>
        </p:nvSpPr>
        <p:spPr bwMode="auto">
          <a:xfrm>
            <a:off x="7607300" y="1600200"/>
            <a:ext cx="0" cy="4572000"/>
          </a:xfrm>
          <a:prstGeom prst="line">
            <a:avLst/>
          </a:prstGeom>
          <a:noFill/>
          <a:ln w="9525">
            <a:solidFill>
              <a:schemeClr val="tx1"/>
            </a:solidFill>
            <a:round/>
            <a:headEnd/>
            <a:tailEnd/>
          </a:ln>
        </p:spPr>
        <p:txBody>
          <a:bodyPr/>
          <a:lstStyle/>
          <a:p>
            <a:endParaRPr lang="en-US"/>
          </a:p>
        </p:txBody>
      </p:sp>
      <p:sp>
        <p:nvSpPr>
          <p:cNvPr id="8219" name="Rectangle 27"/>
          <p:cNvSpPr>
            <a:spLocks noChangeArrowheads="1"/>
          </p:cNvSpPr>
          <p:nvPr/>
        </p:nvSpPr>
        <p:spPr bwMode="auto">
          <a:xfrm>
            <a:off x="1143000" y="5622925"/>
            <a:ext cx="6518275" cy="244475"/>
          </a:xfrm>
          <a:prstGeom prst="rect">
            <a:avLst/>
          </a:prstGeom>
          <a:noFill/>
          <a:ln w="9525">
            <a:noFill/>
            <a:miter lim="800000"/>
            <a:headEnd/>
            <a:tailEnd/>
          </a:ln>
        </p:spPr>
        <p:txBody>
          <a:bodyPr wrap="none">
            <a:spAutoFit/>
          </a:bodyPr>
          <a:lstStyle/>
          <a:p>
            <a:pPr>
              <a:spcBef>
                <a:spcPct val="50000"/>
              </a:spcBef>
            </a:pPr>
            <a:r>
              <a:rPr lang="en-US" sz="1000" b="1"/>
              <a:t> (Au = 199)            Hg = 200             Tl= 204            Pb = 207             Bi = 208                      __                       __    </a:t>
            </a:r>
          </a:p>
        </p:txBody>
      </p:sp>
      <p:sp>
        <p:nvSpPr>
          <p:cNvPr id="8220" name="Rectangle 28"/>
          <p:cNvSpPr>
            <a:spLocks noChangeArrowheads="1"/>
          </p:cNvSpPr>
          <p:nvPr/>
        </p:nvSpPr>
        <p:spPr bwMode="auto">
          <a:xfrm>
            <a:off x="1066800" y="5927725"/>
            <a:ext cx="7600950" cy="244475"/>
          </a:xfrm>
          <a:prstGeom prst="rect">
            <a:avLst/>
          </a:prstGeom>
          <a:noFill/>
          <a:ln w="9525">
            <a:noFill/>
            <a:miter lim="800000"/>
            <a:headEnd/>
            <a:tailEnd/>
          </a:ln>
        </p:spPr>
        <p:txBody>
          <a:bodyPr wrap="none">
            <a:spAutoFit/>
          </a:bodyPr>
          <a:lstStyle/>
          <a:p>
            <a:pPr>
              <a:spcBef>
                <a:spcPct val="50000"/>
              </a:spcBef>
            </a:pPr>
            <a:r>
              <a:rPr lang="en-US" sz="1000" b="1"/>
              <a:t>__                       __                     __                       Th = 231           __                      U = 240             __                              __  __  __  __</a:t>
            </a:r>
          </a:p>
        </p:txBody>
      </p:sp>
      <p:sp>
        <p:nvSpPr>
          <p:cNvPr id="8221" name="Text Box 29"/>
          <p:cNvSpPr txBox="1">
            <a:spLocks noChangeArrowheads="1"/>
          </p:cNvSpPr>
          <p:nvPr/>
        </p:nvSpPr>
        <p:spPr bwMode="auto">
          <a:xfrm>
            <a:off x="746125" y="1328738"/>
            <a:ext cx="1016000" cy="274637"/>
          </a:xfrm>
          <a:prstGeom prst="rect">
            <a:avLst/>
          </a:prstGeom>
          <a:noFill/>
          <a:ln w="9525">
            <a:noFill/>
            <a:miter lim="800000"/>
            <a:headEnd/>
            <a:tailEnd/>
          </a:ln>
        </p:spPr>
        <p:txBody>
          <a:bodyPr wrap="none">
            <a:spAutoFit/>
          </a:bodyPr>
          <a:lstStyle/>
          <a:p>
            <a:r>
              <a:rPr lang="en-US" sz="1200" b="1"/>
              <a:t>TABELLE II</a:t>
            </a:r>
          </a:p>
        </p:txBody>
      </p:sp>
      <p:sp>
        <p:nvSpPr>
          <p:cNvPr id="8222" name="AutoShape 30">
            <a:hlinkClick r:id="rId3" action="ppaction://hlinksldjump" highlightClick="1"/>
          </p:cNvPr>
          <p:cNvSpPr>
            <a:spLocks noChangeArrowheads="1"/>
          </p:cNvSpPr>
          <p:nvPr/>
        </p:nvSpPr>
        <p:spPr bwMode="auto">
          <a:xfrm>
            <a:off x="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p>
        </p:txBody>
      </p:sp>
      <p:grpSp>
        <p:nvGrpSpPr>
          <p:cNvPr id="2" name="Group 31"/>
          <p:cNvGrpSpPr>
            <a:grpSpLocks/>
          </p:cNvGrpSpPr>
          <p:nvPr/>
        </p:nvGrpSpPr>
        <p:grpSpPr bwMode="auto">
          <a:xfrm>
            <a:off x="2859088" y="3413125"/>
            <a:ext cx="1482725" cy="600075"/>
            <a:chOff x="1801" y="2150"/>
            <a:chExt cx="934" cy="378"/>
          </a:xfrm>
        </p:grpSpPr>
        <p:sp>
          <p:nvSpPr>
            <p:cNvPr id="8225" name="Text Box 32"/>
            <p:cNvSpPr txBox="1">
              <a:spLocks noChangeArrowheads="1"/>
            </p:cNvSpPr>
            <p:nvPr/>
          </p:nvSpPr>
          <p:spPr bwMode="auto">
            <a:xfrm>
              <a:off x="1801" y="2150"/>
              <a:ext cx="184" cy="192"/>
            </a:xfrm>
            <a:prstGeom prst="rect">
              <a:avLst/>
            </a:prstGeom>
            <a:noFill/>
            <a:ln w="9525">
              <a:noFill/>
              <a:miter lim="800000"/>
              <a:headEnd/>
              <a:tailEnd/>
            </a:ln>
          </p:spPr>
          <p:txBody>
            <a:bodyPr wrap="none">
              <a:spAutoFit/>
            </a:bodyPr>
            <a:lstStyle/>
            <a:p>
              <a:r>
                <a:rPr lang="en-US" sz="1400" b="1">
                  <a:solidFill>
                    <a:srgbClr val="FF0000"/>
                  </a:solidFill>
                </a:rPr>
                <a:t>?</a:t>
              </a:r>
            </a:p>
          </p:txBody>
        </p:sp>
        <p:sp>
          <p:nvSpPr>
            <p:cNvPr id="8226" name="Text Box 33"/>
            <p:cNvSpPr txBox="1">
              <a:spLocks noChangeArrowheads="1"/>
            </p:cNvSpPr>
            <p:nvPr/>
          </p:nvSpPr>
          <p:spPr bwMode="auto">
            <a:xfrm>
              <a:off x="1950" y="2335"/>
              <a:ext cx="184" cy="192"/>
            </a:xfrm>
            <a:prstGeom prst="rect">
              <a:avLst/>
            </a:prstGeom>
            <a:noFill/>
            <a:ln w="9525">
              <a:noFill/>
              <a:miter lim="800000"/>
              <a:headEnd/>
              <a:tailEnd/>
            </a:ln>
          </p:spPr>
          <p:txBody>
            <a:bodyPr wrap="none">
              <a:spAutoFit/>
            </a:bodyPr>
            <a:lstStyle/>
            <a:p>
              <a:r>
                <a:rPr lang="en-US" sz="1400" b="1">
                  <a:solidFill>
                    <a:srgbClr val="FF0000"/>
                  </a:solidFill>
                </a:rPr>
                <a:t>?</a:t>
              </a:r>
            </a:p>
          </p:txBody>
        </p:sp>
        <p:sp>
          <p:nvSpPr>
            <p:cNvPr id="8227" name="Text Box 34"/>
            <p:cNvSpPr txBox="1">
              <a:spLocks noChangeArrowheads="1"/>
            </p:cNvSpPr>
            <p:nvPr/>
          </p:nvSpPr>
          <p:spPr bwMode="auto">
            <a:xfrm>
              <a:off x="2551" y="2336"/>
              <a:ext cx="184" cy="192"/>
            </a:xfrm>
            <a:prstGeom prst="rect">
              <a:avLst/>
            </a:prstGeom>
            <a:noFill/>
            <a:ln w="9525">
              <a:noFill/>
              <a:miter lim="800000"/>
              <a:headEnd/>
              <a:tailEnd/>
            </a:ln>
          </p:spPr>
          <p:txBody>
            <a:bodyPr wrap="none">
              <a:spAutoFit/>
            </a:bodyPr>
            <a:lstStyle/>
            <a:p>
              <a:r>
                <a:rPr lang="en-US" sz="1400" b="1">
                  <a:solidFill>
                    <a:srgbClr val="FF0000"/>
                  </a:solidFill>
                </a:rPr>
                <a:t>?</a:t>
              </a:r>
            </a:p>
          </p:txBody>
        </p:sp>
      </p:grpSp>
      <p:pic>
        <p:nvPicPr>
          <p:cNvPr id="8224" name="Picture 35"/>
          <p:cNvPicPr>
            <a:picLocks noChangeAspect="1" noChangeArrowheads="1"/>
          </p:cNvPicPr>
          <p:nvPr/>
        </p:nvPicPr>
        <p:blipFill>
          <a:blip r:embed="rId4" cstate="print">
            <a:lum bright="-6000" contrast="12000"/>
          </a:blip>
          <a:srcRect l="2693" t="775" r="937"/>
          <a:stretch>
            <a:fillRect/>
          </a:stretch>
        </p:blipFill>
        <p:spPr bwMode="auto">
          <a:xfrm>
            <a:off x="7558088" y="74613"/>
            <a:ext cx="1306512" cy="1422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0"/>
            <a:ext cx="8153400" cy="1143000"/>
          </a:xfrm>
        </p:spPr>
        <p:txBody>
          <a:bodyPr/>
          <a:lstStyle/>
          <a:p>
            <a:r>
              <a:rPr lang="en-US" sz="3600" smtClean="0"/>
              <a:t>Elements Properties are Predicted</a:t>
            </a:r>
          </a:p>
        </p:txBody>
      </p:sp>
      <p:graphicFrame>
        <p:nvGraphicFramePr>
          <p:cNvPr id="27651" name="Group 3"/>
          <p:cNvGraphicFramePr>
            <a:graphicFrameLocks noGrp="1"/>
          </p:cNvGraphicFramePr>
          <p:nvPr/>
        </p:nvGraphicFramePr>
        <p:xfrm>
          <a:off x="533400" y="941388"/>
          <a:ext cx="8077200" cy="5583809"/>
        </p:xfrm>
        <a:graphic>
          <a:graphicData uri="http://schemas.openxmlformats.org/drawingml/2006/table">
            <a:tbl>
              <a:tblPr/>
              <a:tblGrid>
                <a:gridCol w="1905000"/>
                <a:gridCol w="3810000"/>
                <a:gridCol w="2362200"/>
              </a:tblGrid>
              <a:tr h="5302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Property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Mendeleev’s </a:t>
                      </a:r>
                      <a:r>
                        <a:rPr kumimoji="0" lang="en-US" sz="1600" b="1" i="1" u="none" strike="noStrike" cap="none" normalizeH="0" baseline="0" smtClean="0">
                          <a:ln>
                            <a:noFill/>
                          </a:ln>
                          <a:solidFill>
                            <a:schemeClr val="tx1"/>
                          </a:solidFill>
                          <a:effectLst/>
                          <a:latin typeface="Arial" charset="0"/>
                        </a:rPr>
                        <a:t>Predictions</a:t>
                      </a:r>
                      <a:r>
                        <a:rPr kumimoji="0" lang="en-US" sz="1600" b="1" i="0" u="none" strike="noStrike" cap="none" normalizeH="0" baseline="0" smtClean="0">
                          <a:ln>
                            <a:noFill/>
                          </a:ln>
                          <a:solidFill>
                            <a:schemeClr val="tx1"/>
                          </a:solidFill>
                          <a:effectLst/>
                          <a:latin typeface="Arial" charset="0"/>
                        </a:rPr>
                        <a:t> in 1871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latin typeface="Arial" charset="0"/>
                        </a:rPr>
                        <a:t>Observed</a:t>
                      </a:r>
                      <a:r>
                        <a:rPr kumimoji="0" lang="en-US" sz="1600" b="1" i="0" u="none" strike="noStrike" cap="none" normalizeH="0" baseline="0" smtClean="0">
                          <a:ln>
                            <a:noFill/>
                          </a:ln>
                          <a:solidFill>
                            <a:schemeClr val="tx1"/>
                          </a:solidFill>
                          <a:effectLst/>
                          <a:latin typeface="Arial" charset="0"/>
                        </a:rPr>
                        <a:t> Properties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Molar Mass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Oxide formula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Density of oxide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Solubility of oxide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Scandium (Discovered in 1877)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44 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M</a:t>
                      </a:r>
                      <a:r>
                        <a:rPr kumimoji="0" lang="en-US" sz="1200" b="1" i="0" u="none" strike="noStrike" cap="none" normalizeH="0" baseline="-25000" smtClean="0">
                          <a:ln>
                            <a:noFill/>
                          </a:ln>
                          <a:solidFill>
                            <a:schemeClr val="tx1"/>
                          </a:solidFill>
                          <a:effectLst/>
                          <a:latin typeface="Arial" charset="0"/>
                        </a:rPr>
                        <a:t>2</a:t>
                      </a:r>
                      <a:r>
                        <a:rPr kumimoji="0" lang="en-US" sz="1200" b="1" i="0" u="none" strike="noStrike" cap="none" normalizeH="0" baseline="0" smtClean="0">
                          <a:ln>
                            <a:noFill/>
                          </a:ln>
                          <a:solidFill>
                            <a:schemeClr val="tx1"/>
                          </a:solidFill>
                          <a:effectLst/>
                          <a:latin typeface="Arial" charset="0"/>
                        </a:rPr>
                        <a:t>O</a:t>
                      </a:r>
                      <a:r>
                        <a:rPr kumimoji="0" lang="en-US" sz="1200" b="1" i="0" u="none" strike="noStrike" cap="none" normalizeH="0" baseline="-25000" smtClean="0">
                          <a:ln>
                            <a:noFill/>
                          </a:ln>
                          <a:solidFill>
                            <a:schemeClr val="tx1"/>
                          </a:solidFill>
                          <a:effectLst/>
                          <a:latin typeface="Arial"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3.5 g / ml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Dissolves in acids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43.7 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Sc</a:t>
                      </a:r>
                      <a:r>
                        <a:rPr kumimoji="0" lang="en-US" sz="1200" b="1" i="0" u="none" strike="noStrike" cap="none" normalizeH="0" baseline="-25000" smtClean="0">
                          <a:ln>
                            <a:noFill/>
                          </a:ln>
                          <a:solidFill>
                            <a:schemeClr val="tx1"/>
                          </a:solidFill>
                          <a:effectLst/>
                          <a:latin typeface="Arial" charset="0"/>
                        </a:rPr>
                        <a:t>2</a:t>
                      </a:r>
                      <a:r>
                        <a:rPr kumimoji="0" lang="en-US" sz="1200" b="1" i="0" u="none" strike="noStrike" cap="none" normalizeH="0" baseline="0" smtClean="0">
                          <a:ln>
                            <a:noFill/>
                          </a:ln>
                          <a:solidFill>
                            <a:schemeClr val="tx1"/>
                          </a:solidFill>
                          <a:effectLst/>
                          <a:latin typeface="Arial" charset="0"/>
                        </a:rPr>
                        <a:t>O</a:t>
                      </a:r>
                      <a:r>
                        <a:rPr kumimoji="0" lang="en-US" sz="1200" b="1" i="0" u="none" strike="noStrike" cap="none" normalizeH="0" baseline="-25000" smtClean="0">
                          <a:ln>
                            <a:noFill/>
                          </a:ln>
                          <a:solidFill>
                            <a:schemeClr val="tx1"/>
                          </a:solidFill>
                          <a:effectLst/>
                          <a:latin typeface="Arial"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3.86 g / ml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Dissolves in acids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  Molar mass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  Density of metal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  Melting temperature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  Oxide formula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  Solubility of oxide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9E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Gallium (Discovered in 1875)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68 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6.0 g / ml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Low</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M</a:t>
                      </a:r>
                      <a:r>
                        <a:rPr kumimoji="0" lang="en-US" sz="1200" b="1" i="0" u="none" strike="noStrike" cap="none" normalizeH="0" baseline="-25000" dirty="0" smtClean="0">
                          <a:ln>
                            <a:noFill/>
                          </a:ln>
                          <a:solidFill>
                            <a:schemeClr val="tx1"/>
                          </a:solidFill>
                          <a:effectLst/>
                          <a:latin typeface="Arial" charset="0"/>
                        </a:rPr>
                        <a:t>2</a:t>
                      </a:r>
                      <a:r>
                        <a:rPr kumimoji="0" lang="en-US" sz="1200" b="1" i="0" u="none" strike="noStrike" cap="none" normalizeH="0" baseline="0" dirty="0" smtClean="0">
                          <a:ln>
                            <a:noFill/>
                          </a:ln>
                          <a:solidFill>
                            <a:schemeClr val="tx1"/>
                          </a:solidFill>
                          <a:effectLst/>
                          <a:latin typeface="Arial" charset="0"/>
                        </a:rPr>
                        <a:t>O</a:t>
                      </a:r>
                      <a:r>
                        <a:rPr kumimoji="0" lang="en-US" sz="1200" b="1" i="0" u="none" strike="noStrike" cap="none" normalizeH="0" baseline="-25000" dirty="0" smtClean="0">
                          <a:ln>
                            <a:noFill/>
                          </a:ln>
                          <a:solidFill>
                            <a:schemeClr val="tx1"/>
                          </a:solidFill>
                          <a:effectLst/>
                          <a:latin typeface="Arial"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Dissolves in ammonia 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9E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69.4 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5.96 g / ml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30 </a:t>
                      </a:r>
                      <a:r>
                        <a:rPr kumimoji="0" lang="en-US" sz="1200" b="1" i="0" u="none" strike="noStrike" cap="none" normalizeH="0" baseline="30000" smtClean="0">
                          <a:ln>
                            <a:noFill/>
                          </a:ln>
                          <a:solidFill>
                            <a:schemeClr val="tx1"/>
                          </a:solidFill>
                          <a:effectLst/>
                          <a:latin typeface="Arial" charset="0"/>
                        </a:rPr>
                        <a:t>0</a:t>
                      </a:r>
                      <a:r>
                        <a:rPr kumimoji="0" lang="en-US" sz="1200" b="1" i="0" u="none" strike="noStrike" cap="none" normalizeH="0" baseline="0" smtClean="0">
                          <a:ln>
                            <a:noFill/>
                          </a:ln>
                          <a:solidFill>
                            <a:schemeClr val="tx1"/>
                          </a:solidFill>
                          <a:effectLst/>
                          <a:latin typeface="Arial" charset="0"/>
                        </a:rPr>
                        <a:t>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Ga</a:t>
                      </a:r>
                      <a:r>
                        <a:rPr kumimoji="0" lang="en-US" sz="1200" b="1" i="0" u="none" strike="noStrike" cap="none" normalizeH="0" baseline="-25000" smtClean="0">
                          <a:ln>
                            <a:noFill/>
                          </a:ln>
                          <a:solidFill>
                            <a:schemeClr val="tx1"/>
                          </a:solidFill>
                          <a:effectLst/>
                          <a:latin typeface="Arial" charset="0"/>
                        </a:rPr>
                        <a:t>2</a:t>
                      </a:r>
                      <a:r>
                        <a:rPr kumimoji="0" lang="en-US" sz="1200" b="1" i="0" u="none" strike="noStrike" cap="none" normalizeH="0" baseline="0" smtClean="0">
                          <a:ln>
                            <a:noFill/>
                          </a:ln>
                          <a:solidFill>
                            <a:schemeClr val="tx1"/>
                          </a:solidFill>
                          <a:effectLst/>
                          <a:latin typeface="Arial" charset="0"/>
                        </a:rPr>
                        <a:t>O</a:t>
                      </a:r>
                      <a:r>
                        <a:rPr kumimoji="0" lang="en-US" sz="1200" b="1" i="0" u="none" strike="noStrike" cap="none" normalizeH="0" baseline="-25000" smtClean="0">
                          <a:ln>
                            <a:noFill/>
                          </a:ln>
                          <a:solidFill>
                            <a:schemeClr val="tx1"/>
                          </a:solidFill>
                          <a:effectLst/>
                          <a:latin typeface="Arial"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Dissolves in ammonia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9E9"/>
                    </a:solid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Molar mass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Density of metal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Color of metal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Melting temperature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Oxide formula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Density of oxide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Chloride formula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Density of chloride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Boiling temperature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  of chloride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2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Germanium (Discovered in 1886)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72 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5.5 g / ml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Dark gray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High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MO</a:t>
                      </a:r>
                      <a:r>
                        <a:rPr kumimoji="0" lang="en-US" sz="1200" b="1" i="0" u="none" strike="noStrike" cap="none" normalizeH="0" baseline="-25000" dirty="0" smtClean="0">
                          <a:ln>
                            <a:noFill/>
                          </a:ln>
                          <a:solidFill>
                            <a:schemeClr val="tx1"/>
                          </a:solidFill>
                          <a:effectLst/>
                          <a:latin typeface="Arial"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4.7 g / ml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MCl</a:t>
                      </a:r>
                      <a:r>
                        <a:rPr kumimoji="0" lang="en-US" sz="1200" b="1" i="0" u="none" strike="noStrike" cap="none" normalizeH="0" baseline="-25000" dirty="0" smtClean="0">
                          <a:ln>
                            <a:noFill/>
                          </a:ln>
                          <a:solidFill>
                            <a:schemeClr val="tx1"/>
                          </a:solidFill>
                          <a:effectLst/>
                          <a:latin typeface="Arial"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1.9 g / ml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Below 100 </a:t>
                      </a:r>
                      <a:r>
                        <a:rPr kumimoji="0" lang="en-US" sz="1200" b="1" i="0" u="none" strike="noStrike" cap="none" normalizeH="0" baseline="30000" dirty="0" err="1" smtClean="0">
                          <a:ln>
                            <a:noFill/>
                          </a:ln>
                          <a:solidFill>
                            <a:schemeClr val="tx1"/>
                          </a:solidFill>
                          <a:effectLst/>
                          <a:latin typeface="Arial" charset="0"/>
                        </a:rPr>
                        <a:t>o</a:t>
                      </a:r>
                      <a:r>
                        <a:rPr kumimoji="0" lang="en-US" sz="1200" b="1" i="0" u="none" strike="noStrike" cap="none" normalizeH="0" baseline="0" dirty="0" err="1" smtClean="0">
                          <a:ln>
                            <a:noFill/>
                          </a:ln>
                          <a:solidFill>
                            <a:schemeClr val="tx1"/>
                          </a:solidFill>
                          <a:effectLst/>
                          <a:latin typeface="Arial" charset="0"/>
                        </a:rPr>
                        <a:t>C</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2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71.9 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5.47 g / ml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Grayish, white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900 </a:t>
                      </a:r>
                      <a:r>
                        <a:rPr kumimoji="0" lang="en-US" sz="1200" b="1" i="0" u="none" strike="noStrike" cap="none" normalizeH="0" baseline="30000" smtClean="0">
                          <a:ln>
                            <a:noFill/>
                          </a:ln>
                          <a:solidFill>
                            <a:schemeClr val="tx1"/>
                          </a:solidFill>
                          <a:effectLst/>
                          <a:latin typeface="Arial" charset="0"/>
                        </a:rPr>
                        <a:t>0</a:t>
                      </a:r>
                      <a:r>
                        <a:rPr kumimoji="0" lang="en-US" sz="1200" b="1" i="0" u="none" strike="noStrike" cap="none" normalizeH="0" baseline="0" smtClean="0">
                          <a:ln>
                            <a:noFill/>
                          </a:ln>
                          <a:solidFill>
                            <a:schemeClr val="tx1"/>
                          </a:solidFill>
                          <a:effectLst/>
                          <a:latin typeface="Arial" charset="0"/>
                        </a:rPr>
                        <a:t>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GeO</a:t>
                      </a:r>
                      <a:r>
                        <a:rPr kumimoji="0" lang="en-US" sz="1200" b="1" i="0" u="none" strike="noStrike" cap="none" normalizeH="0" baseline="-25000" smtClean="0">
                          <a:ln>
                            <a:noFill/>
                          </a:ln>
                          <a:solidFill>
                            <a:schemeClr val="tx1"/>
                          </a:solidFill>
                          <a:effectLst/>
                          <a:latin typeface="Arial"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4.70 g / ml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GeCl</a:t>
                      </a:r>
                      <a:r>
                        <a:rPr kumimoji="0" lang="en-US" sz="1200" b="1" i="0" u="none" strike="noStrike" cap="none" normalizeH="0" baseline="-25000" smtClean="0">
                          <a:ln>
                            <a:noFill/>
                          </a:ln>
                          <a:solidFill>
                            <a:schemeClr val="tx1"/>
                          </a:solidFill>
                          <a:effectLst/>
                          <a:latin typeface="Arial"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1.89 g / ml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86 </a:t>
                      </a:r>
                      <a:r>
                        <a:rPr kumimoji="0" lang="en-US" sz="1200" b="1" i="0" u="none" strike="noStrike" cap="none" normalizeH="0" baseline="30000" smtClean="0">
                          <a:ln>
                            <a:noFill/>
                          </a:ln>
                          <a:solidFill>
                            <a:schemeClr val="tx1"/>
                          </a:solidFill>
                          <a:effectLst/>
                          <a:latin typeface="Arial" charset="0"/>
                        </a:rPr>
                        <a:t>0</a:t>
                      </a:r>
                      <a:r>
                        <a:rPr kumimoji="0" lang="en-US" sz="1200" b="1" i="0" u="none" strike="noStrike" cap="none" normalizeH="0" baseline="0" smtClean="0">
                          <a:ln>
                            <a:noFill/>
                          </a:ln>
                          <a:solidFill>
                            <a:schemeClr val="tx1"/>
                          </a:solidFill>
                          <a:effectLst/>
                          <a:latin typeface="Arial"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F2FF"/>
                    </a:solidFill>
                  </a:tcPr>
                </a:tc>
              </a:tr>
            </a:tbl>
          </a:graphicData>
        </a:graphic>
      </p:graphicFrame>
      <p:sp>
        <p:nvSpPr>
          <p:cNvPr id="9241" name="Rectangle 25"/>
          <p:cNvSpPr>
            <a:spLocks noChangeArrowheads="1"/>
          </p:cNvSpPr>
          <p:nvPr/>
        </p:nvSpPr>
        <p:spPr bwMode="auto">
          <a:xfrm>
            <a:off x="76200" y="6567488"/>
            <a:ext cx="4618038" cy="214312"/>
          </a:xfrm>
          <a:prstGeom prst="rect">
            <a:avLst/>
          </a:prstGeom>
          <a:noFill/>
          <a:ln w="9525">
            <a:noFill/>
            <a:miter lim="800000"/>
            <a:headEnd/>
            <a:tailEnd/>
          </a:ln>
        </p:spPr>
        <p:txBody>
          <a:bodyPr wrap="none">
            <a:spAutoFit/>
          </a:bodyPr>
          <a:lstStyle/>
          <a:p>
            <a:r>
              <a:rPr lang="en-US" sz="800"/>
              <a:t>O’Connor Davis, MacNab, McClellan,  </a:t>
            </a:r>
            <a:r>
              <a:rPr lang="en-US" sz="800" u="sng"/>
              <a:t>CHEMISTRY Experiments and Principles</a:t>
            </a:r>
            <a:r>
              <a:rPr lang="en-US" sz="800"/>
              <a:t> 1982, page 119, </a:t>
            </a:r>
          </a:p>
        </p:txBody>
      </p:sp>
      <p:sp>
        <p:nvSpPr>
          <p:cNvPr id="9242" name="AutoShape 26">
            <a:hlinkClick r:id="rId3" action="ppaction://hlinksldjump" highlightClick="1"/>
          </p:cNvPr>
          <p:cNvSpPr>
            <a:spLocks noChangeArrowheads="1"/>
          </p:cNvSpPr>
          <p:nvPr/>
        </p:nvSpPr>
        <p:spPr bwMode="auto">
          <a:xfrm>
            <a:off x="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895600"/>
            <a:ext cx="8229600" cy="1143000"/>
          </a:xfrm>
        </p:spPr>
        <p:txBody>
          <a:bodyPr/>
          <a:lstStyle/>
          <a:p>
            <a:r>
              <a:rPr lang="en-US" smtClean="0">
                <a:solidFill>
                  <a:schemeClr val="bg1"/>
                </a:solidFill>
              </a:rPr>
              <a:t>Modern Periodic Table</a:t>
            </a:r>
          </a:p>
        </p:txBody>
      </p:sp>
      <p:sp>
        <p:nvSpPr>
          <p:cNvPr id="10243" name="AutoShape 3">
            <a:hlinkClick r:id="rId3" action="ppaction://hlinksldjump" highlightClick="1"/>
          </p:cNvPr>
          <p:cNvSpPr>
            <a:spLocks noChangeArrowheads="1"/>
          </p:cNvSpPr>
          <p:nvPr/>
        </p:nvSpPr>
        <p:spPr bwMode="auto">
          <a:xfrm>
            <a:off x="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457200"/>
            <a:ext cx="7772400" cy="1143000"/>
          </a:xfrm>
        </p:spPr>
        <p:txBody>
          <a:bodyPr/>
          <a:lstStyle/>
          <a:p>
            <a:r>
              <a:rPr lang="en-US" smtClean="0">
                <a:solidFill>
                  <a:schemeClr val="bg1"/>
                </a:solidFill>
              </a:rPr>
              <a:t>Periodic Table of the Elements</a:t>
            </a:r>
          </a:p>
        </p:txBody>
      </p:sp>
      <p:sp>
        <p:nvSpPr>
          <p:cNvPr id="11267" name="Rectangle 3"/>
          <p:cNvSpPr>
            <a:spLocks noChangeArrowheads="1"/>
          </p:cNvSpPr>
          <p:nvPr/>
        </p:nvSpPr>
        <p:spPr bwMode="auto">
          <a:xfrm>
            <a:off x="1295400" y="1981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Li</a:t>
            </a:r>
            <a:endParaRPr lang="en-US" sz="1000">
              <a:solidFill>
                <a:schemeClr val="bg1"/>
              </a:solidFill>
            </a:endParaRPr>
          </a:p>
          <a:p>
            <a:pPr algn="ctr"/>
            <a:endParaRPr lang="en-US" sz="1000">
              <a:solidFill>
                <a:schemeClr val="bg1"/>
              </a:solidFill>
            </a:endParaRPr>
          </a:p>
          <a:p>
            <a:pPr algn="ctr"/>
            <a:r>
              <a:rPr lang="en-US" sz="1000">
                <a:solidFill>
                  <a:schemeClr val="bg1"/>
                </a:solidFill>
              </a:rPr>
              <a:t>3</a:t>
            </a:r>
            <a:endParaRPr lang="en-US" sz="1000" baseline="30000">
              <a:solidFill>
                <a:schemeClr val="bg1"/>
              </a:solidFill>
            </a:endParaRPr>
          </a:p>
        </p:txBody>
      </p:sp>
      <p:sp>
        <p:nvSpPr>
          <p:cNvPr id="11268" name="Rectangle 4"/>
          <p:cNvSpPr>
            <a:spLocks noChangeArrowheads="1"/>
          </p:cNvSpPr>
          <p:nvPr/>
        </p:nvSpPr>
        <p:spPr bwMode="auto">
          <a:xfrm>
            <a:off x="7772400" y="1447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He</a:t>
            </a:r>
            <a:endParaRPr lang="en-US" sz="1000">
              <a:solidFill>
                <a:schemeClr val="bg1"/>
              </a:solidFill>
            </a:endParaRPr>
          </a:p>
          <a:p>
            <a:pPr algn="ctr"/>
            <a:endParaRPr lang="en-US" sz="1000">
              <a:solidFill>
                <a:schemeClr val="bg1"/>
              </a:solidFill>
            </a:endParaRPr>
          </a:p>
          <a:p>
            <a:pPr algn="ctr"/>
            <a:r>
              <a:rPr lang="en-US" sz="1000">
                <a:solidFill>
                  <a:schemeClr val="bg1"/>
                </a:solidFill>
              </a:rPr>
              <a:t>2</a:t>
            </a:r>
            <a:endParaRPr lang="en-US" sz="1000" baseline="30000">
              <a:solidFill>
                <a:schemeClr val="bg1"/>
              </a:solidFill>
            </a:endParaRPr>
          </a:p>
        </p:txBody>
      </p:sp>
      <p:sp>
        <p:nvSpPr>
          <p:cNvPr id="11269" name="Rectangle 5"/>
          <p:cNvSpPr>
            <a:spLocks noChangeArrowheads="1"/>
          </p:cNvSpPr>
          <p:nvPr/>
        </p:nvSpPr>
        <p:spPr bwMode="auto">
          <a:xfrm>
            <a:off x="6248400" y="1981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a:t>
            </a:r>
            <a:endParaRPr lang="en-US" sz="1000">
              <a:solidFill>
                <a:schemeClr val="bg1"/>
              </a:solidFill>
            </a:endParaRPr>
          </a:p>
          <a:p>
            <a:pPr algn="ctr"/>
            <a:endParaRPr lang="en-US" sz="1000">
              <a:solidFill>
                <a:schemeClr val="bg1"/>
              </a:solidFill>
            </a:endParaRPr>
          </a:p>
          <a:p>
            <a:pPr algn="ctr"/>
            <a:r>
              <a:rPr lang="en-US" sz="1000">
                <a:solidFill>
                  <a:schemeClr val="bg1"/>
                </a:solidFill>
              </a:rPr>
              <a:t>6</a:t>
            </a:r>
            <a:endParaRPr lang="en-US" sz="1000" baseline="30000">
              <a:solidFill>
                <a:schemeClr val="bg1"/>
              </a:solidFill>
            </a:endParaRPr>
          </a:p>
        </p:txBody>
      </p:sp>
      <p:sp>
        <p:nvSpPr>
          <p:cNvPr id="11270" name="Rectangle 6"/>
          <p:cNvSpPr>
            <a:spLocks noChangeArrowheads="1"/>
          </p:cNvSpPr>
          <p:nvPr/>
        </p:nvSpPr>
        <p:spPr bwMode="auto">
          <a:xfrm>
            <a:off x="6629400" y="1981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N</a:t>
            </a:r>
            <a:endParaRPr lang="en-US" sz="1000">
              <a:solidFill>
                <a:schemeClr val="bg1"/>
              </a:solidFill>
            </a:endParaRPr>
          </a:p>
          <a:p>
            <a:pPr algn="ctr"/>
            <a:endParaRPr lang="en-US" sz="1000">
              <a:solidFill>
                <a:schemeClr val="bg1"/>
              </a:solidFill>
            </a:endParaRPr>
          </a:p>
          <a:p>
            <a:pPr algn="ctr"/>
            <a:r>
              <a:rPr lang="en-US" sz="1000">
                <a:solidFill>
                  <a:schemeClr val="bg1"/>
                </a:solidFill>
              </a:rPr>
              <a:t>7</a:t>
            </a:r>
            <a:endParaRPr lang="en-US" sz="1000" baseline="30000">
              <a:solidFill>
                <a:schemeClr val="bg1"/>
              </a:solidFill>
            </a:endParaRPr>
          </a:p>
        </p:txBody>
      </p:sp>
      <p:sp>
        <p:nvSpPr>
          <p:cNvPr id="11271" name="Rectangle 7"/>
          <p:cNvSpPr>
            <a:spLocks noChangeArrowheads="1"/>
          </p:cNvSpPr>
          <p:nvPr/>
        </p:nvSpPr>
        <p:spPr bwMode="auto">
          <a:xfrm>
            <a:off x="7010400" y="1981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O</a:t>
            </a:r>
            <a:endParaRPr lang="en-US" sz="1000">
              <a:solidFill>
                <a:schemeClr val="bg1"/>
              </a:solidFill>
            </a:endParaRPr>
          </a:p>
          <a:p>
            <a:pPr algn="ctr"/>
            <a:endParaRPr lang="en-US" sz="1000">
              <a:solidFill>
                <a:schemeClr val="bg1"/>
              </a:solidFill>
            </a:endParaRPr>
          </a:p>
          <a:p>
            <a:pPr algn="ctr"/>
            <a:r>
              <a:rPr lang="en-US" sz="1000">
                <a:solidFill>
                  <a:schemeClr val="bg1"/>
                </a:solidFill>
              </a:rPr>
              <a:t>8</a:t>
            </a:r>
            <a:endParaRPr lang="en-US" sz="1000" baseline="30000">
              <a:solidFill>
                <a:schemeClr val="bg1"/>
              </a:solidFill>
            </a:endParaRPr>
          </a:p>
        </p:txBody>
      </p:sp>
      <p:sp>
        <p:nvSpPr>
          <p:cNvPr id="11272" name="Rectangle 8"/>
          <p:cNvSpPr>
            <a:spLocks noChangeArrowheads="1"/>
          </p:cNvSpPr>
          <p:nvPr/>
        </p:nvSpPr>
        <p:spPr bwMode="auto">
          <a:xfrm>
            <a:off x="7391400" y="1981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F</a:t>
            </a:r>
            <a:endParaRPr lang="en-US" sz="1000">
              <a:solidFill>
                <a:schemeClr val="bg1"/>
              </a:solidFill>
            </a:endParaRPr>
          </a:p>
          <a:p>
            <a:pPr algn="ctr"/>
            <a:endParaRPr lang="en-US" sz="1000">
              <a:solidFill>
                <a:schemeClr val="bg1"/>
              </a:solidFill>
            </a:endParaRPr>
          </a:p>
          <a:p>
            <a:pPr algn="ctr"/>
            <a:r>
              <a:rPr lang="en-US" sz="1000">
                <a:solidFill>
                  <a:schemeClr val="bg1"/>
                </a:solidFill>
              </a:rPr>
              <a:t>9</a:t>
            </a:r>
            <a:endParaRPr lang="en-US" sz="1000" baseline="30000">
              <a:solidFill>
                <a:schemeClr val="bg1"/>
              </a:solidFill>
            </a:endParaRPr>
          </a:p>
        </p:txBody>
      </p:sp>
      <p:sp>
        <p:nvSpPr>
          <p:cNvPr id="11273" name="Rectangle 9"/>
          <p:cNvSpPr>
            <a:spLocks noChangeArrowheads="1"/>
          </p:cNvSpPr>
          <p:nvPr/>
        </p:nvSpPr>
        <p:spPr bwMode="auto">
          <a:xfrm>
            <a:off x="7772400" y="1981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Ne</a:t>
            </a:r>
            <a:endParaRPr lang="en-US" sz="1000">
              <a:solidFill>
                <a:schemeClr val="bg1"/>
              </a:solidFill>
            </a:endParaRPr>
          </a:p>
          <a:p>
            <a:pPr algn="ctr"/>
            <a:endParaRPr lang="en-US" sz="1000">
              <a:solidFill>
                <a:schemeClr val="bg1"/>
              </a:solidFill>
            </a:endParaRPr>
          </a:p>
          <a:p>
            <a:pPr algn="ctr"/>
            <a:r>
              <a:rPr lang="en-US" sz="1000">
                <a:solidFill>
                  <a:schemeClr val="bg1"/>
                </a:solidFill>
              </a:rPr>
              <a:t>10</a:t>
            </a:r>
            <a:endParaRPr lang="en-US" sz="1000" baseline="30000">
              <a:solidFill>
                <a:schemeClr val="bg1"/>
              </a:solidFill>
            </a:endParaRPr>
          </a:p>
        </p:txBody>
      </p:sp>
      <p:sp>
        <p:nvSpPr>
          <p:cNvPr id="11274" name="Rectangle 10"/>
          <p:cNvSpPr>
            <a:spLocks noChangeArrowheads="1"/>
          </p:cNvSpPr>
          <p:nvPr/>
        </p:nvSpPr>
        <p:spPr bwMode="auto">
          <a:xfrm>
            <a:off x="1295400" y="25146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Na</a:t>
            </a:r>
            <a:endParaRPr lang="en-US" sz="1000">
              <a:solidFill>
                <a:schemeClr val="bg1"/>
              </a:solidFill>
            </a:endParaRPr>
          </a:p>
          <a:p>
            <a:pPr algn="ctr"/>
            <a:endParaRPr lang="en-US" sz="1000">
              <a:solidFill>
                <a:schemeClr val="bg1"/>
              </a:solidFill>
            </a:endParaRPr>
          </a:p>
          <a:p>
            <a:pPr algn="ctr"/>
            <a:r>
              <a:rPr lang="en-US" sz="1000">
                <a:solidFill>
                  <a:schemeClr val="bg1"/>
                </a:solidFill>
              </a:rPr>
              <a:t>11</a:t>
            </a:r>
            <a:endParaRPr lang="en-US" sz="1000" baseline="30000">
              <a:solidFill>
                <a:schemeClr val="bg1"/>
              </a:solidFill>
            </a:endParaRPr>
          </a:p>
        </p:txBody>
      </p:sp>
      <p:sp>
        <p:nvSpPr>
          <p:cNvPr id="11275" name="Rectangle 11"/>
          <p:cNvSpPr>
            <a:spLocks noChangeArrowheads="1"/>
          </p:cNvSpPr>
          <p:nvPr/>
        </p:nvSpPr>
        <p:spPr bwMode="auto">
          <a:xfrm>
            <a:off x="5867400" y="1981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B</a:t>
            </a:r>
            <a:endParaRPr lang="en-US" sz="1000">
              <a:solidFill>
                <a:schemeClr val="bg1"/>
              </a:solidFill>
            </a:endParaRPr>
          </a:p>
          <a:p>
            <a:pPr algn="ctr"/>
            <a:endParaRPr lang="en-US" sz="1000">
              <a:solidFill>
                <a:schemeClr val="bg1"/>
              </a:solidFill>
            </a:endParaRPr>
          </a:p>
          <a:p>
            <a:pPr algn="ctr"/>
            <a:r>
              <a:rPr lang="en-US" sz="1000">
                <a:solidFill>
                  <a:schemeClr val="bg1"/>
                </a:solidFill>
              </a:rPr>
              <a:t>5</a:t>
            </a:r>
            <a:endParaRPr lang="en-US" sz="1000" baseline="30000">
              <a:solidFill>
                <a:schemeClr val="bg1"/>
              </a:solidFill>
            </a:endParaRPr>
          </a:p>
        </p:txBody>
      </p:sp>
      <p:sp>
        <p:nvSpPr>
          <p:cNvPr id="11276" name="Rectangle 12"/>
          <p:cNvSpPr>
            <a:spLocks noChangeArrowheads="1"/>
          </p:cNvSpPr>
          <p:nvPr/>
        </p:nvSpPr>
        <p:spPr bwMode="auto">
          <a:xfrm>
            <a:off x="1676400" y="1981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Be</a:t>
            </a:r>
            <a:endParaRPr lang="en-US" sz="1000">
              <a:solidFill>
                <a:schemeClr val="bg1"/>
              </a:solidFill>
            </a:endParaRPr>
          </a:p>
          <a:p>
            <a:pPr algn="ctr"/>
            <a:endParaRPr lang="en-US" sz="1000">
              <a:solidFill>
                <a:schemeClr val="bg1"/>
              </a:solidFill>
            </a:endParaRPr>
          </a:p>
          <a:p>
            <a:pPr algn="ctr"/>
            <a:r>
              <a:rPr lang="en-US" sz="1000">
                <a:solidFill>
                  <a:schemeClr val="bg1"/>
                </a:solidFill>
              </a:rPr>
              <a:t>4</a:t>
            </a:r>
            <a:endParaRPr lang="en-US" sz="1000" baseline="30000">
              <a:solidFill>
                <a:schemeClr val="bg1"/>
              </a:solidFill>
            </a:endParaRPr>
          </a:p>
        </p:txBody>
      </p:sp>
      <p:sp>
        <p:nvSpPr>
          <p:cNvPr id="11277" name="Rectangle 13"/>
          <p:cNvSpPr>
            <a:spLocks noChangeArrowheads="1"/>
          </p:cNvSpPr>
          <p:nvPr/>
        </p:nvSpPr>
        <p:spPr bwMode="auto">
          <a:xfrm>
            <a:off x="1295400" y="1447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H</a:t>
            </a:r>
          </a:p>
          <a:p>
            <a:pPr algn="ctr"/>
            <a:endParaRPr lang="en-US" sz="1000">
              <a:solidFill>
                <a:schemeClr val="bg1"/>
              </a:solidFill>
            </a:endParaRPr>
          </a:p>
          <a:p>
            <a:pPr algn="ctr"/>
            <a:r>
              <a:rPr lang="en-US" sz="1000">
                <a:solidFill>
                  <a:schemeClr val="bg1"/>
                </a:solidFill>
              </a:rPr>
              <a:t>1</a:t>
            </a:r>
            <a:endParaRPr lang="en-US" sz="1000" baseline="30000">
              <a:solidFill>
                <a:schemeClr val="bg1"/>
              </a:solidFill>
            </a:endParaRPr>
          </a:p>
        </p:txBody>
      </p:sp>
      <p:sp>
        <p:nvSpPr>
          <p:cNvPr id="11278" name="Rectangle 14"/>
          <p:cNvSpPr>
            <a:spLocks noChangeArrowheads="1"/>
          </p:cNvSpPr>
          <p:nvPr/>
        </p:nvSpPr>
        <p:spPr bwMode="auto">
          <a:xfrm>
            <a:off x="5867400" y="25146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Al</a:t>
            </a:r>
            <a:endParaRPr lang="en-US" sz="1000">
              <a:solidFill>
                <a:schemeClr val="bg1"/>
              </a:solidFill>
            </a:endParaRPr>
          </a:p>
          <a:p>
            <a:pPr algn="ctr"/>
            <a:endParaRPr lang="en-US" sz="1000">
              <a:solidFill>
                <a:schemeClr val="bg1"/>
              </a:solidFill>
            </a:endParaRPr>
          </a:p>
          <a:p>
            <a:pPr algn="ctr"/>
            <a:r>
              <a:rPr lang="en-US" sz="1000">
                <a:solidFill>
                  <a:schemeClr val="bg1"/>
                </a:solidFill>
              </a:rPr>
              <a:t>13</a:t>
            </a:r>
            <a:endParaRPr lang="en-US" sz="1000" baseline="30000">
              <a:solidFill>
                <a:schemeClr val="bg1"/>
              </a:solidFill>
            </a:endParaRPr>
          </a:p>
        </p:txBody>
      </p:sp>
      <p:sp>
        <p:nvSpPr>
          <p:cNvPr id="11279" name="Rectangle 15"/>
          <p:cNvSpPr>
            <a:spLocks noChangeArrowheads="1"/>
          </p:cNvSpPr>
          <p:nvPr/>
        </p:nvSpPr>
        <p:spPr bwMode="auto">
          <a:xfrm>
            <a:off x="6248400" y="25146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Si</a:t>
            </a:r>
            <a:endParaRPr lang="en-US" sz="1000">
              <a:solidFill>
                <a:schemeClr val="bg1"/>
              </a:solidFill>
            </a:endParaRPr>
          </a:p>
          <a:p>
            <a:pPr algn="ctr"/>
            <a:endParaRPr lang="en-US" sz="1000">
              <a:solidFill>
                <a:schemeClr val="bg1"/>
              </a:solidFill>
            </a:endParaRPr>
          </a:p>
          <a:p>
            <a:pPr algn="ctr"/>
            <a:r>
              <a:rPr lang="en-US" sz="1000">
                <a:solidFill>
                  <a:schemeClr val="bg1"/>
                </a:solidFill>
              </a:rPr>
              <a:t>14</a:t>
            </a:r>
            <a:endParaRPr lang="en-US" sz="1000" baseline="30000">
              <a:solidFill>
                <a:schemeClr val="bg1"/>
              </a:solidFill>
            </a:endParaRPr>
          </a:p>
        </p:txBody>
      </p:sp>
      <p:sp>
        <p:nvSpPr>
          <p:cNvPr id="11280" name="Rectangle 16"/>
          <p:cNvSpPr>
            <a:spLocks noChangeArrowheads="1"/>
          </p:cNvSpPr>
          <p:nvPr/>
        </p:nvSpPr>
        <p:spPr bwMode="auto">
          <a:xfrm>
            <a:off x="6629400" y="25146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P</a:t>
            </a:r>
            <a:endParaRPr lang="en-US" sz="1000">
              <a:solidFill>
                <a:schemeClr val="bg1"/>
              </a:solidFill>
            </a:endParaRPr>
          </a:p>
          <a:p>
            <a:pPr algn="ctr"/>
            <a:endParaRPr lang="en-US" sz="1000">
              <a:solidFill>
                <a:schemeClr val="bg1"/>
              </a:solidFill>
            </a:endParaRPr>
          </a:p>
          <a:p>
            <a:pPr algn="ctr"/>
            <a:r>
              <a:rPr lang="en-US" sz="1000">
                <a:solidFill>
                  <a:schemeClr val="bg1"/>
                </a:solidFill>
              </a:rPr>
              <a:t>15</a:t>
            </a:r>
            <a:endParaRPr lang="en-US" sz="1000" baseline="30000">
              <a:solidFill>
                <a:schemeClr val="bg1"/>
              </a:solidFill>
            </a:endParaRPr>
          </a:p>
        </p:txBody>
      </p:sp>
      <p:sp>
        <p:nvSpPr>
          <p:cNvPr id="11281" name="Rectangle 17"/>
          <p:cNvSpPr>
            <a:spLocks noChangeArrowheads="1"/>
          </p:cNvSpPr>
          <p:nvPr/>
        </p:nvSpPr>
        <p:spPr bwMode="auto">
          <a:xfrm>
            <a:off x="7010400" y="25146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S</a:t>
            </a:r>
            <a:endParaRPr lang="en-US" sz="1000">
              <a:solidFill>
                <a:schemeClr val="bg1"/>
              </a:solidFill>
            </a:endParaRPr>
          </a:p>
          <a:p>
            <a:pPr algn="ctr"/>
            <a:endParaRPr lang="en-US" sz="1000">
              <a:solidFill>
                <a:schemeClr val="bg1"/>
              </a:solidFill>
            </a:endParaRPr>
          </a:p>
          <a:p>
            <a:pPr algn="ctr"/>
            <a:r>
              <a:rPr lang="en-US" sz="1000">
                <a:solidFill>
                  <a:schemeClr val="bg1"/>
                </a:solidFill>
              </a:rPr>
              <a:t>16</a:t>
            </a:r>
            <a:endParaRPr lang="en-US" sz="1000" baseline="30000">
              <a:solidFill>
                <a:schemeClr val="bg1"/>
              </a:solidFill>
            </a:endParaRPr>
          </a:p>
        </p:txBody>
      </p:sp>
      <p:sp>
        <p:nvSpPr>
          <p:cNvPr id="11282" name="Rectangle 18"/>
          <p:cNvSpPr>
            <a:spLocks noChangeArrowheads="1"/>
          </p:cNvSpPr>
          <p:nvPr/>
        </p:nvSpPr>
        <p:spPr bwMode="auto">
          <a:xfrm>
            <a:off x="7391400" y="25146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Cl</a:t>
            </a:r>
            <a:endParaRPr lang="en-US" sz="1000">
              <a:solidFill>
                <a:schemeClr val="bg1"/>
              </a:solidFill>
            </a:endParaRPr>
          </a:p>
          <a:p>
            <a:pPr algn="ctr"/>
            <a:endParaRPr lang="en-US" sz="1000">
              <a:solidFill>
                <a:schemeClr val="bg1"/>
              </a:solidFill>
            </a:endParaRPr>
          </a:p>
          <a:p>
            <a:pPr algn="ctr"/>
            <a:r>
              <a:rPr lang="en-US" sz="1000">
                <a:solidFill>
                  <a:schemeClr val="bg1"/>
                </a:solidFill>
              </a:rPr>
              <a:t>17</a:t>
            </a:r>
            <a:endParaRPr lang="en-US" sz="1000" baseline="30000">
              <a:solidFill>
                <a:schemeClr val="bg1"/>
              </a:solidFill>
            </a:endParaRPr>
          </a:p>
        </p:txBody>
      </p:sp>
      <p:sp>
        <p:nvSpPr>
          <p:cNvPr id="11283" name="Rectangle 19"/>
          <p:cNvSpPr>
            <a:spLocks noChangeArrowheads="1"/>
          </p:cNvSpPr>
          <p:nvPr/>
        </p:nvSpPr>
        <p:spPr bwMode="auto">
          <a:xfrm>
            <a:off x="7772400" y="25146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Ar</a:t>
            </a:r>
            <a:endParaRPr lang="en-US" sz="1000">
              <a:solidFill>
                <a:schemeClr val="bg1"/>
              </a:solidFill>
            </a:endParaRPr>
          </a:p>
          <a:p>
            <a:pPr algn="ctr"/>
            <a:endParaRPr lang="en-US" sz="1000">
              <a:solidFill>
                <a:schemeClr val="bg1"/>
              </a:solidFill>
            </a:endParaRPr>
          </a:p>
          <a:p>
            <a:pPr algn="ctr"/>
            <a:r>
              <a:rPr lang="en-US" sz="1000">
                <a:solidFill>
                  <a:schemeClr val="bg1"/>
                </a:solidFill>
              </a:rPr>
              <a:t>18</a:t>
            </a:r>
            <a:endParaRPr lang="en-US" sz="1000" baseline="30000">
              <a:solidFill>
                <a:schemeClr val="bg1"/>
              </a:solidFill>
            </a:endParaRPr>
          </a:p>
        </p:txBody>
      </p:sp>
      <p:sp>
        <p:nvSpPr>
          <p:cNvPr id="11284" name="Rectangle 20"/>
          <p:cNvSpPr>
            <a:spLocks noChangeArrowheads="1"/>
          </p:cNvSpPr>
          <p:nvPr/>
        </p:nvSpPr>
        <p:spPr bwMode="auto">
          <a:xfrm>
            <a:off x="1295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K</a:t>
            </a:r>
            <a:endParaRPr lang="en-US" sz="1000">
              <a:solidFill>
                <a:schemeClr val="bg1"/>
              </a:solidFill>
            </a:endParaRPr>
          </a:p>
          <a:p>
            <a:pPr algn="ctr"/>
            <a:endParaRPr lang="en-US" sz="1000" baseline="30000">
              <a:solidFill>
                <a:schemeClr val="bg1"/>
              </a:solidFill>
            </a:endParaRPr>
          </a:p>
          <a:p>
            <a:pPr algn="ctr"/>
            <a:r>
              <a:rPr lang="en-US" sz="1000">
                <a:solidFill>
                  <a:schemeClr val="bg1"/>
                </a:solidFill>
              </a:rPr>
              <a:t>19</a:t>
            </a:r>
          </a:p>
        </p:txBody>
      </p:sp>
      <p:sp>
        <p:nvSpPr>
          <p:cNvPr id="11285" name="Rectangle 21"/>
          <p:cNvSpPr>
            <a:spLocks noChangeArrowheads="1"/>
          </p:cNvSpPr>
          <p:nvPr/>
        </p:nvSpPr>
        <p:spPr bwMode="auto">
          <a:xfrm>
            <a:off x="1676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Ca</a:t>
            </a:r>
            <a:endParaRPr lang="en-US" sz="1000">
              <a:solidFill>
                <a:schemeClr val="bg1"/>
              </a:solidFill>
            </a:endParaRPr>
          </a:p>
          <a:p>
            <a:pPr algn="ctr"/>
            <a:endParaRPr lang="en-US" sz="1000">
              <a:solidFill>
                <a:schemeClr val="bg1"/>
              </a:solidFill>
            </a:endParaRPr>
          </a:p>
          <a:p>
            <a:pPr algn="ctr"/>
            <a:r>
              <a:rPr lang="en-US" sz="1000">
                <a:solidFill>
                  <a:schemeClr val="bg1"/>
                </a:solidFill>
              </a:rPr>
              <a:t>20</a:t>
            </a:r>
            <a:endParaRPr lang="en-US" sz="1000" baseline="30000">
              <a:solidFill>
                <a:schemeClr val="bg1"/>
              </a:solidFill>
            </a:endParaRPr>
          </a:p>
        </p:txBody>
      </p:sp>
      <p:sp>
        <p:nvSpPr>
          <p:cNvPr id="11286" name="Rectangle 22"/>
          <p:cNvSpPr>
            <a:spLocks noChangeArrowheads="1"/>
          </p:cNvSpPr>
          <p:nvPr/>
        </p:nvSpPr>
        <p:spPr bwMode="auto">
          <a:xfrm>
            <a:off x="2057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Sc</a:t>
            </a:r>
            <a:endParaRPr lang="en-US" sz="1000">
              <a:solidFill>
                <a:schemeClr val="bg1"/>
              </a:solidFill>
            </a:endParaRPr>
          </a:p>
          <a:p>
            <a:pPr algn="ctr"/>
            <a:endParaRPr lang="en-US" sz="1000">
              <a:solidFill>
                <a:schemeClr val="bg1"/>
              </a:solidFill>
            </a:endParaRPr>
          </a:p>
          <a:p>
            <a:pPr algn="ctr"/>
            <a:r>
              <a:rPr lang="en-US" sz="1000">
                <a:solidFill>
                  <a:schemeClr val="bg1"/>
                </a:solidFill>
              </a:rPr>
              <a:t>21</a:t>
            </a:r>
            <a:endParaRPr lang="en-US" sz="1000" baseline="30000">
              <a:solidFill>
                <a:schemeClr val="bg1"/>
              </a:solidFill>
            </a:endParaRPr>
          </a:p>
        </p:txBody>
      </p:sp>
      <p:sp>
        <p:nvSpPr>
          <p:cNvPr id="11287" name="Rectangle 23"/>
          <p:cNvSpPr>
            <a:spLocks noChangeArrowheads="1"/>
          </p:cNvSpPr>
          <p:nvPr/>
        </p:nvSpPr>
        <p:spPr bwMode="auto">
          <a:xfrm>
            <a:off x="2438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Ti</a:t>
            </a:r>
            <a:endParaRPr lang="en-US" sz="1000">
              <a:solidFill>
                <a:schemeClr val="bg1"/>
              </a:solidFill>
            </a:endParaRPr>
          </a:p>
          <a:p>
            <a:pPr algn="ctr"/>
            <a:endParaRPr lang="en-US" sz="1000">
              <a:solidFill>
                <a:schemeClr val="bg1"/>
              </a:solidFill>
            </a:endParaRPr>
          </a:p>
          <a:p>
            <a:pPr algn="ctr"/>
            <a:r>
              <a:rPr lang="en-US" sz="1000">
                <a:solidFill>
                  <a:schemeClr val="bg1"/>
                </a:solidFill>
              </a:rPr>
              <a:t>22</a:t>
            </a:r>
            <a:endParaRPr lang="en-US" sz="1000" baseline="30000">
              <a:solidFill>
                <a:schemeClr val="bg1"/>
              </a:solidFill>
            </a:endParaRPr>
          </a:p>
        </p:txBody>
      </p:sp>
      <p:sp>
        <p:nvSpPr>
          <p:cNvPr id="11288" name="Rectangle 24"/>
          <p:cNvSpPr>
            <a:spLocks noChangeArrowheads="1"/>
          </p:cNvSpPr>
          <p:nvPr/>
        </p:nvSpPr>
        <p:spPr bwMode="auto">
          <a:xfrm>
            <a:off x="2819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V</a:t>
            </a:r>
            <a:endParaRPr lang="en-US" sz="1000">
              <a:solidFill>
                <a:schemeClr val="bg1"/>
              </a:solidFill>
            </a:endParaRPr>
          </a:p>
          <a:p>
            <a:pPr algn="ctr"/>
            <a:endParaRPr lang="en-US" sz="1000">
              <a:solidFill>
                <a:schemeClr val="bg1"/>
              </a:solidFill>
            </a:endParaRPr>
          </a:p>
          <a:p>
            <a:pPr algn="ctr"/>
            <a:r>
              <a:rPr lang="en-US" sz="1000">
                <a:solidFill>
                  <a:schemeClr val="bg1"/>
                </a:solidFill>
              </a:rPr>
              <a:t>23</a:t>
            </a:r>
            <a:endParaRPr lang="en-US" sz="1000" baseline="30000">
              <a:solidFill>
                <a:schemeClr val="bg1"/>
              </a:solidFill>
            </a:endParaRPr>
          </a:p>
        </p:txBody>
      </p:sp>
      <p:sp>
        <p:nvSpPr>
          <p:cNvPr id="11289" name="Rectangle 25"/>
          <p:cNvSpPr>
            <a:spLocks noChangeArrowheads="1"/>
          </p:cNvSpPr>
          <p:nvPr/>
        </p:nvSpPr>
        <p:spPr bwMode="auto">
          <a:xfrm>
            <a:off x="3200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Cr</a:t>
            </a:r>
            <a:endParaRPr lang="en-US" sz="1000">
              <a:solidFill>
                <a:schemeClr val="bg1"/>
              </a:solidFill>
            </a:endParaRPr>
          </a:p>
          <a:p>
            <a:pPr algn="ctr"/>
            <a:endParaRPr lang="en-US" sz="1000">
              <a:solidFill>
                <a:schemeClr val="bg1"/>
              </a:solidFill>
            </a:endParaRPr>
          </a:p>
          <a:p>
            <a:pPr algn="ctr"/>
            <a:r>
              <a:rPr lang="en-US" sz="1000">
                <a:solidFill>
                  <a:schemeClr val="bg1"/>
                </a:solidFill>
              </a:rPr>
              <a:t>24</a:t>
            </a:r>
            <a:endParaRPr lang="en-US" sz="1000" baseline="30000">
              <a:solidFill>
                <a:schemeClr val="bg1"/>
              </a:solidFill>
            </a:endParaRPr>
          </a:p>
        </p:txBody>
      </p:sp>
      <p:sp>
        <p:nvSpPr>
          <p:cNvPr id="11290" name="Rectangle 26"/>
          <p:cNvSpPr>
            <a:spLocks noChangeArrowheads="1"/>
          </p:cNvSpPr>
          <p:nvPr/>
        </p:nvSpPr>
        <p:spPr bwMode="auto">
          <a:xfrm>
            <a:off x="3581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Mn</a:t>
            </a:r>
            <a:endParaRPr lang="en-US" sz="1000">
              <a:solidFill>
                <a:schemeClr val="bg1"/>
              </a:solidFill>
            </a:endParaRPr>
          </a:p>
          <a:p>
            <a:pPr algn="ctr"/>
            <a:endParaRPr lang="en-US" sz="1000">
              <a:solidFill>
                <a:schemeClr val="bg1"/>
              </a:solidFill>
            </a:endParaRPr>
          </a:p>
          <a:p>
            <a:pPr algn="ctr"/>
            <a:r>
              <a:rPr lang="en-US" sz="1000">
                <a:solidFill>
                  <a:schemeClr val="bg1"/>
                </a:solidFill>
              </a:rPr>
              <a:t>25</a:t>
            </a:r>
            <a:endParaRPr lang="en-US" sz="1000" baseline="30000">
              <a:solidFill>
                <a:schemeClr val="bg1"/>
              </a:solidFill>
            </a:endParaRPr>
          </a:p>
        </p:txBody>
      </p:sp>
      <p:sp>
        <p:nvSpPr>
          <p:cNvPr id="11291" name="Rectangle 27"/>
          <p:cNvSpPr>
            <a:spLocks noChangeArrowheads="1"/>
          </p:cNvSpPr>
          <p:nvPr/>
        </p:nvSpPr>
        <p:spPr bwMode="auto">
          <a:xfrm>
            <a:off x="3962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Fe</a:t>
            </a:r>
            <a:endParaRPr lang="en-US" sz="1000">
              <a:solidFill>
                <a:schemeClr val="bg1"/>
              </a:solidFill>
            </a:endParaRPr>
          </a:p>
          <a:p>
            <a:pPr algn="ctr"/>
            <a:endParaRPr lang="en-US" sz="1000">
              <a:solidFill>
                <a:schemeClr val="bg1"/>
              </a:solidFill>
            </a:endParaRPr>
          </a:p>
          <a:p>
            <a:pPr algn="ctr"/>
            <a:r>
              <a:rPr lang="en-US" sz="1000">
                <a:solidFill>
                  <a:schemeClr val="bg1"/>
                </a:solidFill>
              </a:rPr>
              <a:t>26</a:t>
            </a:r>
            <a:endParaRPr lang="en-US" sz="1000" baseline="30000">
              <a:solidFill>
                <a:schemeClr val="bg1"/>
              </a:solidFill>
            </a:endParaRPr>
          </a:p>
        </p:txBody>
      </p:sp>
      <p:sp>
        <p:nvSpPr>
          <p:cNvPr id="11292" name="Rectangle 28"/>
          <p:cNvSpPr>
            <a:spLocks noChangeArrowheads="1"/>
          </p:cNvSpPr>
          <p:nvPr/>
        </p:nvSpPr>
        <p:spPr bwMode="auto">
          <a:xfrm>
            <a:off x="4343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Co</a:t>
            </a:r>
            <a:endParaRPr lang="en-US" sz="1000">
              <a:solidFill>
                <a:schemeClr val="bg1"/>
              </a:solidFill>
            </a:endParaRPr>
          </a:p>
          <a:p>
            <a:pPr algn="ctr"/>
            <a:endParaRPr lang="en-US" sz="1000">
              <a:solidFill>
                <a:schemeClr val="bg1"/>
              </a:solidFill>
            </a:endParaRPr>
          </a:p>
          <a:p>
            <a:pPr algn="ctr"/>
            <a:r>
              <a:rPr lang="en-US" sz="1000">
                <a:solidFill>
                  <a:schemeClr val="bg1"/>
                </a:solidFill>
              </a:rPr>
              <a:t>27</a:t>
            </a:r>
            <a:endParaRPr lang="en-US" sz="1000" baseline="30000">
              <a:solidFill>
                <a:schemeClr val="bg1"/>
              </a:solidFill>
            </a:endParaRPr>
          </a:p>
        </p:txBody>
      </p:sp>
      <p:sp>
        <p:nvSpPr>
          <p:cNvPr id="11293" name="Rectangle 29"/>
          <p:cNvSpPr>
            <a:spLocks noChangeArrowheads="1"/>
          </p:cNvSpPr>
          <p:nvPr/>
        </p:nvSpPr>
        <p:spPr bwMode="auto">
          <a:xfrm>
            <a:off x="4724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Ni</a:t>
            </a:r>
            <a:endParaRPr lang="en-US" sz="1000">
              <a:solidFill>
                <a:schemeClr val="bg1"/>
              </a:solidFill>
            </a:endParaRPr>
          </a:p>
          <a:p>
            <a:pPr algn="ctr"/>
            <a:endParaRPr lang="en-US" sz="1000">
              <a:solidFill>
                <a:schemeClr val="bg1"/>
              </a:solidFill>
            </a:endParaRPr>
          </a:p>
          <a:p>
            <a:pPr algn="ctr"/>
            <a:r>
              <a:rPr lang="en-US" sz="1000">
                <a:solidFill>
                  <a:schemeClr val="bg1"/>
                </a:solidFill>
              </a:rPr>
              <a:t>28</a:t>
            </a:r>
            <a:endParaRPr lang="en-US" sz="1000" baseline="30000">
              <a:solidFill>
                <a:schemeClr val="bg1"/>
              </a:solidFill>
            </a:endParaRPr>
          </a:p>
        </p:txBody>
      </p:sp>
      <p:sp>
        <p:nvSpPr>
          <p:cNvPr id="11294" name="Rectangle 30"/>
          <p:cNvSpPr>
            <a:spLocks noChangeArrowheads="1"/>
          </p:cNvSpPr>
          <p:nvPr/>
        </p:nvSpPr>
        <p:spPr bwMode="auto">
          <a:xfrm>
            <a:off x="5105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Cu</a:t>
            </a:r>
            <a:endParaRPr lang="en-US" sz="1000">
              <a:solidFill>
                <a:schemeClr val="bg1"/>
              </a:solidFill>
            </a:endParaRPr>
          </a:p>
          <a:p>
            <a:pPr algn="ctr"/>
            <a:endParaRPr lang="en-US" sz="1000">
              <a:solidFill>
                <a:schemeClr val="bg1"/>
              </a:solidFill>
            </a:endParaRPr>
          </a:p>
          <a:p>
            <a:pPr algn="ctr"/>
            <a:r>
              <a:rPr lang="en-US" sz="1000">
                <a:solidFill>
                  <a:schemeClr val="bg1"/>
                </a:solidFill>
              </a:rPr>
              <a:t>29</a:t>
            </a:r>
            <a:endParaRPr lang="en-US" sz="1000" baseline="30000">
              <a:solidFill>
                <a:schemeClr val="bg1"/>
              </a:solidFill>
            </a:endParaRPr>
          </a:p>
        </p:txBody>
      </p:sp>
      <p:sp>
        <p:nvSpPr>
          <p:cNvPr id="11295" name="Rectangle 31"/>
          <p:cNvSpPr>
            <a:spLocks noChangeArrowheads="1"/>
          </p:cNvSpPr>
          <p:nvPr/>
        </p:nvSpPr>
        <p:spPr bwMode="auto">
          <a:xfrm>
            <a:off x="5486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Zn</a:t>
            </a:r>
            <a:endParaRPr lang="en-US" sz="1000">
              <a:solidFill>
                <a:schemeClr val="bg1"/>
              </a:solidFill>
            </a:endParaRPr>
          </a:p>
          <a:p>
            <a:pPr algn="ctr"/>
            <a:endParaRPr lang="en-US" sz="1000">
              <a:solidFill>
                <a:schemeClr val="bg1"/>
              </a:solidFill>
            </a:endParaRPr>
          </a:p>
          <a:p>
            <a:pPr algn="ctr"/>
            <a:r>
              <a:rPr lang="en-US" sz="1000">
                <a:solidFill>
                  <a:schemeClr val="bg1"/>
                </a:solidFill>
              </a:rPr>
              <a:t>30</a:t>
            </a:r>
            <a:endParaRPr lang="en-US" sz="1000" baseline="30000">
              <a:solidFill>
                <a:schemeClr val="bg1"/>
              </a:solidFill>
            </a:endParaRPr>
          </a:p>
        </p:txBody>
      </p:sp>
      <p:sp>
        <p:nvSpPr>
          <p:cNvPr id="11296" name="Rectangle 32"/>
          <p:cNvSpPr>
            <a:spLocks noChangeArrowheads="1"/>
          </p:cNvSpPr>
          <p:nvPr/>
        </p:nvSpPr>
        <p:spPr bwMode="auto">
          <a:xfrm>
            <a:off x="5867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Ga</a:t>
            </a:r>
            <a:endParaRPr lang="en-US" sz="1000">
              <a:solidFill>
                <a:schemeClr val="bg1"/>
              </a:solidFill>
            </a:endParaRPr>
          </a:p>
          <a:p>
            <a:pPr algn="ctr"/>
            <a:endParaRPr lang="en-US" sz="1000">
              <a:solidFill>
                <a:schemeClr val="bg1"/>
              </a:solidFill>
            </a:endParaRPr>
          </a:p>
          <a:p>
            <a:pPr algn="ctr"/>
            <a:r>
              <a:rPr lang="en-US" sz="1000">
                <a:solidFill>
                  <a:schemeClr val="bg1"/>
                </a:solidFill>
              </a:rPr>
              <a:t>31</a:t>
            </a:r>
            <a:endParaRPr lang="en-US" sz="1000" baseline="30000">
              <a:solidFill>
                <a:schemeClr val="bg1"/>
              </a:solidFill>
            </a:endParaRPr>
          </a:p>
        </p:txBody>
      </p:sp>
      <p:sp>
        <p:nvSpPr>
          <p:cNvPr id="11297" name="Rectangle 33"/>
          <p:cNvSpPr>
            <a:spLocks noChangeArrowheads="1"/>
          </p:cNvSpPr>
          <p:nvPr/>
        </p:nvSpPr>
        <p:spPr bwMode="auto">
          <a:xfrm>
            <a:off x="6248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Ge</a:t>
            </a:r>
            <a:endParaRPr lang="en-US" sz="1000">
              <a:solidFill>
                <a:schemeClr val="bg1"/>
              </a:solidFill>
            </a:endParaRPr>
          </a:p>
          <a:p>
            <a:pPr algn="ctr"/>
            <a:endParaRPr lang="en-US" sz="1000">
              <a:solidFill>
                <a:schemeClr val="bg1"/>
              </a:solidFill>
            </a:endParaRPr>
          </a:p>
          <a:p>
            <a:pPr algn="ctr"/>
            <a:r>
              <a:rPr lang="en-US" sz="1000">
                <a:solidFill>
                  <a:schemeClr val="bg1"/>
                </a:solidFill>
              </a:rPr>
              <a:t>32</a:t>
            </a:r>
            <a:endParaRPr lang="en-US" sz="1000" baseline="30000">
              <a:solidFill>
                <a:schemeClr val="bg1"/>
              </a:solidFill>
            </a:endParaRPr>
          </a:p>
        </p:txBody>
      </p:sp>
      <p:sp>
        <p:nvSpPr>
          <p:cNvPr id="11298" name="Rectangle 34"/>
          <p:cNvSpPr>
            <a:spLocks noChangeArrowheads="1"/>
          </p:cNvSpPr>
          <p:nvPr/>
        </p:nvSpPr>
        <p:spPr bwMode="auto">
          <a:xfrm>
            <a:off x="6629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As</a:t>
            </a:r>
            <a:endParaRPr lang="en-US" sz="1000">
              <a:solidFill>
                <a:schemeClr val="bg1"/>
              </a:solidFill>
            </a:endParaRPr>
          </a:p>
          <a:p>
            <a:pPr algn="ctr"/>
            <a:endParaRPr lang="en-US" sz="1000">
              <a:solidFill>
                <a:schemeClr val="bg1"/>
              </a:solidFill>
            </a:endParaRPr>
          </a:p>
          <a:p>
            <a:pPr algn="ctr"/>
            <a:r>
              <a:rPr lang="en-US" sz="1000">
                <a:solidFill>
                  <a:schemeClr val="bg1"/>
                </a:solidFill>
              </a:rPr>
              <a:t>33</a:t>
            </a:r>
            <a:endParaRPr lang="en-US" sz="1000" baseline="30000">
              <a:solidFill>
                <a:schemeClr val="bg1"/>
              </a:solidFill>
            </a:endParaRPr>
          </a:p>
        </p:txBody>
      </p:sp>
      <p:sp>
        <p:nvSpPr>
          <p:cNvPr id="11299" name="Rectangle 35"/>
          <p:cNvSpPr>
            <a:spLocks noChangeArrowheads="1"/>
          </p:cNvSpPr>
          <p:nvPr/>
        </p:nvSpPr>
        <p:spPr bwMode="auto">
          <a:xfrm>
            <a:off x="7010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Se</a:t>
            </a:r>
            <a:endParaRPr lang="en-US" sz="1000">
              <a:solidFill>
                <a:schemeClr val="bg1"/>
              </a:solidFill>
            </a:endParaRPr>
          </a:p>
          <a:p>
            <a:pPr algn="ctr"/>
            <a:endParaRPr lang="en-US" sz="1000">
              <a:solidFill>
                <a:schemeClr val="bg1"/>
              </a:solidFill>
            </a:endParaRPr>
          </a:p>
          <a:p>
            <a:pPr algn="ctr"/>
            <a:r>
              <a:rPr lang="en-US" sz="1000">
                <a:solidFill>
                  <a:schemeClr val="bg1"/>
                </a:solidFill>
              </a:rPr>
              <a:t>34</a:t>
            </a:r>
            <a:endParaRPr lang="en-US" sz="1000" baseline="30000">
              <a:solidFill>
                <a:schemeClr val="bg1"/>
              </a:solidFill>
            </a:endParaRPr>
          </a:p>
        </p:txBody>
      </p:sp>
      <p:sp>
        <p:nvSpPr>
          <p:cNvPr id="11300" name="Rectangle 36"/>
          <p:cNvSpPr>
            <a:spLocks noChangeArrowheads="1"/>
          </p:cNvSpPr>
          <p:nvPr/>
        </p:nvSpPr>
        <p:spPr bwMode="auto">
          <a:xfrm>
            <a:off x="7391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Br</a:t>
            </a:r>
            <a:endParaRPr lang="en-US" sz="1000">
              <a:solidFill>
                <a:schemeClr val="bg1"/>
              </a:solidFill>
            </a:endParaRPr>
          </a:p>
          <a:p>
            <a:pPr algn="ctr"/>
            <a:endParaRPr lang="en-US" sz="1000">
              <a:solidFill>
                <a:schemeClr val="bg1"/>
              </a:solidFill>
            </a:endParaRPr>
          </a:p>
          <a:p>
            <a:pPr algn="ctr"/>
            <a:r>
              <a:rPr lang="en-US" sz="1000">
                <a:solidFill>
                  <a:schemeClr val="bg1"/>
                </a:solidFill>
              </a:rPr>
              <a:t>35</a:t>
            </a:r>
            <a:endParaRPr lang="en-US" sz="1000" baseline="30000">
              <a:solidFill>
                <a:schemeClr val="bg1"/>
              </a:solidFill>
            </a:endParaRPr>
          </a:p>
        </p:txBody>
      </p:sp>
      <p:sp>
        <p:nvSpPr>
          <p:cNvPr id="11301" name="Rectangle 37"/>
          <p:cNvSpPr>
            <a:spLocks noChangeArrowheads="1"/>
          </p:cNvSpPr>
          <p:nvPr/>
        </p:nvSpPr>
        <p:spPr bwMode="auto">
          <a:xfrm>
            <a:off x="7772400" y="30480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Kr</a:t>
            </a:r>
            <a:endParaRPr lang="en-US" sz="1000">
              <a:solidFill>
                <a:schemeClr val="bg1"/>
              </a:solidFill>
            </a:endParaRPr>
          </a:p>
          <a:p>
            <a:pPr algn="ctr"/>
            <a:endParaRPr lang="en-US" sz="1000">
              <a:solidFill>
                <a:schemeClr val="bg1"/>
              </a:solidFill>
            </a:endParaRPr>
          </a:p>
          <a:p>
            <a:pPr algn="ctr"/>
            <a:r>
              <a:rPr lang="en-US" sz="1000">
                <a:solidFill>
                  <a:schemeClr val="bg1"/>
                </a:solidFill>
              </a:rPr>
              <a:t>36</a:t>
            </a:r>
            <a:endParaRPr lang="en-US" sz="1000" baseline="30000">
              <a:solidFill>
                <a:schemeClr val="bg1"/>
              </a:solidFill>
            </a:endParaRPr>
          </a:p>
        </p:txBody>
      </p:sp>
      <p:sp>
        <p:nvSpPr>
          <p:cNvPr id="11302" name="Rectangle 38"/>
          <p:cNvSpPr>
            <a:spLocks noChangeArrowheads="1"/>
          </p:cNvSpPr>
          <p:nvPr/>
        </p:nvSpPr>
        <p:spPr bwMode="auto">
          <a:xfrm>
            <a:off x="1295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Rb</a:t>
            </a:r>
            <a:endParaRPr lang="en-US" sz="1000">
              <a:solidFill>
                <a:schemeClr val="bg1"/>
              </a:solidFill>
            </a:endParaRPr>
          </a:p>
          <a:p>
            <a:pPr algn="ctr"/>
            <a:endParaRPr lang="en-US" sz="1000">
              <a:solidFill>
                <a:schemeClr val="bg1"/>
              </a:solidFill>
            </a:endParaRPr>
          </a:p>
          <a:p>
            <a:pPr algn="ctr"/>
            <a:r>
              <a:rPr lang="en-US" sz="1000">
                <a:solidFill>
                  <a:schemeClr val="bg1"/>
                </a:solidFill>
              </a:rPr>
              <a:t>37</a:t>
            </a:r>
            <a:endParaRPr lang="en-US" sz="1000" baseline="30000">
              <a:solidFill>
                <a:schemeClr val="bg1"/>
              </a:solidFill>
            </a:endParaRPr>
          </a:p>
        </p:txBody>
      </p:sp>
      <p:sp>
        <p:nvSpPr>
          <p:cNvPr id="11303" name="Rectangle 39"/>
          <p:cNvSpPr>
            <a:spLocks noChangeArrowheads="1"/>
          </p:cNvSpPr>
          <p:nvPr/>
        </p:nvSpPr>
        <p:spPr bwMode="auto">
          <a:xfrm>
            <a:off x="1676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Sr</a:t>
            </a:r>
            <a:endParaRPr lang="en-US" sz="1000">
              <a:solidFill>
                <a:schemeClr val="bg1"/>
              </a:solidFill>
            </a:endParaRPr>
          </a:p>
          <a:p>
            <a:pPr algn="ctr"/>
            <a:endParaRPr lang="en-US" sz="1000">
              <a:solidFill>
                <a:schemeClr val="bg1"/>
              </a:solidFill>
            </a:endParaRPr>
          </a:p>
          <a:p>
            <a:pPr algn="ctr"/>
            <a:r>
              <a:rPr lang="en-US" sz="1000">
                <a:solidFill>
                  <a:schemeClr val="bg1"/>
                </a:solidFill>
              </a:rPr>
              <a:t>38</a:t>
            </a:r>
            <a:endParaRPr lang="en-US" sz="1000" baseline="30000">
              <a:solidFill>
                <a:schemeClr val="bg1"/>
              </a:solidFill>
            </a:endParaRPr>
          </a:p>
        </p:txBody>
      </p:sp>
      <p:sp>
        <p:nvSpPr>
          <p:cNvPr id="11304" name="Rectangle 40"/>
          <p:cNvSpPr>
            <a:spLocks noChangeArrowheads="1"/>
          </p:cNvSpPr>
          <p:nvPr/>
        </p:nvSpPr>
        <p:spPr bwMode="auto">
          <a:xfrm>
            <a:off x="2057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Y</a:t>
            </a:r>
            <a:r>
              <a:rPr lang="en-US" sz="1000" b="1">
                <a:solidFill>
                  <a:schemeClr val="bg1"/>
                </a:solidFill>
              </a:rPr>
              <a:t> </a:t>
            </a:r>
          </a:p>
          <a:p>
            <a:pPr algn="ctr"/>
            <a:endParaRPr lang="en-US" sz="1000">
              <a:solidFill>
                <a:schemeClr val="bg1"/>
              </a:solidFill>
            </a:endParaRPr>
          </a:p>
          <a:p>
            <a:pPr algn="ctr"/>
            <a:r>
              <a:rPr lang="en-US" sz="1000">
                <a:solidFill>
                  <a:schemeClr val="bg1"/>
                </a:solidFill>
              </a:rPr>
              <a:t>39</a:t>
            </a:r>
            <a:endParaRPr lang="en-US" sz="1000" baseline="30000">
              <a:solidFill>
                <a:schemeClr val="bg1"/>
              </a:solidFill>
            </a:endParaRPr>
          </a:p>
        </p:txBody>
      </p:sp>
      <p:sp>
        <p:nvSpPr>
          <p:cNvPr id="11305" name="Rectangle 41"/>
          <p:cNvSpPr>
            <a:spLocks noChangeArrowheads="1"/>
          </p:cNvSpPr>
          <p:nvPr/>
        </p:nvSpPr>
        <p:spPr bwMode="auto">
          <a:xfrm>
            <a:off x="2438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Zr</a:t>
            </a:r>
            <a:endParaRPr lang="en-US" sz="1000">
              <a:solidFill>
                <a:schemeClr val="bg1"/>
              </a:solidFill>
            </a:endParaRPr>
          </a:p>
          <a:p>
            <a:pPr algn="ctr"/>
            <a:endParaRPr lang="en-US" sz="1000">
              <a:solidFill>
                <a:schemeClr val="bg1"/>
              </a:solidFill>
            </a:endParaRPr>
          </a:p>
          <a:p>
            <a:pPr algn="ctr"/>
            <a:r>
              <a:rPr lang="en-US" sz="1000">
                <a:solidFill>
                  <a:schemeClr val="bg1"/>
                </a:solidFill>
              </a:rPr>
              <a:t>40</a:t>
            </a:r>
            <a:endParaRPr lang="en-US" sz="1000" baseline="30000">
              <a:solidFill>
                <a:schemeClr val="bg1"/>
              </a:solidFill>
            </a:endParaRPr>
          </a:p>
        </p:txBody>
      </p:sp>
      <p:sp>
        <p:nvSpPr>
          <p:cNvPr id="11306" name="Rectangle 42"/>
          <p:cNvSpPr>
            <a:spLocks noChangeArrowheads="1"/>
          </p:cNvSpPr>
          <p:nvPr/>
        </p:nvSpPr>
        <p:spPr bwMode="auto">
          <a:xfrm>
            <a:off x="2819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Nb</a:t>
            </a:r>
            <a:endParaRPr lang="en-US" sz="1000">
              <a:solidFill>
                <a:schemeClr val="bg1"/>
              </a:solidFill>
            </a:endParaRPr>
          </a:p>
          <a:p>
            <a:pPr algn="ctr"/>
            <a:endParaRPr lang="en-US" sz="1000">
              <a:solidFill>
                <a:schemeClr val="bg1"/>
              </a:solidFill>
            </a:endParaRPr>
          </a:p>
          <a:p>
            <a:pPr algn="ctr"/>
            <a:r>
              <a:rPr lang="en-US" sz="1000">
                <a:solidFill>
                  <a:schemeClr val="bg1"/>
                </a:solidFill>
              </a:rPr>
              <a:t>41</a:t>
            </a:r>
            <a:endParaRPr lang="en-US" sz="1000" baseline="30000">
              <a:solidFill>
                <a:schemeClr val="bg1"/>
              </a:solidFill>
            </a:endParaRPr>
          </a:p>
        </p:txBody>
      </p:sp>
      <p:sp>
        <p:nvSpPr>
          <p:cNvPr id="11307" name="Rectangle 43"/>
          <p:cNvSpPr>
            <a:spLocks noChangeArrowheads="1"/>
          </p:cNvSpPr>
          <p:nvPr/>
        </p:nvSpPr>
        <p:spPr bwMode="auto">
          <a:xfrm>
            <a:off x="3200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Mo</a:t>
            </a:r>
            <a:endParaRPr lang="en-US" sz="1000">
              <a:solidFill>
                <a:schemeClr val="bg1"/>
              </a:solidFill>
            </a:endParaRPr>
          </a:p>
          <a:p>
            <a:pPr algn="ctr"/>
            <a:endParaRPr lang="en-US" sz="1000">
              <a:solidFill>
                <a:schemeClr val="bg1"/>
              </a:solidFill>
            </a:endParaRPr>
          </a:p>
          <a:p>
            <a:pPr algn="ctr"/>
            <a:r>
              <a:rPr lang="en-US" sz="1000">
                <a:solidFill>
                  <a:schemeClr val="bg1"/>
                </a:solidFill>
              </a:rPr>
              <a:t>42</a:t>
            </a:r>
            <a:endParaRPr lang="en-US" sz="1000" baseline="30000">
              <a:solidFill>
                <a:schemeClr val="bg1"/>
              </a:solidFill>
            </a:endParaRPr>
          </a:p>
        </p:txBody>
      </p:sp>
      <p:sp>
        <p:nvSpPr>
          <p:cNvPr id="11308" name="Rectangle 44"/>
          <p:cNvSpPr>
            <a:spLocks noChangeArrowheads="1"/>
          </p:cNvSpPr>
          <p:nvPr/>
        </p:nvSpPr>
        <p:spPr bwMode="auto">
          <a:xfrm>
            <a:off x="3581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Tc</a:t>
            </a:r>
            <a:endParaRPr lang="en-US" sz="1000">
              <a:solidFill>
                <a:schemeClr val="bg1"/>
              </a:solidFill>
            </a:endParaRPr>
          </a:p>
          <a:p>
            <a:pPr algn="ctr"/>
            <a:endParaRPr lang="en-US" sz="1000">
              <a:solidFill>
                <a:schemeClr val="bg1"/>
              </a:solidFill>
            </a:endParaRPr>
          </a:p>
          <a:p>
            <a:pPr algn="ctr"/>
            <a:r>
              <a:rPr lang="en-US" sz="1000">
                <a:solidFill>
                  <a:schemeClr val="bg1"/>
                </a:solidFill>
              </a:rPr>
              <a:t>43</a:t>
            </a:r>
            <a:endParaRPr lang="en-US" sz="1000" baseline="30000">
              <a:solidFill>
                <a:schemeClr val="bg1"/>
              </a:solidFill>
            </a:endParaRPr>
          </a:p>
        </p:txBody>
      </p:sp>
      <p:sp>
        <p:nvSpPr>
          <p:cNvPr id="11309" name="Rectangle 45"/>
          <p:cNvSpPr>
            <a:spLocks noChangeArrowheads="1"/>
          </p:cNvSpPr>
          <p:nvPr/>
        </p:nvSpPr>
        <p:spPr bwMode="auto">
          <a:xfrm>
            <a:off x="3962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Ru</a:t>
            </a:r>
            <a:endParaRPr lang="en-US" sz="1000">
              <a:solidFill>
                <a:schemeClr val="bg1"/>
              </a:solidFill>
            </a:endParaRPr>
          </a:p>
          <a:p>
            <a:pPr algn="ctr"/>
            <a:endParaRPr lang="en-US" sz="1000">
              <a:solidFill>
                <a:schemeClr val="bg1"/>
              </a:solidFill>
            </a:endParaRPr>
          </a:p>
          <a:p>
            <a:pPr algn="ctr"/>
            <a:r>
              <a:rPr lang="en-US" sz="1000">
                <a:solidFill>
                  <a:schemeClr val="bg1"/>
                </a:solidFill>
              </a:rPr>
              <a:t>44</a:t>
            </a:r>
            <a:endParaRPr lang="en-US" sz="1000" baseline="30000">
              <a:solidFill>
                <a:schemeClr val="bg1"/>
              </a:solidFill>
            </a:endParaRPr>
          </a:p>
        </p:txBody>
      </p:sp>
      <p:sp>
        <p:nvSpPr>
          <p:cNvPr id="11310" name="Rectangle 46"/>
          <p:cNvSpPr>
            <a:spLocks noChangeArrowheads="1"/>
          </p:cNvSpPr>
          <p:nvPr/>
        </p:nvSpPr>
        <p:spPr bwMode="auto">
          <a:xfrm>
            <a:off x="4343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Rh</a:t>
            </a:r>
            <a:endParaRPr lang="en-US" sz="1000">
              <a:solidFill>
                <a:schemeClr val="bg1"/>
              </a:solidFill>
            </a:endParaRPr>
          </a:p>
          <a:p>
            <a:pPr algn="ctr"/>
            <a:endParaRPr lang="en-US" sz="1000">
              <a:solidFill>
                <a:schemeClr val="bg1"/>
              </a:solidFill>
            </a:endParaRPr>
          </a:p>
          <a:p>
            <a:pPr algn="ctr"/>
            <a:r>
              <a:rPr lang="en-US" sz="1000">
                <a:solidFill>
                  <a:schemeClr val="bg1"/>
                </a:solidFill>
              </a:rPr>
              <a:t>45</a:t>
            </a:r>
            <a:endParaRPr lang="en-US" sz="1000" baseline="30000">
              <a:solidFill>
                <a:schemeClr val="bg1"/>
              </a:solidFill>
            </a:endParaRPr>
          </a:p>
        </p:txBody>
      </p:sp>
      <p:sp>
        <p:nvSpPr>
          <p:cNvPr id="11311" name="Rectangle 47"/>
          <p:cNvSpPr>
            <a:spLocks noChangeArrowheads="1"/>
          </p:cNvSpPr>
          <p:nvPr/>
        </p:nvSpPr>
        <p:spPr bwMode="auto">
          <a:xfrm>
            <a:off x="4724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Pd</a:t>
            </a:r>
            <a:endParaRPr lang="en-US" sz="1000">
              <a:solidFill>
                <a:schemeClr val="bg1"/>
              </a:solidFill>
            </a:endParaRPr>
          </a:p>
          <a:p>
            <a:pPr algn="ctr"/>
            <a:endParaRPr lang="en-US" sz="1000">
              <a:solidFill>
                <a:schemeClr val="bg1"/>
              </a:solidFill>
            </a:endParaRPr>
          </a:p>
          <a:p>
            <a:pPr algn="ctr"/>
            <a:r>
              <a:rPr lang="en-US" sz="1000">
                <a:solidFill>
                  <a:schemeClr val="bg1"/>
                </a:solidFill>
              </a:rPr>
              <a:t>46</a:t>
            </a:r>
            <a:endParaRPr lang="en-US" sz="1000" baseline="30000">
              <a:solidFill>
                <a:schemeClr val="bg1"/>
              </a:solidFill>
            </a:endParaRPr>
          </a:p>
        </p:txBody>
      </p:sp>
      <p:sp>
        <p:nvSpPr>
          <p:cNvPr id="11312" name="Rectangle 48"/>
          <p:cNvSpPr>
            <a:spLocks noChangeArrowheads="1"/>
          </p:cNvSpPr>
          <p:nvPr/>
        </p:nvSpPr>
        <p:spPr bwMode="auto">
          <a:xfrm>
            <a:off x="5105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Ag</a:t>
            </a:r>
            <a:endParaRPr lang="en-US" sz="1000">
              <a:solidFill>
                <a:schemeClr val="bg1"/>
              </a:solidFill>
            </a:endParaRPr>
          </a:p>
          <a:p>
            <a:pPr algn="ctr"/>
            <a:endParaRPr lang="en-US" sz="1000">
              <a:solidFill>
                <a:schemeClr val="bg1"/>
              </a:solidFill>
            </a:endParaRPr>
          </a:p>
          <a:p>
            <a:pPr algn="ctr"/>
            <a:r>
              <a:rPr lang="en-US" sz="1000">
                <a:solidFill>
                  <a:schemeClr val="bg1"/>
                </a:solidFill>
              </a:rPr>
              <a:t>47</a:t>
            </a:r>
            <a:endParaRPr lang="en-US" sz="1000" baseline="30000">
              <a:solidFill>
                <a:schemeClr val="bg1"/>
              </a:solidFill>
            </a:endParaRPr>
          </a:p>
        </p:txBody>
      </p:sp>
      <p:sp>
        <p:nvSpPr>
          <p:cNvPr id="11313" name="Rectangle 49"/>
          <p:cNvSpPr>
            <a:spLocks noChangeArrowheads="1"/>
          </p:cNvSpPr>
          <p:nvPr/>
        </p:nvSpPr>
        <p:spPr bwMode="auto">
          <a:xfrm>
            <a:off x="5486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Cd</a:t>
            </a:r>
            <a:endParaRPr lang="en-US" sz="1000">
              <a:solidFill>
                <a:schemeClr val="bg1"/>
              </a:solidFill>
            </a:endParaRPr>
          </a:p>
          <a:p>
            <a:pPr algn="ctr"/>
            <a:endParaRPr lang="en-US" sz="1000">
              <a:solidFill>
                <a:schemeClr val="bg1"/>
              </a:solidFill>
            </a:endParaRPr>
          </a:p>
          <a:p>
            <a:pPr algn="ctr"/>
            <a:r>
              <a:rPr lang="en-US" sz="1000">
                <a:solidFill>
                  <a:schemeClr val="bg1"/>
                </a:solidFill>
              </a:rPr>
              <a:t>48</a:t>
            </a:r>
            <a:endParaRPr lang="en-US" sz="1000" baseline="30000">
              <a:solidFill>
                <a:schemeClr val="bg1"/>
              </a:solidFill>
            </a:endParaRPr>
          </a:p>
        </p:txBody>
      </p:sp>
      <p:sp>
        <p:nvSpPr>
          <p:cNvPr id="11314" name="Rectangle 50"/>
          <p:cNvSpPr>
            <a:spLocks noChangeArrowheads="1"/>
          </p:cNvSpPr>
          <p:nvPr/>
        </p:nvSpPr>
        <p:spPr bwMode="auto">
          <a:xfrm>
            <a:off x="5867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In</a:t>
            </a:r>
            <a:endParaRPr lang="en-US" sz="1000">
              <a:solidFill>
                <a:schemeClr val="bg1"/>
              </a:solidFill>
            </a:endParaRPr>
          </a:p>
          <a:p>
            <a:pPr algn="ctr"/>
            <a:endParaRPr lang="en-US" sz="1000">
              <a:solidFill>
                <a:schemeClr val="bg1"/>
              </a:solidFill>
            </a:endParaRPr>
          </a:p>
          <a:p>
            <a:pPr algn="ctr"/>
            <a:r>
              <a:rPr lang="en-US" sz="1000">
                <a:solidFill>
                  <a:schemeClr val="bg1"/>
                </a:solidFill>
              </a:rPr>
              <a:t>49</a:t>
            </a:r>
            <a:endParaRPr lang="en-US" sz="1000" baseline="30000">
              <a:solidFill>
                <a:schemeClr val="bg1"/>
              </a:solidFill>
            </a:endParaRPr>
          </a:p>
        </p:txBody>
      </p:sp>
      <p:sp>
        <p:nvSpPr>
          <p:cNvPr id="11315" name="Rectangle 51"/>
          <p:cNvSpPr>
            <a:spLocks noChangeArrowheads="1"/>
          </p:cNvSpPr>
          <p:nvPr/>
        </p:nvSpPr>
        <p:spPr bwMode="auto">
          <a:xfrm>
            <a:off x="6248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Sn</a:t>
            </a:r>
            <a:endParaRPr lang="en-US" sz="1000">
              <a:solidFill>
                <a:schemeClr val="bg1"/>
              </a:solidFill>
            </a:endParaRPr>
          </a:p>
          <a:p>
            <a:pPr algn="ctr"/>
            <a:endParaRPr lang="en-US" sz="1000">
              <a:solidFill>
                <a:schemeClr val="bg1"/>
              </a:solidFill>
            </a:endParaRPr>
          </a:p>
          <a:p>
            <a:pPr algn="ctr"/>
            <a:r>
              <a:rPr lang="en-US" sz="1000">
                <a:solidFill>
                  <a:schemeClr val="bg1"/>
                </a:solidFill>
              </a:rPr>
              <a:t>50</a:t>
            </a:r>
            <a:endParaRPr lang="en-US" sz="1000" baseline="30000">
              <a:solidFill>
                <a:schemeClr val="bg1"/>
              </a:solidFill>
            </a:endParaRPr>
          </a:p>
        </p:txBody>
      </p:sp>
      <p:sp>
        <p:nvSpPr>
          <p:cNvPr id="11316" name="Rectangle 52"/>
          <p:cNvSpPr>
            <a:spLocks noChangeArrowheads="1"/>
          </p:cNvSpPr>
          <p:nvPr/>
        </p:nvSpPr>
        <p:spPr bwMode="auto">
          <a:xfrm>
            <a:off x="6629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Sb</a:t>
            </a:r>
            <a:endParaRPr lang="en-US" sz="1000">
              <a:solidFill>
                <a:schemeClr val="bg1"/>
              </a:solidFill>
            </a:endParaRPr>
          </a:p>
          <a:p>
            <a:pPr algn="ctr"/>
            <a:endParaRPr lang="en-US" sz="1000">
              <a:solidFill>
                <a:schemeClr val="bg1"/>
              </a:solidFill>
            </a:endParaRPr>
          </a:p>
          <a:p>
            <a:pPr algn="ctr"/>
            <a:r>
              <a:rPr lang="en-US" sz="1000">
                <a:solidFill>
                  <a:schemeClr val="bg1"/>
                </a:solidFill>
              </a:rPr>
              <a:t>51</a:t>
            </a:r>
            <a:endParaRPr lang="en-US" sz="1000" baseline="30000">
              <a:solidFill>
                <a:schemeClr val="bg1"/>
              </a:solidFill>
            </a:endParaRPr>
          </a:p>
        </p:txBody>
      </p:sp>
      <p:sp>
        <p:nvSpPr>
          <p:cNvPr id="11317" name="Rectangle 53"/>
          <p:cNvSpPr>
            <a:spLocks noChangeArrowheads="1"/>
          </p:cNvSpPr>
          <p:nvPr/>
        </p:nvSpPr>
        <p:spPr bwMode="auto">
          <a:xfrm>
            <a:off x="7010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Te</a:t>
            </a:r>
            <a:endParaRPr lang="en-US" sz="1000">
              <a:solidFill>
                <a:schemeClr val="bg1"/>
              </a:solidFill>
            </a:endParaRPr>
          </a:p>
          <a:p>
            <a:pPr algn="ctr"/>
            <a:endParaRPr lang="en-US" sz="1000">
              <a:solidFill>
                <a:schemeClr val="bg1"/>
              </a:solidFill>
            </a:endParaRPr>
          </a:p>
          <a:p>
            <a:pPr algn="ctr"/>
            <a:r>
              <a:rPr lang="en-US" sz="1000">
                <a:solidFill>
                  <a:schemeClr val="bg1"/>
                </a:solidFill>
              </a:rPr>
              <a:t>52</a:t>
            </a:r>
            <a:endParaRPr lang="en-US" sz="1000" baseline="30000">
              <a:solidFill>
                <a:schemeClr val="bg1"/>
              </a:solidFill>
            </a:endParaRPr>
          </a:p>
        </p:txBody>
      </p:sp>
      <p:sp>
        <p:nvSpPr>
          <p:cNvPr id="11318" name="Rectangle 54"/>
          <p:cNvSpPr>
            <a:spLocks noChangeArrowheads="1"/>
          </p:cNvSpPr>
          <p:nvPr/>
        </p:nvSpPr>
        <p:spPr bwMode="auto">
          <a:xfrm>
            <a:off x="7391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I</a:t>
            </a:r>
            <a:endParaRPr lang="en-US" sz="1000">
              <a:solidFill>
                <a:schemeClr val="bg1"/>
              </a:solidFill>
            </a:endParaRPr>
          </a:p>
          <a:p>
            <a:pPr algn="ctr"/>
            <a:endParaRPr lang="en-US" sz="1000">
              <a:solidFill>
                <a:schemeClr val="bg1"/>
              </a:solidFill>
            </a:endParaRPr>
          </a:p>
          <a:p>
            <a:pPr algn="ctr"/>
            <a:r>
              <a:rPr lang="en-US" sz="1000">
                <a:solidFill>
                  <a:schemeClr val="bg1"/>
                </a:solidFill>
              </a:rPr>
              <a:t>53</a:t>
            </a:r>
            <a:endParaRPr lang="en-US" sz="1000" baseline="30000">
              <a:solidFill>
                <a:schemeClr val="bg1"/>
              </a:solidFill>
            </a:endParaRPr>
          </a:p>
        </p:txBody>
      </p:sp>
      <p:sp>
        <p:nvSpPr>
          <p:cNvPr id="11319" name="Rectangle 55"/>
          <p:cNvSpPr>
            <a:spLocks noChangeArrowheads="1"/>
          </p:cNvSpPr>
          <p:nvPr/>
        </p:nvSpPr>
        <p:spPr bwMode="auto">
          <a:xfrm>
            <a:off x="7772400" y="35814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Xe</a:t>
            </a:r>
            <a:endParaRPr lang="en-US" sz="1000">
              <a:solidFill>
                <a:schemeClr val="bg1"/>
              </a:solidFill>
            </a:endParaRPr>
          </a:p>
          <a:p>
            <a:pPr algn="ctr"/>
            <a:endParaRPr lang="en-US" sz="1000">
              <a:solidFill>
                <a:schemeClr val="bg1"/>
              </a:solidFill>
            </a:endParaRPr>
          </a:p>
          <a:p>
            <a:pPr algn="ctr"/>
            <a:r>
              <a:rPr lang="en-US" sz="1000">
                <a:solidFill>
                  <a:schemeClr val="bg1"/>
                </a:solidFill>
              </a:rPr>
              <a:t>54</a:t>
            </a:r>
            <a:endParaRPr lang="en-US" sz="1000" baseline="30000">
              <a:solidFill>
                <a:schemeClr val="bg1"/>
              </a:solidFill>
            </a:endParaRPr>
          </a:p>
        </p:txBody>
      </p:sp>
      <p:sp>
        <p:nvSpPr>
          <p:cNvPr id="11320" name="Rectangle 56"/>
          <p:cNvSpPr>
            <a:spLocks noChangeArrowheads="1"/>
          </p:cNvSpPr>
          <p:nvPr/>
        </p:nvSpPr>
        <p:spPr bwMode="auto">
          <a:xfrm>
            <a:off x="1295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Cs</a:t>
            </a:r>
            <a:endParaRPr lang="en-US" sz="1000">
              <a:solidFill>
                <a:schemeClr val="bg1"/>
              </a:solidFill>
            </a:endParaRPr>
          </a:p>
          <a:p>
            <a:pPr algn="ctr"/>
            <a:endParaRPr lang="en-US" sz="1000">
              <a:solidFill>
                <a:schemeClr val="bg1"/>
              </a:solidFill>
            </a:endParaRPr>
          </a:p>
          <a:p>
            <a:pPr algn="ctr"/>
            <a:r>
              <a:rPr lang="en-US" sz="1000">
                <a:solidFill>
                  <a:schemeClr val="bg1"/>
                </a:solidFill>
              </a:rPr>
              <a:t>55</a:t>
            </a:r>
            <a:endParaRPr lang="en-US" sz="1000" baseline="30000">
              <a:solidFill>
                <a:schemeClr val="bg1"/>
              </a:solidFill>
            </a:endParaRPr>
          </a:p>
        </p:txBody>
      </p:sp>
      <p:sp>
        <p:nvSpPr>
          <p:cNvPr id="11321" name="Rectangle 57"/>
          <p:cNvSpPr>
            <a:spLocks noChangeArrowheads="1"/>
          </p:cNvSpPr>
          <p:nvPr/>
        </p:nvSpPr>
        <p:spPr bwMode="auto">
          <a:xfrm>
            <a:off x="1676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Ba</a:t>
            </a:r>
            <a:endParaRPr lang="en-US" sz="1000">
              <a:solidFill>
                <a:schemeClr val="bg1"/>
              </a:solidFill>
            </a:endParaRPr>
          </a:p>
          <a:p>
            <a:pPr algn="ctr"/>
            <a:endParaRPr lang="en-US" sz="1000">
              <a:solidFill>
                <a:schemeClr val="bg1"/>
              </a:solidFill>
            </a:endParaRPr>
          </a:p>
          <a:p>
            <a:pPr algn="ctr"/>
            <a:r>
              <a:rPr lang="en-US" sz="1000">
                <a:solidFill>
                  <a:schemeClr val="bg1"/>
                </a:solidFill>
              </a:rPr>
              <a:t>56</a:t>
            </a:r>
            <a:endParaRPr lang="en-US" sz="1000" baseline="30000">
              <a:solidFill>
                <a:schemeClr val="bg1"/>
              </a:solidFill>
            </a:endParaRPr>
          </a:p>
        </p:txBody>
      </p:sp>
      <p:sp>
        <p:nvSpPr>
          <p:cNvPr id="11322" name="Rectangle 58"/>
          <p:cNvSpPr>
            <a:spLocks noChangeArrowheads="1"/>
          </p:cNvSpPr>
          <p:nvPr/>
        </p:nvSpPr>
        <p:spPr bwMode="auto">
          <a:xfrm>
            <a:off x="2057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endParaRPr lang="en-US"/>
          </a:p>
        </p:txBody>
      </p:sp>
      <p:sp>
        <p:nvSpPr>
          <p:cNvPr id="11323" name="Rectangle 59"/>
          <p:cNvSpPr>
            <a:spLocks noChangeArrowheads="1"/>
          </p:cNvSpPr>
          <p:nvPr/>
        </p:nvSpPr>
        <p:spPr bwMode="auto">
          <a:xfrm>
            <a:off x="2438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Hf</a:t>
            </a:r>
            <a:endParaRPr lang="en-US" sz="1000">
              <a:solidFill>
                <a:schemeClr val="bg1"/>
              </a:solidFill>
            </a:endParaRPr>
          </a:p>
          <a:p>
            <a:pPr algn="ctr"/>
            <a:endParaRPr lang="en-US" sz="1000">
              <a:solidFill>
                <a:schemeClr val="bg1"/>
              </a:solidFill>
            </a:endParaRPr>
          </a:p>
          <a:p>
            <a:pPr algn="ctr"/>
            <a:r>
              <a:rPr lang="en-US" sz="1000">
                <a:solidFill>
                  <a:schemeClr val="bg1"/>
                </a:solidFill>
              </a:rPr>
              <a:t>72</a:t>
            </a:r>
            <a:endParaRPr lang="en-US" sz="1000" baseline="30000">
              <a:solidFill>
                <a:schemeClr val="bg1"/>
              </a:solidFill>
            </a:endParaRPr>
          </a:p>
        </p:txBody>
      </p:sp>
      <p:sp>
        <p:nvSpPr>
          <p:cNvPr id="11324" name="Rectangle 60"/>
          <p:cNvSpPr>
            <a:spLocks noChangeArrowheads="1"/>
          </p:cNvSpPr>
          <p:nvPr/>
        </p:nvSpPr>
        <p:spPr bwMode="auto">
          <a:xfrm>
            <a:off x="2819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Ta</a:t>
            </a:r>
            <a:endParaRPr lang="en-US" sz="1000">
              <a:solidFill>
                <a:schemeClr val="bg1"/>
              </a:solidFill>
            </a:endParaRPr>
          </a:p>
          <a:p>
            <a:pPr algn="ctr"/>
            <a:endParaRPr lang="en-US" sz="1000">
              <a:solidFill>
                <a:schemeClr val="bg1"/>
              </a:solidFill>
            </a:endParaRPr>
          </a:p>
          <a:p>
            <a:pPr algn="ctr"/>
            <a:r>
              <a:rPr lang="en-US" sz="1000">
                <a:solidFill>
                  <a:schemeClr val="bg1"/>
                </a:solidFill>
              </a:rPr>
              <a:t>73</a:t>
            </a:r>
            <a:endParaRPr lang="en-US" sz="1000" baseline="30000">
              <a:solidFill>
                <a:schemeClr val="bg1"/>
              </a:solidFill>
            </a:endParaRPr>
          </a:p>
        </p:txBody>
      </p:sp>
      <p:sp>
        <p:nvSpPr>
          <p:cNvPr id="11325" name="Rectangle 61"/>
          <p:cNvSpPr>
            <a:spLocks noChangeArrowheads="1"/>
          </p:cNvSpPr>
          <p:nvPr/>
        </p:nvSpPr>
        <p:spPr bwMode="auto">
          <a:xfrm>
            <a:off x="3200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W</a:t>
            </a:r>
            <a:endParaRPr lang="en-US" sz="1000">
              <a:solidFill>
                <a:schemeClr val="bg1"/>
              </a:solidFill>
            </a:endParaRPr>
          </a:p>
          <a:p>
            <a:pPr algn="ctr"/>
            <a:endParaRPr lang="en-US" sz="1000">
              <a:solidFill>
                <a:schemeClr val="bg1"/>
              </a:solidFill>
            </a:endParaRPr>
          </a:p>
          <a:p>
            <a:pPr algn="ctr"/>
            <a:r>
              <a:rPr lang="en-US" sz="1000">
                <a:solidFill>
                  <a:schemeClr val="bg1"/>
                </a:solidFill>
              </a:rPr>
              <a:t>74</a:t>
            </a:r>
            <a:endParaRPr lang="en-US" sz="1000" baseline="30000">
              <a:solidFill>
                <a:schemeClr val="bg1"/>
              </a:solidFill>
            </a:endParaRPr>
          </a:p>
        </p:txBody>
      </p:sp>
      <p:sp>
        <p:nvSpPr>
          <p:cNvPr id="11326" name="Rectangle 62"/>
          <p:cNvSpPr>
            <a:spLocks noChangeArrowheads="1"/>
          </p:cNvSpPr>
          <p:nvPr/>
        </p:nvSpPr>
        <p:spPr bwMode="auto">
          <a:xfrm>
            <a:off x="3581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Re</a:t>
            </a:r>
            <a:endParaRPr lang="en-US" sz="1000">
              <a:solidFill>
                <a:schemeClr val="bg1"/>
              </a:solidFill>
            </a:endParaRPr>
          </a:p>
          <a:p>
            <a:pPr algn="ctr"/>
            <a:endParaRPr lang="en-US" sz="1000">
              <a:solidFill>
                <a:schemeClr val="bg1"/>
              </a:solidFill>
            </a:endParaRPr>
          </a:p>
          <a:p>
            <a:pPr algn="ctr"/>
            <a:r>
              <a:rPr lang="en-US" sz="1000">
                <a:solidFill>
                  <a:schemeClr val="bg1"/>
                </a:solidFill>
              </a:rPr>
              <a:t>75</a:t>
            </a:r>
            <a:endParaRPr lang="en-US" sz="1000" baseline="30000">
              <a:solidFill>
                <a:schemeClr val="bg1"/>
              </a:solidFill>
            </a:endParaRPr>
          </a:p>
        </p:txBody>
      </p:sp>
      <p:sp>
        <p:nvSpPr>
          <p:cNvPr id="11327" name="Rectangle 63"/>
          <p:cNvSpPr>
            <a:spLocks noChangeArrowheads="1"/>
          </p:cNvSpPr>
          <p:nvPr/>
        </p:nvSpPr>
        <p:spPr bwMode="auto">
          <a:xfrm>
            <a:off x="3962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Os</a:t>
            </a:r>
            <a:endParaRPr lang="en-US" sz="1000">
              <a:solidFill>
                <a:schemeClr val="bg1"/>
              </a:solidFill>
            </a:endParaRPr>
          </a:p>
          <a:p>
            <a:pPr algn="ctr"/>
            <a:endParaRPr lang="en-US" sz="1000">
              <a:solidFill>
                <a:schemeClr val="bg1"/>
              </a:solidFill>
            </a:endParaRPr>
          </a:p>
          <a:p>
            <a:pPr algn="ctr"/>
            <a:r>
              <a:rPr lang="en-US" sz="1000">
                <a:solidFill>
                  <a:schemeClr val="bg1"/>
                </a:solidFill>
              </a:rPr>
              <a:t>76</a:t>
            </a:r>
            <a:endParaRPr lang="en-US" sz="1000" baseline="30000">
              <a:solidFill>
                <a:schemeClr val="bg1"/>
              </a:solidFill>
            </a:endParaRPr>
          </a:p>
        </p:txBody>
      </p:sp>
      <p:sp>
        <p:nvSpPr>
          <p:cNvPr id="11328" name="Rectangle 64"/>
          <p:cNvSpPr>
            <a:spLocks noChangeArrowheads="1"/>
          </p:cNvSpPr>
          <p:nvPr/>
        </p:nvSpPr>
        <p:spPr bwMode="auto">
          <a:xfrm>
            <a:off x="4343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Ir</a:t>
            </a:r>
            <a:endParaRPr lang="en-US" sz="1000">
              <a:solidFill>
                <a:schemeClr val="bg1"/>
              </a:solidFill>
            </a:endParaRPr>
          </a:p>
          <a:p>
            <a:pPr algn="ctr"/>
            <a:endParaRPr lang="en-US" sz="1000">
              <a:solidFill>
                <a:schemeClr val="bg1"/>
              </a:solidFill>
            </a:endParaRPr>
          </a:p>
          <a:p>
            <a:pPr algn="ctr"/>
            <a:r>
              <a:rPr lang="en-US" sz="1000">
                <a:solidFill>
                  <a:schemeClr val="bg1"/>
                </a:solidFill>
              </a:rPr>
              <a:t>77</a:t>
            </a:r>
            <a:endParaRPr lang="en-US" sz="1000" baseline="30000">
              <a:solidFill>
                <a:schemeClr val="bg1"/>
              </a:solidFill>
            </a:endParaRPr>
          </a:p>
        </p:txBody>
      </p:sp>
      <p:sp>
        <p:nvSpPr>
          <p:cNvPr id="11329" name="Rectangle 65"/>
          <p:cNvSpPr>
            <a:spLocks noChangeArrowheads="1"/>
          </p:cNvSpPr>
          <p:nvPr/>
        </p:nvSpPr>
        <p:spPr bwMode="auto">
          <a:xfrm>
            <a:off x="4724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Pt</a:t>
            </a:r>
            <a:endParaRPr lang="en-US" sz="1000">
              <a:solidFill>
                <a:schemeClr val="bg1"/>
              </a:solidFill>
            </a:endParaRPr>
          </a:p>
          <a:p>
            <a:pPr algn="ctr"/>
            <a:endParaRPr lang="en-US" sz="1000">
              <a:solidFill>
                <a:schemeClr val="bg1"/>
              </a:solidFill>
            </a:endParaRPr>
          </a:p>
          <a:p>
            <a:pPr algn="ctr"/>
            <a:r>
              <a:rPr lang="en-US" sz="1000">
                <a:solidFill>
                  <a:schemeClr val="bg1"/>
                </a:solidFill>
              </a:rPr>
              <a:t>78</a:t>
            </a:r>
            <a:endParaRPr lang="en-US" sz="1000" baseline="30000">
              <a:solidFill>
                <a:schemeClr val="bg1"/>
              </a:solidFill>
            </a:endParaRPr>
          </a:p>
        </p:txBody>
      </p:sp>
      <p:sp>
        <p:nvSpPr>
          <p:cNvPr id="11330" name="Rectangle 66"/>
          <p:cNvSpPr>
            <a:spLocks noChangeArrowheads="1"/>
          </p:cNvSpPr>
          <p:nvPr/>
        </p:nvSpPr>
        <p:spPr bwMode="auto">
          <a:xfrm>
            <a:off x="5105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Au</a:t>
            </a:r>
            <a:endParaRPr lang="en-US" sz="1000">
              <a:solidFill>
                <a:schemeClr val="bg1"/>
              </a:solidFill>
            </a:endParaRPr>
          </a:p>
          <a:p>
            <a:pPr algn="ctr"/>
            <a:endParaRPr lang="en-US" sz="1000">
              <a:solidFill>
                <a:schemeClr val="bg1"/>
              </a:solidFill>
            </a:endParaRPr>
          </a:p>
          <a:p>
            <a:pPr algn="ctr"/>
            <a:r>
              <a:rPr lang="en-US" sz="1000">
                <a:solidFill>
                  <a:schemeClr val="bg1"/>
                </a:solidFill>
              </a:rPr>
              <a:t>79</a:t>
            </a:r>
            <a:endParaRPr lang="en-US" sz="1000" baseline="30000">
              <a:solidFill>
                <a:schemeClr val="bg1"/>
              </a:solidFill>
            </a:endParaRPr>
          </a:p>
        </p:txBody>
      </p:sp>
      <p:sp>
        <p:nvSpPr>
          <p:cNvPr id="11331" name="Rectangle 67"/>
          <p:cNvSpPr>
            <a:spLocks noChangeArrowheads="1"/>
          </p:cNvSpPr>
          <p:nvPr/>
        </p:nvSpPr>
        <p:spPr bwMode="auto">
          <a:xfrm>
            <a:off x="5486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Hg</a:t>
            </a:r>
            <a:endParaRPr lang="en-US" sz="1000">
              <a:solidFill>
                <a:schemeClr val="bg1"/>
              </a:solidFill>
            </a:endParaRPr>
          </a:p>
          <a:p>
            <a:pPr algn="ctr"/>
            <a:endParaRPr lang="en-US" sz="1000">
              <a:solidFill>
                <a:schemeClr val="bg1"/>
              </a:solidFill>
            </a:endParaRPr>
          </a:p>
          <a:p>
            <a:pPr algn="ctr"/>
            <a:r>
              <a:rPr lang="en-US" sz="1000">
                <a:solidFill>
                  <a:schemeClr val="bg1"/>
                </a:solidFill>
              </a:rPr>
              <a:t>80</a:t>
            </a:r>
            <a:endParaRPr lang="en-US" sz="1000" baseline="30000">
              <a:solidFill>
                <a:schemeClr val="bg1"/>
              </a:solidFill>
            </a:endParaRPr>
          </a:p>
        </p:txBody>
      </p:sp>
      <p:sp>
        <p:nvSpPr>
          <p:cNvPr id="11332" name="Rectangle 68"/>
          <p:cNvSpPr>
            <a:spLocks noChangeArrowheads="1"/>
          </p:cNvSpPr>
          <p:nvPr/>
        </p:nvSpPr>
        <p:spPr bwMode="auto">
          <a:xfrm>
            <a:off x="5867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Tl</a:t>
            </a:r>
            <a:endParaRPr lang="en-US" sz="1000">
              <a:solidFill>
                <a:schemeClr val="bg1"/>
              </a:solidFill>
            </a:endParaRPr>
          </a:p>
          <a:p>
            <a:pPr algn="ctr"/>
            <a:endParaRPr lang="en-US" sz="1000">
              <a:solidFill>
                <a:schemeClr val="bg1"/>
              </a:solidFill>
            </a:endParaRPr>
          </a:p>
          <a:p>
            <a:pPr algn="ctr"/>
            <a:r>
              <a:rPr lang="en-US" sz="1000">
                <a:solidFill>
                  <a:schemeClr val="bg1"/>
                </a:solidFill>
              </a:rPr>
              <a:t>81</a:t>
            </a:r>
            <a:endParaRPr lang="en-US" sz="1000" baseline="30000">
              <a:solidFill>
                <a:schemeClr val="bg1"/>
              </a:solidFill>
            </a:endParaRPr>
          </a:p>
        </p:txBody>
      </p:sp>
      <p:sp>
        <p:nvSpPr>
          <p:cNvPr id="11333" name="Rectangle 69"/>
          <p:cNvSpPr>
            <a:spLocks noChangeArrowheads="1"/>
          </p:cNvSpPr>
          <p:nvPr/>
        </p:nvSpPr>
        <p:spPr bwMode="auto">
          <a:xfrm>
            <a:off x="6248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Pb</a:t>
            </a:r>
            <a:endParaRPr lang="en-US" sz="1000">
              <a:solidFill>
                <a:schemeClr val="bg1"/>
              </a:solidFill>
            </a:endParaRPr>
          </a:p>
          <a:p>
            <a:pPr algn="ctr"/>
            <a:endParaRPr lang="en-US" sz="1000">
              <a:solidFill>
                <a:schemeClr val="bg1"/>
              </a:solidFill>
            </a:endParaRPr>
          </a:p>
          <a:p>
            <a:pPr algn="ctr"/>
            <a:r>
              <a:rPr lang="en-US" sz="1000">
                <a:solidFill>
                  <a:schemeClr val="bg1"/>
                </a:solidFill>
              </a:rPr>
              <a:t>82</a:t>
            </a:r>
            <a:endParaRPr lang="en-US" sz="1000" baseline="30000">
              <a:solidFill>
                <a:schemeClr val="bg1"/>
              </a:solidFill>
            </a:endParaRPr>
          </a:p>
        </p:txBody>
      </p:sp>
      <p:sp>
        <p:nvSpPr>
          <p:cNvPr id="11334" name="Rectangle 70"/>
          <p:cNvSpPr>
            <a:spLocks noChangeArrowheads="1"/>
          </p:cNvSpPr>
          <p:nvPr/>
        </p:nvSpPr>
        <p:spPr bwMode="auto">
          <a:xfrm>
            <a:off x="6629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Bi</a:t>
            </a:r>
            <a:endParaRPr lang="en-US" sz="1000">
              <a:solidFill>
                <a:schemeClr val="bg1"/>
              </a:solidFill>
            </a:endParaRPr>
          </a:p>
          <a:p>
            <a:pPr algn="ctr"/>
            <a:endParaRPr lang="en-US" sz="1000">
              <a:solidFill>
                <a:schemeClr val="bg1"/>
              </a:solidFill>
            </a:endParaRPr>
          </a:p>
          <a:p>
            <a:pPr algn="ctr"/>
            <a:r>
              <a:rPr lang="en-US" sz="1000">
                <a:solidFill>
                  <a:schemeClr val="bg1"/>
                </a:solidFill>
              </a:rPr>
              <a:t>83</a:t>
            </a:r>
            <a:endParaRPr lang="en-US" sz="1000" baseline="30000">
              <a:solidFill>
                <a:schemeClr val="bg1"/>
              </a:solidFill>
            </a:endParaRPr>
          </a:p>
        </p:txBody>
      </p:sp>
      <p:sp>
        <p:nvSpPr>
          <p:cNvPr id="11335" name="Rectangle 71"/>
          <p:cNvSpPr>
            <a:spLocks noChangeArrowheads="1"/>
          </p:cNvSpPr>
          <p:nvPr/>
        </p:nvSpPr>
        <p:spPr bwMode="auto">
          <a:xfrm>
            <a:off x="7010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Po</a:t>
            </a:r>
            <a:endParaRPr lang="en-US" sz="1000">
              <a:solidFill>
                <a:schemeClr val="bg1"/>
              </a:solidFill>
            </a:endParaRPr>
          </a:p>
          <a:p>
            <a:pPr algn="ctr"/>
            <a:endParaRPr lang="en-US" sz="1000">
              <a:solidFill>
                <a:schemeClr val="bg1"/>
              </a:solidFill>
            </a:endParaRPr>
          </a:p>
          <a:p>
            <a:pPr algn="ctr"/>
            <a:r>
              <a:rPr lang="en-US" sz="1000">
                <a:solidFill>
                  <a:schemeClr val="bg1"/>
                </a:solidFill>
              </a:rPr>
              <a:t>84</a:t>
            </a:r>
            <a:endParaRPr lang="en-US" sz="1000" baseline="30000">
              <a:solidFill>
                <a:schemeClr val="bg1"/>
              </a:solidFill>
            </a:endParaRPr>
          </a:p>
        </p:txBody>
      </p:sp>
      <p:sp>
        <p:nvSpPr>
          <p:cNvPr id="11336" name="Rectangle 72"/>
          <p:cNvSpPr>
            <a:spLocks noChangeArrowheads="1"/>
          </p:cNvSpPr>
          <p:nvPr/>
        </p:nvSpPr>
        <p:spPr bwMode="auto">
          <a:xfrm>
            <a:off x="7391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At</a:t>
            </a:r>
            <a:endParaRPr lang="en-US" sz="1000">
              <a:solidFill>
                <a:schemeClr val="bg1"/>
              </a:solidFill>
            </a:endParaRPr>
          </a:p>
          <a:p>
            <a:pPr algn="ctr"/>
            <a:endParaRPr lang="en-US" sz="1000">
              <a:solidFill>
                <a:schemeClr val="bg1"/>
              </a:solidFill>
            </a:endParaRPr>
          </a:p>
          <a:p>
            <a:pPr algn="ctr"/>
            <a:r>
              <a:rPr lang="en-US" sz="1000">
                <a:solidFill>
                  <a:schemeClr val="bg1"/>
                </a:solidFill>
              </a:rPr>
              <a:t>85</a:t>
            </a:r>
            <a:endParaRPr lang="en-US" sz="1000" baseline="30000">
              <a:solidFill>
                <a:schemeClr val="bg1"/>
              </a:solidFill>
            </a:endParaRPr>
          </a:p>
        </p:txBody>
      </p:sp>
      <p:sp>
        <p:nvSpPr>
          <p:cNvPr id="11337" name="Rectangle 73"/>
          <p:cNvSpPr>
            <a:spLocks noChangeArrowheads="1"/>
          </p:cNvSpPr>
          <p:nvPr/>
        </p:nvSpPr>
        <p:spPr bwMode="auto">
          <a:xfrm>
            <a:off x="7772400" y="4114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Rn</a:t>
            </a:r>
            <a:endParaRPr lang="en-US" sz="1000">
              <a:solidFill>
                <a:schemeClr val="bg1"/>
              </a:solidFill>
            </a:endParaRPr>
          </a:p>
          <a:p>
            <a:pPr algn="ctr"/>
            <a:endParaRPr lang="en-US" sz="1000">
              <a:solidFill>
                <a:schemeClr val="bg1"/>
              </a:solidFill>
            </a:endParaRPr>
          </a:p>
          <a:p>
            <a:pPr algn="ctr"/>
            <a:r>
              <a:rPr lang="en-US" sz="1000">
                <a:solidFill>
                  <a:schemeClr val="bg1"/>
                </a:solidFill>
              </a:rPr>
              <a:t>86</a:t>
            </a:r>
            <a:endParaRPr lang="en-US" sz="1000" baseline="30000">
              <a:solidFill>
                <a:schemeClr val="bg1"/>
              </a:solidFill>
            </a:endParaRPr>
          </a:p>
        </p:txBody>
      </p:sp>
      <p:sp>
        <p:nvSpPr>
          <p:cNvPr id="11338" name="Rectangle 74"/>
          <p:cNvSpPr>
            <a:spLocks noChangeArrowheads="1"/>
          </p:cNvSpPr>
          <p:nvPr/>
        </p:nvSpPr>
        <p:spPr bwMode="auto">
          <a:xfrm>
            <a:off x="1295400" y="4648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Fr</a:t>
            </a:r>
            <a:endParaRPr lang="en-US" sz="1000">
              <a:solidFill>
                <a:schemeClr val="bg1"/>
              </a:solidFill>
            </a:endParaRPr>
          </a:p>
          <a:p>
            <a:pPr algn="ctr"/>
            <a:endParaRPr lang="en-US" sz="1000">
              <a:solidFill>
                <a:schemeClr val="bg1"/>
              </a:solidFill>
            </a:endParaRPr>
          </a:p>
          <a:p>
            <a:pPr algn="ctr"/>
            <a:r>
              <a:rPr lang="en-US" sz="1000">
                <a:solidFill>
                  <a:schemeClr val="bg1"/>
                </a:solidFill>
              </a:rPr>
              <a:t>87</a:t>
            </a:r>
            <a:endParaRPr lang="en-US" sz="1000" baseline="30000">
              <a:solidFill>
                <a:schemeClr val="bg1"/>
              </a:solidFill>
            </a:endParaRPr>
          </a:p>
        </p:txBody>
      </p:sp>
      <p:sp>
        <p:nvSpPr>
          <p:cNvPr id="11339" name="Rectangle 75"/>
          <p:cNvSpPr>
            <a:spLocks noChangeArrowheads="1"/>
          </p:cNvSpPr>
          <p:nvPr/>
        </p:nvSpPr>
        <p:spPr bwMode="auto">
          <a:xfrm>
            <a:off x="1676400" y="4648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Ra</a:t>
            </a:r>
            <a:endParaRPr lang="en-US" sz="1000">
              <a:solidFill>
                <a:schemeClr val="bg1"/>
              </a:solidFill>
            </a:endParaRPr>
          </a:p>
          <a:p>
            <a:pPr algn="ctr"/>
            <a:endParaRPr lang="en-US" sz="1000">
              <a:solidFill>
                <a:schemeClr val="bg1"/>
              </a:solidFill>
            </a:endParaRPr>
          </a:p>
          <a:p>
            <a:pPr algn="ctr"/>
            <a:r>
              <a:rPr lang="en-US" sz="1000">
                <a:solidFill>
                  <a:schemeClr val="bg1"/>
                </a:solidFill>
              </a:rPr>
              <a:t>88</a:t>
            </a:r>
            <a:endParaRPr lang="en-US" sz="1000" baseline="30000">
              <a:solidFill>
                <a:schemeClr val="bg1"/>
              </a:solidFill>
            </a:endParaRPr>
          </a:p>
        </p:txBody>
      </p:sp>
      <p:sp>
        <p:nvSpPr>
          <p:cNvPr id="11340" name="Rectangle 76"/>
          <p:cNvSpPr>
            <a:spLocks noChangeArrowheads="1"/>
          </p:cNvSpPr>
          <p:nvPr/>
        </p:nvSpPr>
        <p:spPr bwMode="auto">
          <a:xfrm>
            <a:off x="2057400" y="4648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endParaRPr lang="en-US"/>
          </a:p>
        </p:txBody>
      </p:sp>
      <p:sp>
        <p:nvSpPr>
          <p:cNvPr id="11341" name="Rectangle 77"/>
          <p:cNvSpPr>
            <a:spLocks noChangeArrowheads="1"/>
          </p:cNvSpPr>
          <p:nvPr/>
        </p:nvSpPr>
        <p:spPr bwMode="auto">
          <a:xfrm>
            <a:off x="2438400" y="4648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Rf</a:t>
            </a:r>
            <a:endParaRPr lang="en-US" sz="1000">
              <a:solidFill>
                <a:schemeClr val="bg1"/>
              </a:solidFill>
            </a:endParaRPr>
          </a:p>
          <a:p>
            <a:pPr algn="ctr"/>
            <a:endParaRPr lang="en-US" sz="1000">
              <a:solidFill>
                <a:schemeClr val="bg1"/>
              </a:solidFill>
            </a:endParaRPr>
          </a:p>
          <a:p>
            <a:pPr algn="ctr"/>
            <a:r>
              <a:rPr lang="en-US" sz="1000">
                <a:solidFill>
                  <a:schemeClr val="bg1"/>
                </a:solidFill>
              </a:rPr>
              <a:t>104</a:t>
            </a:r>
            <a:endParaRPr lang="en-US" sz="1000" baseline="30000">
              <a:solidFill>
                <a:schemeClr val="bg1"/>
              </a:solidFill>
            </a:endParaRPr>
          </a:p>
        </p:txBody>
      </p:sp>
      <p:sp>
        <p:nvSpPr>
          <p:cNvPr id="11342" name="Rectangle 78"/>
          <p:cNvSpPr>
            <a:spLocks noChangeArrowheads="1"/>
          </p:cNvSpPr>
          <p:nvPr/>
        </p:nvSpPr>
        <p:spPr bwMode="auto">
          <a:xfrm>
            <a:off x="2819400" y="4648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Db</a:t>
            </a:r>
            <a:endParaRPr lang="en-US" sz="1000">
              <a:solidFill>
                <a:schemeClr val="bg1"/>
              </a:solidFill>
            </a:endParaRPr>
          </a:p>
          <a:p>
            <a:pPr algn="ctr"/>
            <a:endParaRPr lang="en-US" sz="1000">
              <a:solidFill>
                <a:schemeClr val="bg1"/>
              </a:solidFill>
            </a:endParaRPr>
          </a:p>
          <a:p>
            <a:pPr algn="ctr"/>
            <a:r>
              <a:rPr lang="en-US" sz="1000">
                <a:solidFill>
                  <a:schemeClr val="bg1"/>
                </a:solidFill>
              </a:rPr>
              <a:t>105</a:t>
            </a:r>
            <a:endParaRPr lang="en-US" sz="1000" baseline="30000">
              <a:solidFill>
                <a:schemeClr val="bg1"/>
              </a:solidFill>
            </a:endParaRPr>
          </a:p>
        </p:txBody>
      </p:sp>
      <p:sp>
        <p:nvSpPr>
          <p:cNvPr id="11343" name="Rectangle 79"/>
          <p:cNvSpPr>
            <a:spLocks noChangeArrowheads="1"/>
          </p:cNvSpPr>
          <p:nvPr/>
        </p:nvSpPr>
        <p:spPr bwMode="auto">
          <a:xfrm>
            <a:off x="3200400" y="4648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Sg</a:t>
            </a:r>
            <a:endParaRPr lang="en-US" sz="1000">
              <a:solidFill>
                <a:schemeClr val="bg1"/>
              </a:solidFill>
            </a:endParaRPr>
          </a:p>
          <a:p>
            <a:pPr algn="ctr"/>
            <a:endParaRPr lang="en-US" sz="1000">
              <a:solidFill>
                <a:schemeClr val="bg1"/>
              </a:solidFill>
            </a:endParaRPr>
          </a:p>
          <a:p>
            <a:pPr algn="ctr"/>
            <a:r>
              <a:rPr lang="en-US" sz="1000">
                <a:solidFill>
                  <a:schemeClr val="bg1"/>
                </a:solidFill>
              </a:rPr>
              <a:t>106</a:t>
            </a:r>
            <a:endParaRPr lang="en-US" sz="1000" baseline="30000">
              <a:solidFill>
                <a:schemeClr val="bg1"/>
              </a:solidFill>
            </a:endParaRPr>
          </a:p>
        </p:txBody>
      </p:sp>
      <p:sp>
        <p:nvSpPr>
          <p:cNvPr id="11344" name="Rectangle 80"/>
          <p:cNvSpPr>
            <a:spLocks noChangeArrowheads="1"/>
          </p:cNvSpPr>
          <p:nvPr/>
        </p:nvSpPr>
        <p:spPr bwMode="auto">
          <a:xfrm>
            <a:off x="3581400" y="4648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Bh</a:t>
            </a:r>
            <a:endParaRPr lang="en-US" sz="1000">
              <a:solidFill>
                <a:schemeClr val="bg1"/>
              </a:solidFill>
            </a:endParaRPr>
          </a:p>
          <a:p>
            <a:pPr algn="ctr"/>
            <a:endParaRPr lang="en-US" sz="1000">
              <a:solidFill>
                <a:schemeClr val="bg1"/>
              </a:solidFill>
            </a:endParaRPr>
          </a:p>
          <a:p>
            <a:pPr algn="ctr"/>
            <a:r>
              <a:rPr lang="en-US" sz="1000">
                <a:solidFill>
                  <a:schemeClr val="bg1"/>
                </a:solidFill>
              </a:rPr>
              <a:t>107</a:t>
            </a:r>
            <a:endParaRPr lang="en-US" sz="1000" baseline="30000">
              <a:solidFill>
                <a:schemeClr val="bg1"/>
              </a:solidFill>
            </a:endParaRPr>
          </a:p>
        </p:txBody>
      </p:sp>
      <p:sp>
        <p:nvSpPr>
          <p:cNvPr id="11345" name="Rectangle 81"/>
          <p:cNvSpPr>
            <a:spLocks noChangeArrowheads="1"/>
          </p:cNvSpPr>
          <p:nvPr/>
        </p:nvSpPr>
        <p:spPr bwMode="auto">
          <a:xfrm>
            <a:off x="3962400" y="4648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Hs</a:t>
            </a:r>
            <a:endParaRPr lang="en-US" sz="1000">
              <a:solidFill>
                <a:schemeClr val="bg1"/>
              </a:solidFill>
            </a:endParaRPr>
          </a:p>
          <a:p>
            <a:pPr algn="ctr"/>
            <a:endParaRPr lang="en-US" sz="1000">
              <a:solidFill>
                <a:schemeClr val="bg1"/>
              </a:solidFill>
            </a:endParaRPr>
          </a:p>
          <a:p>
            <a:pPr algn="ctr"/>
            <a:r>
              <a:rPr lang="en-US" sz="1000">
                <a:solidFill>
                  <a:schemeClr val="bg1"/>
                </a:solidFill>
              </a:rPr>
              <a:t>108</a:t>
            </a:r>
            <a:endParaRPr lang="en-US" sz="1000" baseline="30000">
              <a:solidFill>
                <a:schemeClr val="bg1"/>
              </a:solidFill>
            </a:endParaRPr>
          </a:p>
        </p:txBody>
      </p:sp>
      <p:sp>
        <p:nvSpPr>
          <p:cNvPr id="11346" name="Rectangle 82"/>
          <p:cNvSpPr>
            <a:spLocks noChangeArrowheads="1"/>
          </p:cNvSpPr>
          <p:nvPr/>
        </p:nvSpPr>
        <p:spPr bwMode="auto">
          <a:xfrm>
            <a:off x="4343400" y="4648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Mt</a:t>
            </a:r>
            <a:endParaRPr lang="en-US" sz="1000">
              <a:solidFill>
                <a:schemeClr val="bg1"/>
              </a:solidFill>
            </a:endParaRPr>
          </a:p>
          <a:p>
            <a:pPr algn="ctr"/>
            <a:endParaRPr lang="en-US" sz="1000">
              <a:solidFill>
                <a:schemeClr val="bg1"/>
              </a:solidFill>
            </a:endParaRPr>
          </a:p>
          <a:p>
            <a:pPr algn="ctr"/>
            <a:r>
              <a:rPr lang="en-US" sz="1000">
                <a:solidFill>
                  <a:schemeClr val="bg1"/>
                </a:solidFill>
              </a:rPr>
              <a:t>109</a:t>
            </a:r>
            <a:endParaRPr lang="en-US" sz="1000" baseline="30000">
              <a:solidFill>
                <a:schemeClr val="bg1"/>
              </a:solidFill>
            </a:endParaRPr>
          </a:p>
        </p:txBody>
      </p:sp>
      <p:sp>
        <p:nvSpPr>
          <p:cNvPr id="11347" name="Rectangle 83"/>
          <p:cNvSpPr>
            <a:spLocks noChangeArrowheads="1"/>
          </p:cNvSpPr>
          <p:nvPr/>
        </p:nvSpPr>
        <p:spPr bwMode="auto">
          <a:xfrm>
            <a:off x="1676400" y="25146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Mg</a:t>
            </a:r>
            <a:endParaRPr lang="en-US" sz="1000">
              <a:solidFill>
                <a:schemeClr val="bg1"/>
              </a:solidFill>
            </a:endParaRPr>
          </a:p>
          <a:p>
            <a:pPr algn="ctr"/>
            <a:endParaRPr lang="en-US" sz="1000">
              <a:solidFill>
                <a:schemeClr val="bg1"/>
              </a:solidFill>
            </a:endParaRPr>
          </a:p>
          <a:p>
            <a:pPr algn="ctr"/>
            <a:r>
              <a:rPr lang="en-US" sz="1000">
                <a:solidFill>
                  <a:schemeClr val="bg1"/>
                </a:solidFill>
              </a:rPr>
              <a:t>12</a:t>
            </a:r>
            <a:endParaRPr lang="en-US" sz="1000" baseline="30000">
              <a:solidFill>
                <a:schemeClr val="bg1"/>
              </a:solidFill>
            </a:endParaRPr>
          </a:p>
        </p:txBody>
      </p:sp>
      <p:sp>
        <p:nvSpPr>
          <p:cNvPr id="11348" name="Rectangle 84"/>
          <p:cNvSpPr>
            <a:spLocks noChangeArrowheads="1"/>
          </p:cNvSpPr>
          <p:nvPr/>
        </p:nvSpPr>
        <p:spPr bwMode="auto">
          <a:xfrm>
            <a:off x="2819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Ce</a:t>
            </a:r>
            <a:endParaRPr lang="en-US" sz="1000">
              <a:solidFill>
                <a:schemeClr val="bg1"/>
              </a:solidFill>
            </a:endParaRPr>
          </a:p>
          <a:p>
            <a:pPr algn="ctr"/>
            <a:endParaRPr lang="en-US" sz="1000">
              <a:solidFill>
                <a:schemeClr val="bg1"/>
              </a:solidFill>
            </a:endParaRPr>
          </a:p>
          <a:p>
            <a:pPr algn="ctr"/>
            <a:r>
              <a:rPr lang="en-US" sz="1000">
                <a:solidFill>
                  <a:schemeClr val="bg1"/>
                </a:solidFill>
              </a:rPr>
              <a:t>58</a:t>
            </a:r>
            <a:endParaRPr lang="en-US" sz="1000" baseline="30000">
              <a:solidFill>
                <a:schemeClr val="bg1"/>
              </a:solidFill>
            </a:endParaRPr>
          </a:p>
        </p:txBody>
      </p:sp>
      <p:sp>
        <p:nvSpPr>
          <p:cNvPr id="11349" name="Rectangle 85"/>
          <p:cNvSpPr>
            <a:spLocks noChangeArrowheads="1"/>
          </p:cNvSpPr>
          <p:nvPr/>
        </p:nvSpPr>
        <p:spPr bwMode="auto">
          <a:xfrm>
            <a:off x="3200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Pr</a:t>
            </a:r>
            <a:endParaRPr lang="en-US" sz="1000">
              <a:solidFill>
                <a:schemeClr val="bg1"/>
              </a:solidFill>
            </a:endParaRPr>
          </a:p>
          <a:p>
            <a:pPr algn="ctr"/>
            <a:endParaRPr lang="en-US" sz="1000">
              <a:solidFill>
                <a:schemeClr val="bg1"/>
              </a:solidFill>
            </a:endParaRPr>
          </a:p>
          <a:p>
            <a:pPr algn="ctr"/>
            <a:r>
              <a:rPr lang="en-US" sz="1000">
                <a:solidFill>
                  <a:schemeClr val="bg1"/>
                </a:solidFill>
              </a:rPr>
              <a:t>59</a:t>
            </a:r>
            <a:endParaRPr lang="en-US" sz="1000" baseline="30000">
              <a:solidFill>
                <a:schemeClr val="bg1"/>
              </a:solidFill>
            </a:endParaRPr>
          </a:p>
        </p:txBody>
      </p:sp>
      <p:sp>
        <p:nvSpPr>
          <p:cNvPr id="11350" name="Rectangle 86"/>
          <p:cNvSpPr>
            <a:spLocks noChangeArrowheads="1"/>
          </p:cNvSpPr>
          <p:nvPr/>
        </p:nvSpPr>
        <p:spPr bwMode="auto">
          <a:xfrm>
            <a:off x="3581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Nd</a:t>
            </a:r>
            <a:endParaRPr lang="en-US" sz="1000">
              <a:solidFill>
                <a:schemeClr val="bg1"/>
              </a:solidFill>
            </a:endParaRPr>
          </a:p>
          <a:p>
            <a:pPr algn="ctr"/>
            <a:endParaRPr lang="en-US" sz="1000">
              <a:solidFill>
                <a:schemeClr val="bg1"/>
              </a:solidFill>
            </a:endParaRPr>
          </a:p>
          <a:p>
            <a:pPr algn="ctr"/>
            <a:r>
              <a:rPr lang="en-US" sz="1000">
                <a:solidFill>
                  <a:schemeClr val="bg1"/>
                </a:solidFill>
              </a:rPr>
              <a:t>60</a:t>
            </a:r>
            <a:endParaRPr lang="en-US" sz="1000" baseline="30000">
              <a:solidFill>
                <a:schemeClr val="bg1"/>
              </a:solidFill>
            </a:endParaRPr>
          </a:p>
        </p:txBody>
      </p:sp>
      <p:sp>
        <p:nvSpPr>
          <p:cNvPr id="11351" name="Rectangle 87"/>
          <p:cNvSpPr>
            <a:spLocks noChangeArrowheads="1"/>
          </p:cNvSpPr>
          <p:nvPr/>
        </p:nvSpPr>
        <p:spPr bwMode="auto">
          <a:xfrm>
            <a:off x="3962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Pm</a:t>
            </a:r>
            <a:endParaRPr lang="en-US" sz="1000">
              <a:solidFill>
                <a:schemeClr val="bg1"/>
              </a:solidFill>
            </a:endParaRPr>
          </a:p>
          <a:p>
            <a:pPr algn="ctr"/>
            <a:endParaRPr lang="en-US" sz="1000">
              <a:solidFill>
                <a:schemeClr val="bg1"/>
              </a:solidFill>
            </a:endParaRPr>
          </a:p>
          <a:p>
            <a:pPr algn="ctr"/>
            <a:r>
              <a:rPr lang="en-US" sz="1000">
                <a:solidFill>
                  <a:schemeClr val="bg1"/>
                </a:solidFill>
              </a:rPr>
              <a:t>61</a:t>
            </a:r>
            <a:endParaRPr lang="en-US" sz="1000" baseline="30000">
              <a:solidFill>
                <a:schemeClr val="bg1"/>
              </a:solidFill>
            </a:endParaRPr>
          </a:p>
        </p:txBody>
      </p:sp>
      <p:sp>
        <p:nvSpPr>
          <p:cNvPr id="11352" name="Rectangle 88"/>
          <p:cNvSpPr>
            <a:spLocks noChangeArrowheads="1"/>
          </p:cNvSpPr>
          <p:nvPr/>
        </p:nvSpPr>
        <p:spPr bwMode="auto">
          <a:xfrm>
            <a:off x="4343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Sm</a:t>
            </a:r>
            <a:endParaRPr lang="en-US" sz="1000">
              <a:solidFill>
                <a:schemeClr val="bg1"/>
              </a:solidFill>
            </a:endParaRPr>
          </a:p>
          <a:p>
            <a:pPr algn="ctr"/>
            <a:endParaRPr lang="en-US" sz="1000">
              <a:solidFill>
                <a:schemeClr val="bg1"/>
              </a:solidFill>
            </a:endParaRPr>
          </a:p>
          <a:p>
            <a:pPr algn="ctr"/>
            <a:r>
              <a:rPr lang="en-US" sz="1000">
                <a:solidFill>
                  <a:schemeClr val="bg1"/>
                </a:solidFill>
              </a:rPr>
              <a:t>62</a:t>
            </a:r>
            <a:endParaRPr lang="en-US" sz="1000" baseline="30000">
              <a:solidFill>
                <a:schemeClr val="bg1"/>
              </a:solidFill>
            </a:endParaRPr>
          </a:p>
        </p:txBody>
      </p:sp>
      <p:sp>
        <p:nvSpPr>
          <p:cNvPr id="11353" name="Rectangle 89"/>
          <p:cNvSpPr>
            <a:spLocks noChangeArrowheads="1"/>
          </p:cNvSpPr>
          <p:nvPr/>
        </p:nvSpPr>
        <p:spPr bwMode="auto">
          <a:xfrm>
            <a:off x="4724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Eu</a:t>
            </a:r>
            <a:endParaRPr lang="en-US" sz="1000">
              <a:solidFill>
                <a:schemeClr val="bg1"/>
              </a:solidFill>
            </a:endParaRPr>
          </a:p>
          <a:p>
            <a:pPr algn="ctr"/>
            <a:endParaRPr lang="en-US" sz="1000">
              <a:solidFill>
                <a:schemeClr val="bg1"/>
              </a:solidFill>
            </a:endParaRPr>
          </a:p>
          <a:p>
            <a:pPr algn="ctr"/>
            <a:r>
              <a:rPr lang="en-US" sz="1000">
                <a:solidFill>
                  <a:schemeClr val="bg1"/>
                </a:solidFill>
              </a:rPr>
              <a:t>63</a:t>
            </a:r>
            <a:endParaRPr lang="en-US" sz="1000" baseline="30000">
              <a:solidFill>
                <a:schemeClr val="bg1"/>
              </a:solidFill>
            </a:endParaRPr>
          </a:p>
        </p:txBody>
      </p:sp>
      <p:sp>
        <p:nvSpPr>
          <p:cNvPr id="11354" name="Rectangle 90"/>
          <p:cNvSpPr>
            <a:spLocks noChangeArrowheads="1"/>
          </p:cNvSpPr>
          <p:nvPr/>
        </p:nvSpPr>
        <p:spPr bwMode="auto">
          <a:xfrm>
            <a:off x="5105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Gd</a:t>
            </a:r>
            <a:endParaRPr lang="en-US" sz="1000">
              <a:solidFill>
                <a:schemeClr val="bg1"/>
              </a:solidFill>
            </a:endParaRPr>
          </a:p>
          <a:p>
            <a:pPr algn="ctr"/>
            <a:endParaRPr lang="en-US" sz="1000">
              <a:solidFill>
                <a:schemeClr val="bg1"/>
              </a:solidFill>
            </a:endParaRPr>
          </a:p>
          <a:p>
            <a:pPr algn="ctr"/>
            <a:r>
              <a:rPr lang="en-US" sz="1000">
                <a:solidFill>
                  <a:schemeClr val="bg1"/>
                </a:solidFill>
              </a:rPr>
              <a:t>64</a:t>
            </a:r>
            <a:endParaRPr lang="en-US" sz="1000" baseline="30000">
              <a:solidFill>
                <a:schemeClr val="bg1"/>
              </a:solidFill>
            </a:endParaRPr>
          </a:p>
        </p:txBody>
      </p:sp>
      <p:sp>
        <p:nvSpPr>
          <p:cNvPr id="11355" name="Rectangle 91"/>
          <p:cNvSpPr>
            <a:spLocks noChangeArrowheads="1"/>
          </p:cNvSpPr>
          <p:nvPr/>
        </p:nvSpPr>
        <p:spPr bwMode="auto">
          <a:xfrm>
            <a:off x="5486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Tb</a:t>
            </a:r>
            <a:endParaRPr lang="en-US" sz="1000">
              <a:solidFill>
                <a:schemeClr val="bg1"/>
              </a:solidFill>
            </a:endParaRPr>
          </a:p>
          <a:p>
            <a:pPr algn="ctr"/>
            <a:endParaRPr lang="en-US" sz="1000">
              <a:solidFill>
                <a:schemeClr val="bg1"/>
              </a:solidFill>
            </a:endParaRPr>
          </a:p>
          <a:p>
            <a:pPr algn="ctr"/>
            <a:r>
              <a:rPr lang="en-US" sz="1000">
                <a:solidFill>
                  <a:schemeClr val="bg1"/>
                </a:solidFill>
              </a:rPr>
              <a:t>65</a:t>
            </a:r>
            <a:endParaRPr lang="en-US" sz="1000" baseline="30000">
              <a:solidFill>
                <a:schemeClr val="bg1"/>
              </a:solidFill>
            </a:endParaRPr>
          </a:p>
        </p:txBody>
      </p:sp>
      <p:sp>
        <p:nvSpPr>
          <p:cNvPr id="11356" name="Rectangle 92"/>
          <p:cNvSpPr>
            <a:spLocks noChangeArrowheads="1"/>
          </p:cNvSpPr>
          <p:nvPr/>
        </p:nvSpPr>
        <p:spPr bwMode="auto">
          <a:xfrm>
            <a:off x="5867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Dy</a:t>
            </a:r>
            <a:endParaRPr lang="en-US" sz="1000">
              <a:solidFill>
                <a:schemeClr val="bg1"/>
              </a:solidFill>
            </a:endParaRPr>
          </a:p>
          <a:p>
            <a:pPr algn="ctr"/>
            <a:endParaRPr lang="en-US" sz="1000">
              <a:solidFill>
                <a:schemeClr val="bg1"/>
              </a:solidFill>
            </a:endParaRPr>
          </a:p>
          <a:p>
            <a:pPr algn="ctr"/>
            <a:r>
              <a:rPr lang="en-US" sz="1000">
                <a:solidFill>
                  <a:schemeClr val="bg1"/>
                </a:solidFill>
              </a:rPr>
              <a:t>66</a:t>
            </a:r>
            <a:endParaRPr lang="en-US" sz="1000" baseline="30000">
              <a:solidFill>
                <a:schemeClr val="bg1"/>
              </a:solidFill>
            </a:endParaRPr>
          </a:p>
        </p:txBody>
      </p:sp>
      <p:sp>
        <p:nvSpPr>
          <p:cNvPr id="11357" name="Rectangle 93"/>
          <p:cNvSpPr>
            <a:spLocks noChangeArrowheads="1"/>
          </p:cNvSpPr>
          <p:nvPr/>
        </p:nvSpPr>
        <p:spPr bwMode="auto">
          <a:xfrm>
            <a:off x="6248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Ho</a:t>
            </a:r>
            <a:endParaRPr lang="en-US" sz="1000">
              <a:solidFill>
                <a:schemeClr val="bg1"/>
              </a:solidFill>
            </a:endParaRPr>
          </a:p>
          <a:p>
            <a:pPr algn="ctr"/>
            <a:endParaRPr lang="en-US" sz="1000">
              <a:solidFill>
                <a:schemeClr val="bg1"/>
              </a:solidFill>
            </a:endParaRPr>
          </a:p>
          <a:p>
            <a:pPr algn="ctr"/>
            <a:r>
              <a:rPr lang="en-US" sz="1000">
                <a:solidFill>
                  <a:schemeClr val="bg1"/>
                </a:solidFill>
              </a:rPr>
              <a:t>67</a:t>
            </a:r>
            <a:endParaRPr lang="en-US" sz="1000" baseline="30000">
              <a:solidFill>
                <a:schemeClr val="bg1"/>
              </a:solidFill>
            </a:endParaRPr>
          </a:p>
        </p:txBody>
      </p:sp>
      <p:sp>
        <p:nvSpPr>
          <p:cNvPr id="11358" name="Rectangle 94"/>
          <p:cNvSpPr>
            <a:spLocks noChangeArrowheads="1"/>
          </p:cNvSpPr>
          <p:nvPr/>
        </p:nvSpPr>
        <p:spPr bwMode="auto">
          <a:xfrm>
            <a:off x="6629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Er</a:t>
            </a:r>
            <a:endParaRPr lang="en-US" sz="1000">
              <a:solidFill>
                <a:schemeClr val="bg1"/>
              </a:solidFill>
            </a:endParaRPr>
          </a:p>
          <a:p>
            <a:pPr algn="ctr"/>
            <a:endParaRPr lang="en-US" sz="1000">
              <a:solidFill>
                <a:schemeClr val="bg1"/>
              </a:solidFill>
            </a:endParaRPr>
          </a:p>
          <a:p>
            <a:pPr algn="ctr"/>
            <a:r>
              <a:rPr lang="en-US" sz="1000">
                <a:solidFill>
                  <a:schemeClr val="bg1"/>
                </a:solidFill>
              </a:rPr>
              <a:t>68</a:t>
            </a:r>
            <a:endParaRPr lang="en-US" sz="1000" baseline="30000">
              <a:solidFill>
                <a:schemeClr val="bg1"/>
              </a:solidFill>
            </a:endParaRPr>
          </a:p>
        </p:txBody>
      </p:sp>
      <p:sp>
        <p:nvSpPr>
          <p:cNvPr id="11359" name="Rectangle 95"/>
          <p:cNvSpPr>
            <a:spLocks noChangeArrowheads="1"/>
          </p:cNvSpPr>
          <p:nvPr/>
        </p:nvSpPr>
        <p:spPr bwMode="auto">
          <a:xfrm>
            <a:off x="7010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Tm</a:t>
            </a:r>
            <a:endParaRPr lang="en-US" sz="1000">
              <a:solidFill>
                <a:schemeClr val="bg1"/>
              </a:solidFill>
            </a:endParaRPr>
          </a:p>
          <a:p>
            <a:pPr algn="ctr"/>
            <a:endParaRPr lang="en-US" sz="1000">
              <a:solidFill>
                <a:schemeClr val="bg1"/>
              </a:solidFill>
            </a:endParaRPr>
          </a:p>
          <a:p>
            <a:pPr algn="ctr"/>
            <a:r>
              <a:rPr lang="en-US" sz="1000">
                <a:solidFill>
                  <a:schemeClr val="bg1"/>
                </a:solidFill>
              </a:rPr>
              <a:t>69</a:t>
            </a:r>
            <a:endParaRPr lang="en-US" sz="1000" baseline="30000">
              <a:solidFill>
                <a:schemeClr val="bg1"/>
              </a:solidFill>
            </a:endParaRPr>
          </a:p>
        </p:txBody>
      </p:sp>
      <p:sp>
        <p:nvSpPr>
          <p:cNvPr id="11360" name="Rectangle 96"/>
          <p:cNvSpPr>
            <a:spLocks noChangeArrowheads="1"/>
          </p:cNvSpPr>
          <p:nvPr/>
        </p:nvSpPr>
        <p:spPr bwMode="auto">
          <a:xfrm>
            <a:off x="7391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Yb</a:t>
            </a:r>
            <a:endParaRPr lang="en-US" sz="1000">
              <a:solidFill>
                <a:schemeClr val="bg1"/>
              </a:solidFill>
            </a:endParaRPr>
          </a:p>
          <a:p>
            <a:pPr algn="ctr"/>
            <a:endParaRPr lang="en-US" sz="1000">
              <a:solidFill>
                <a:schemeClr val="bg1"/>
              </a:solidFill>
            </a:endParaRPr>
          </a:p>
          <a:p>
            <a:pPr algn="ctr"/>
            <a:r>
              <a:rPr lang="en-US" sz="1000">
                <a:solidFill>
                  <a:schemeClr val="bg1"/>
                </a:solidFill>
              </a:rPr>
              <a:t>70</a:t>
            </a:r>
            <a:endParaRPr lang="en-US" sz="1000" baseline="30000">
              <a:solidFill>
                <a:schemeClr val="bg1"/>
              </a:solidFill>
            </a:endParaRPr>
          </a:p>
        </p:txBody>
      </p:sp>
      <p:sp>
        <p:nvSpPr>
          <p:cNvPr id="11361" name="Rectangle 97"/>
          <p:cNvSpPr>
            <a:spLocks noChangeArrowheads="1"/>
          </p:cNvSpPr>
          <p:nvPr/>
        </p:nvSpPr>
        <p:spPr bwMode="auto">
          <a:xfrm>
            <a:off x="7772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Lu</a:t>
            </a:r>
            <a:endParaRPr lang="en-US" sz="1000">
              <a:solidFill>
                <a:schemeClr val="bg1"/>
              </a:solidFill>
            </a:endParaRPr>
          </a:p>
          <a:p>
            <a:pPr algn="ctr"/>
            <a:endParaRPr lang="en-US" sz="1000">
              <a:solidFill>
                <a:schemeClr val="bg1"/>
              </a:solidFill>
            </a:endParaRPr>
          </a:p>
          <a:p>
            <a:pPr algn="ctr"/>
            <a:r>
              <a:rPr lang="en-US" sz="1000">
                <a:solidFill>
                  <a:schemeClr val="bg1"/>
                </a:solidFill>
              </a:rPr>
              <a:t>71</a:t>
            </a:r>
            <a:endParaRPr lang="en-US" sz="1000" baseline="30000">
              <a:solidFill>
                <a:schemeClr val="bg1"/>
              </a:solidFill>
            </a:endParaRPr>
          </a:p>
        </p:txBody>
      </p:sp>
      <p:sp>
        <p:nvSpPr>
          <p:cNvPr id="11362" name="Rectangle 98"/>
          <p:cNvSpPr>
            <a:spLocks noChangeArrowheads="1"/>
          </p:cNvSpPr>
          <p:nvPr/>
        </p:nvSpPr>
        <p:spPr bwMode="auto">
          <a:xfrm>
            <a:off x="2819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Th</a:t>
            </a:r>
            <a:endParaRPr lang="en-US" sz="1000">
              <a:solidFill>
                <a:schemeClr val="bg1"/>
              </a:solidFill>
            </a:endParaRPr>
          </a:p>
          <a:p>
            <a:pPr algn="ctr"/>
            <a:endParaRPr lang="en-US" sz="1000">
              <a:solidFill>
                <a:schemeClr val="bg1"/>
              </a:solidFill>
            </a:endParaRPr>
          </a:p>
          <a:p>
            <a:pPr algn="ctr"/>
            <a:r>
              <a:rPr lang="en-US" sz="1000">
                <a:solidFill>
                  <a:schemeClr val="bg1"/>
                </a:solidFill>
              </a:rPr>
              <a:t>90</a:t>
            </a:r>
            <a:endParaRPr lang="en-US" sz="1000" baseline="30000">
              <a:solidFill>
                <a:schemeClr val="bg1"/>
              </a:solidFill>
            </a:endParaRPr>
          </a:p>
        </p:txBody>
      </p:sp>
      <p:sp>
        <p:nvSpPr>
          <p:cNvPr id="11363" name="Rectangle 99"/>
          <p:cNvSpPr>
            <a:spLocks noChangeArrowheads="1"/>
          </p:cNvSpPr>
          <p:nvPr/>
        </p:nvSpPr>
        <p:spPr bwMode="auto">
          <a:xfrm>
            <a:off x="3200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Pa</a:t>
            </a:r>
            <a:endParaRPr lang="en-US" sz="1000">
              <a:solidFill>
                <a:schemeClr val="bg1"/>
              </a:solidFill>
            </a:endParaRPr>
          </a:p>
          <a:p>
            <a:pPr algn="ctr"/>
            <a:endParaRPr lang="en-US" sz="1000">
              <a:solidFill>
                <a:schemeClr val="bg1"/>
              </a:solidFill>
            </a:endParaRPr>
          </a:p>
          <a:p>
            <a:pPr algn="ctr"/>
            <a:r>
              <a:rPr lang="en-US" sz="1000">
                <a:solidFill>
                  <a:schemeClr val="bg1"/>
                </a:solidFill>
              </a:rPr>
              <a:t>91</a:t>
            </a:r>
            <a:endParaRPr lang="en-US" sz="1000" baseline="30000">
              <a:solidFill>
                <a:schemeClr val="bg1"/>
              </a:solidFill>
            </a:endParaRPr>
          </a:p>
        </p:txBody>
      </p:sp>
      <p:sp>
        <p:nvSpPr>
          <p:cNvPr id="11364" name="Rectangle 100"/>
          <p:cNvSpPr>
            <a:spLocks noChangeArrowheads="1"/>
          </p:cNvSpPr>
          <p:nvPr/>
        </p:nvSpPr>
        <p:spPr bwMode="auto">
          <a:xfrm>
            <a:off x="3581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U</a:t>
            </a:r>
            <a:endParaRPr lang="en-US" sz="1000">
              <a:solidFill>
                <a:schemeClr val="bg1"/>
              </a:solidFill>
            </a:endParaRPr>
          </a:p>
          <a:p>
            <a:pPr algn="ctr"/>
            <a:endParaRPr lang="en-US" sz="1000">
              <a:solidFill>
                <a:schemeClr val="bg1"/>
              </a:solidFill>
            </a:endParaRPr>
          </a:p>
          <a:p>
            <a:pPr algn="ctr"/>
            <a:r>
              <a:rPr lang="en-US" sz="1000">
                <a:solidFill>
                  <a:schemeClr val="bg1"/>
                </a:solidFill>
              </a:rPr>
              <a:t>92</a:t>
            </a:r>
            <a:endParaRPr lang="en-US" sz="1000" baseline="30000">
              <a:solidFill>
                <a:schemeClr val="bg1"/>
              </a:solidFill>
            </a:endParaRPr>
          </a:p>
        </p:txBody>
      </p:sp>
      <p:sp>
        <p:nvSpPr>
          <p:cNvPr id="11365" name="Rectangle 101"/>
          <p:cNvSpPr>
            <a:spLocks noChangeArrowheads="1"/>
          </p:cNvSpPr>
          <p:nvPr/>
        </p:nvSpPr>
        <p:spPr bwMode="auto">
          <a:xfrm>
            <a:off x="3962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Np</a:t>
            </a:r>
            <a:endParaRPr lang="en-US" sz="1000">
              <a:solidFill>
                <a:schemeClr val="bg1"/>
              </a:solidFill>
            </a:endParaRPr>
          </a:p>
          <a:p>
            <a:pPr algn="ctr"/>
            <a:endParaRPr lang="en-US" sz="1000">
              <a:solidFill>
                <a:schemeClr val="bg1"/>
              </a:solidFill>
            </a:endParaRPr>
          </a:p>
          <a:p>
            <a:pPr algn="ctr"/>
            <a:r>
              <a:rPr lang="en-US" sz="1000">
                <a:solidFill>
                  <a:schemeClr val="bg1"/>
                </a:solidFill>
              </a:rPr>
              <a:t>93</a:t>
            </a:r>
            <a:endParaRPr lang="en-US" sz="1000" baseline="30000">
              <a:solidFill>
                <a:schemeClr val="bg1"/>
              </a:solidFill>
            </a:endParaRPr>
          </a:p>
        </p:txBody>
      </p:sp>
      <p:sp>
        <p:nvSpPr>
          <p:cNvPr id="11366" name="Rectangle 102"/>
          <p:cNvSpPr>
            <a:spLocks noChangeArrowheads="1"/>
          </p:cNvSpPr>
          <p:nvPr/>
        </p:nvSpPr>
        <p:spPr bwMode="auto">
          <a:xfrm>
            <a:off x="4343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Pu</a:t>
            </a:r>
            <a:endParaRPr lang="en-US" sz="1000">
              <a:solidFill>
                <a:schemeClr val="bg1"/>
              </a:solidFill>
            </a:endParaRPr>
          </a:p>
          <a:p>
            <a:pPr algn="ctr"/>
            <a:endParaRPr lang="en-US" sz="1000">
              <a:solidFill>
                <a:schemeClr val="bg1"/>
              </a:solidFill>
            </a:endParaRPr>
          </a:p>
          <a:p>
            <a:pPr algn="ctr"/>
            <a:r>
              <a:rPr lang="en-US" sz="1000">
                <a:solidFill>
                  <a:schemeClr val="bg1"/>
                </a:solidFill>
              </a:rPr>
              <a:t>94</a:t>
            </a:r>
            <a:endParaRPr lang="en-US" sz="1000" baseline="30000">
              <a:solidFill>
                <a:schemeClr val="bg1"/>
              </a:solidFill>
            </a:endParaRPr>
          </a:p>
        </p:txBody>
      </p:sp>
      <p:sp>
        <p:nvSpPr>
          <p:cNvPr id="11367" name="Rectangle 103"/>
          <p:cNvSpPr>
            <a:spLocks noChangeArrowheads="1"/>
          </p:cNvSpPr>
          <p:nvPr/>
        </p:nvSpPr>
        <p:spPr bwMode="auto">
          <a:xfrm>
            <a:off x="4724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Am</a:t>
            </a:r>
            <a:endParaRPr lang="en-US" sz="1000">
              <a:solidFill>
                <a:schemeClr val="bg1"/>
              </a:solidFill>
            </a:endParaRPr>
          </a:p>
          <a:p>
            <a:pPr algn="ctr"/>
            <a:endParaRPr lang="en-US" sz="1000">
              <a:solidFill>
                <a:schemeClr val="bg1"/>
              </a:solidFill>
            </a:endParaRPr>
          </a:p>
          <a:p>
            <a:pPr algn="ctr"/>
            <a:r>
              <a:rPr lang="en-US" sz="1000">
                <a:solidFill>
                  <a:schemeClr val="bg1"/>
                </a:solidFill>
              </a:rPr>
              <a:t>95</a:t>
            </a:r>
            <a:endParaRPr lang="en-US" sz="1000" baseline="30000">
              <a:solidFill>
                <a:schemeClr val="bg1"/>
              </a:solidFill>
            </a:endParaRPr>
          </a:p>
        </p:txBody>
      </p:sp>
      <p:sp>
        <p:nvSpPr>
          <p:cNvPr id="11368" name="Rectangle 104"/>
          <p:cNvSpPr>
            <a:spLocks noChangeArrowheads="1"/>
          </p:cNvSpPr>
          <p:nvPr/>
        </p:nvSpPr>
        <p:spPr bwMode="auto">
          <a:xfrm>
            <a:off x="5105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Cm</a:t>
            </a:r>
            <a:endParaRPr lang="en-US" sz="1000">
              <a:solidFill>
                <a:schemeClr val="bg1"/>
              </a:solidFill>
            </a:endParaRPr>
          </a:p>
          <a:p>
            <a:pPr algn="ctr"/>
            <a:endParaRPr lang="en-US" sz="1000">
              <a:solidFill>
                <a:schemeClr val="bg1"/>
              </a:solidFill>
            </a:endParaRPr>
          </a:p>
          <a:p>
            <a:pPr algn="ctr"/>
            <a:r>
              <a:rPr lang="en-US" sz="1000">
                <a:solidFill>
                  <a:schemeClr val="bg1"/>
                </a:solidFill>
              </a:rPr>
              <a:t>96</a:t>
            </a:r>
            <a:endParaRPr lang="en-US" sz="1000" baseline="30000">
              <a:solidFill>
                <a:schemeClr val="bg1"/>
              </a:solidFill>
            </a:endParaRPr>
          </a:p>
        </p:txBody>
      </p:sp>
      <p:sp>
        <p:nvSpPr>
          <p:cNvPr id="11369" name="Rectangle 105"/>
          <p:cNvSpPr>
            <a:spLocks noChangeArrowheads="1"/>
          </p:cNvSpPr>
          <p:nvPr/>
        </p:nvSpPr>
        <p:spPr bwMode="auto">
          <a:xfrm>
            <a:off x="5486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Bk</a:t>
            </a:r>
            <a:endParaRPr lang="en-US" sz="1000">
              <a:solidFill>
                <a:schemeClr val="bg1"/>
              </a:solidFill>
            </a:endParaRPr>
          </a:p>
          <a:p>
            <a:pPr algn="ctr"/>
            <a:endParaRPr lang="en-US" sz="1000">
              <a:solidFill>
                <a:schemeClr val="bg1"/>
              </a:solidFill>
            </a:endParaRPr>
          </a:p>
          <a:p>
            <a:pPr algn="ctr"/>
            <a:r>
              <a:rPr lang="en-US" sz="1000">
                <a:solidFill>
                  <a:schemeClr val="bg1"/>
                </a:solidFill>
              </a:rPr>
              <a:t>97</a:t>
            </a:r>
            <a:endParaRPr lang="en-US" sz="1000" baseline="30000">
              <a:solidFill>
                <a:schemeClr val="bg1"/>
              </a:solidFill>
            </a:endParaRPr>
          </a:p>
        </p:txBody>
      </p:sp>
      <p:sp>
        <p:nvSpPr>
          <p:cNvPr id="11370" name="Rectangle 106"/>
          <p:cNvSpPr>
            <a:spLocks noChangeArrowheads="1"/>
          </p:cNvSpPr>
          <p:nvPr/>
        </p:nvSpPr>
        <p:spPr bwMode="auto">
          <a:xfrm>
            <a:off x="5867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Cf</a:t>
            </a:r>
            <a:endParaRPr lang="en-US" sz="1000">
              <a:solidFill>
                <a:schemeClr val="bg1"/>
              </a:solidFill>
            </a:endParaRPr>
          </a:p>
          <a:p>
            <a:pPr algn="ctr"/>
            <a:endParaRPr lang="en-US" sz="1000">
              <a:solidFill>
                <a:schemeClr val="bg1"/>
              </a:solidFill>
            </a:endParaRPr>
          </a:p>
          <a:p>
            <a:pPr algn="ctr"/>
            <a:r>
              <a:rPr lang="en-US" sz="1000">
                <a:solidFill>
                  <a:schemeClr val="bg1"/>
                </a:solidFill>
              </a:rPr>
              <a:t>98</a:t>
            </a:r>
            <a:endParaRPr lang="en-US" sz="1000" baseline="30000">
              <a:solidFill>
                <a:schemeClr val="bg1"/>
              </a:solidFill>
            </a:endParaRPr>
          </a:p>
        </p:txBody>
      </p:sp>
      <p:sp>
        <p:nvSpPr>
          <p:cNvPr id="11371" name="Rectangle 107"/>
          <p:cNvSpPr>
            <a:spLocks noChangeArrowheads="1"/>
          </p:cNvSpPr>
          <p:nvPr/>
        </p:nvSpPr>
        <p:spPr bwMode="auto">
          <a:xfrm>
            <a:off x="6248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Es</a:t>
            </a:r>
            <a:endParaRPr lang="en-US" sz="1000">
              <a:solidFill>
                <a:schemeClr val="bg1"/>
              </a:solidFill>
            </a:endParaRPr>
          </a:p>
          <a:p>
            <a:pPr algn="ctr"/>
            <a:endParaRPr lang="en-US" sz="1000">
              <a:solidFill>
                <a:schemeClr val="bg1"/>
              </a:solidFill>
            </a:endParaRPr>
          </a:p>
          <a:p>
            <a:pPr algn="ctr"/>
            <a:r>
              <a:rPr lang="en-US" sz="1000">
                <a:solidFill>
                  <a:schemeClr val="bg1"/>
                </a:solidFill>
              </a:rPr>
              <a:t>99</a:t>
            </a:r>
            <a:endParaRPr lang="en-US" sz="1000" baseline="30000">
              <a:solidFill>
                <a:schemeClr val="bg1"/>
              </a:solidFill>
            </a:endParaRPr>
          </a:p>
        </p:txBody>
      </p:sp>
      <p:sp>
        <p:nvSpPr>
          <p:cNvPr id="11372" name="Rectangle 108"/>
          <p:cNvSpPr>
            <a:spLocks noChangeArrowheads="1"/>
          </p:cNvSpPr>
          <p:nvPr/>
        </p:nvSpPr>
        <p:spPr bwMode="auto">
          <a:xfrm>
            <a:off x="6629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Fm</a:t>
            </a:r>
            <a:endParaRPr lang="en-US" sz="1000">
              <a:solidFill>
                <a:schemeClr val="bg1"/>
              </a:solidFill>
            </a:endParaRPr>
          </a:p>
          <a:p>
            <a:pPr algn="ctr"/>
            <a:endParaRPr lang="en-US" sz="1000">
              <a:solidFill>
                <a:schemeClr val="bg1"/>
              </a:solidFill>
            </a:endParaRPr>
          </a:p>
          <a:p>
            <a:pPr algn="ctr"/>
            <a:r>
              <a:rPr lang="en-US" sz="1000">
                <a:solidFill>
                  <a:schemeClr val="bg1"/>
                </a:solidFill>
              </a:rPr>
              <a:t>100</a:t>
            </a:r>
            <a:endParaRPr lang="en-US" sz="1000" baseline="30000">
              <a:solidFill>
                <a:schemeClr val="bg1"/>
              </a:solidFill>
            </a:endParaRPr>
          </a:p>
        </p:txBody>
      </p:sp>
      <p:sp>
        <p:nvSpPr>
          <p:cNvPr id="11373" name="Rectangle 109"/>
          <p:cNvSpPr>
            <a:spLocks noChangeArrowheads="1"/>
          </p:cNvSpPr>
          <p:nvPr/>
        </p:nvSpPr>
        <p:spPr bwMode="auto">
          <a:xfrm>
            <a:off x="7010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Md</a:t>
            </a:r>
            <a:endParaRPr lang="en-US" sz="1000">
              <a:solidFill>
                <a:schemeClr val="bg1"/>
              </a:solidFill>
            </a:endParaRPr>
          </a:p>
          <a:p>
            <a:pPr algn="ctr"/>
            <a:endParaRPr lang="en-US" sz="1000">
              <a:solidFill>
                <a:schemeClr val="bg1"/>
              </a:solidFill>
            </a:endParaRPr>
          </a:p>
          <a:p>
            <a:pPr algn="ctr"/>
            <a:r>
              <a:rPr lang="en-US" sz="1000">
                <a:solidFill>
                  <a:schemeClr val="bg1"/>
                </a:solidFill>
              </a:rPr>
              <a:t>101</a:t>
            </a:r>
            <a:endParaRPr lang="en-US" sz="1000" baseline="30000">
              <a:solidFill>
                <a:schemeClr val="bg1"/>
              </a:solidFill>
            </a:endParaRPr>
          </a:p>
        </p:txBody>
      </p:sp>
      <p:sp>
        <p:nvSpPr>
          <p:cNvPr id="11374" name="Rectangle 110"/>
          <p:cNvSpPr>
            <a:spLocks noChangeArrowheads="1"/>
          </p:cNvSpPr>
          <p:nvPr/>
        </p:nvSpPr>
        <p:spPr bwMode="auto">
          <a:xfrm>
            <a:off x="7391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No</a:t>
            </a:r>
            <a:endParaRPr lang="en-US" sz="1000">
              <a:solidFill>
                <a:schemeClr val="bg1"/>
              </a:solidFill>
            </a:endParaRPr>
          </a:p>
          <a:p>
            <a:pPr algn="ctr"/>
            <a:endParaRPr lang="en-US" sz="1000">
              <a:solidFill>
                <a:schemeClr val="bg1"/>
              </a:solidFill>
            </a:endParaRPr>
          </a:p>
          <a:p>
            <a:pPr algn="ctr"/>
            <a:r>
              <a:rPr lang="en-US" sz="1000">
                <a:solidFill>
                  <a:schemeClr val="bg1"/>
                </a:solidFill>
              </a:rPr>
              <a:t>102</a:t>
            </a:r>
            <a:endParaRPr lang="en-US" sz="1000" baseline="30000">
              <a:solidFill>
                <a:schemeClr val="bg1"/>
              </a:solidFill>
            </a:endParaRPr>
          </a:p>
        </p:txBody>
      </p:sp>
      <p:sp>
        <p:nvSpPr>
          <p:cNvPr id="11375" name="Rectangle 111"/>
          <p:cNvSpPr>
            <a:spLocks noChangeArrowheads="1"/>
          </p:cNvSpPr>
          <p:nvPr/>
        </p:nvSpPr>
        <p:spPr bwMode="auto">
          <a:xfrm>
            <a:off x="7772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Lr</a:t>
            </a:r>
            <a:endParaRPr lang="en-US" sz="1000">
              <a:solidFill>
                <a:schemeClr val="bg1"/>
              </a:solidFill>
            </a:endParaRPr>
          </a:p>
          <a:p>
            <a:pPr algn="ctr"/>
            <a:endParaRPr lang="en-US" sz="1000">
              <a:solidFill>
                <a:schemeClr val="bg1"/>
              </a:solidFill>
            </a:endParaRPr>
          </a:p>
          <a:p>
            <a:pPr algn="ctr"/>
            <a:r>
              <a:rPr lang="en-US" sz="1000">
                <a:solidFill>
                  <a:schemeClr val="bg1"/>
                </a:solidFill>
              </a:rPr>
              <a:t>103</a:t>
            </a:r>
            <a:endParaRPr lang="en-US" sz="1000" baseline="30000">
              <a:solidFill>
                <a:schemeClr val="bg1"/>
              </a:solidFill>
            </a:endParaRPr>
          </a:p>
        </p:txBody>
      </p:sp>
      <p:sp>
        <p:nvSpPr>
          <p:cNvPr id="11376" name="Rectangle 112"/>
          <p:cNvSpPr>
            <a:spLocks noChangeArrowheads="1"/>
          </p:cNvSpPr>
          <p:nvPr/>
        </p:nvSpPr>
        <p:spPr bwMode="auto">
          <a:xfrm>
            <a:off x="2438400" y="56388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La</a:t>
            </a:r>
            <a:endParaRPr lang="en-US" sz="1000">
              <a:solidFill>
                <a:schemeClr val="bg1"/>
              </a:solidFill>
            </a:endParaRPr>
          </a:p>
          <a:p>
            <a:pPr algn="ctr"/>
            <a:endParaRPr lang="en-US" sz="1000">
              <a:solidFill>
                <a:schemeClr val="bg1"/>
              </a:solidFill>
            </a:endParaRPr>
          </a:p>
          <a:p>
            <a:pPr algn="ctr"/>
            <a:r>
              <a:rPr lang="en-US" sz="1000">
                <a:solidFill>
                  <a:schemeClr val="bg1"/>
                </a:solidFill>
              </a:rPr>
              <a:t>57</a:t>
            </a:r>
            <a:endParaRPr lang="en-US" sz="1000" baseline="30000">
              <a:solidFill>
                <a:schemeClr val="bg1"/>
              </a:solidFill>
            </a:endParaRPr>
          </a:p>
        </p:txBody>
      </p:sp>
      <p:sp>
        <p:nvSpPr>
          <p:cNvPr id="11377" name="Rectangle 113"/>
          <p:cNvSpPr>
            <a:spLocks noChangeArrowheads="1"/>
          </p:cNvSpPr>
          <p:nvPr/>
        </p:nvSpPr>
        <p:spPr bwMode="auto">
          <a:xfrm>
            <a:off x="2438400" y="6172200"/>
            <a:ext cx="381000" cy="533400"/>
          </a:xfrm>
          <a:prstGeom prst="rect">
            <a:avLst/>
          </a:prstGeom>
          <a:gradFill rotWithShape="0">
            <a:gsLst>
              <a:gs pos="0">
                <a:srgbClr val="002B00"/>
              </a:gs>
              <a:gs pos="50000">
                <a:srgbClr val="005C00"/>
              </a:gs>
              <a:gs pos="100000">
                <a:srgbClr val="002B00"/>
              </a:gs>
            </a:gsLst>
            <a:lin ang="5400000" scaled="1"/>
          </a:gradFill>
          <a:ln w="9525">
            <a:solidFill>
              <a:schemeClr val="bg1"/>
            </a:solidFill>
            <a:miter lim="800000"/>
            <a:headEnd/>
            <a:tailEnd/>
          </a:ln>
        </p:spPr>
        <p:txBody>
          <a:bodyPr wrap="none" anchor="ctr"/>
          <a:lstStyle/>
          <a:p>
            <a:pPr algn="ctr"/>
            <a:r>
              <a:rPr lang="en-US" sz="1400" b="1">
                <a:solidFill>
                  <a:schemeClr val="bg1"/>
                </a:solidFill>
              </a:rPr>
              <a:t>Ac</a:t>
            </a:r>
            <a:endParaRPr lang="en-US" sz="1000">
              <a:solidFill>
                <a:schemeClr val="bg1"/>
              </a:solidFill>
            </a:endParaRPr>
          </a:p>
          <a:p>
            <a:pPr algn="ctr"/>
            <a:endParaRPr lang="en-US" sz="1000">
              <a:solidFill>
                <a:schemeClr val="bg1"/>
              </a:solidFill>
            </a:endParaRPr>
          </a:p>
          <a:p>
            <a:pPr algn="ctr"/>
            <a:r>
              <a:rPr lang="en-US" sz="1000">
                <a:solidFill>
                  <a:schemeClr val="bg1"/>
                </a:solidFill>
              </a:rPr>
              <a:t>89</a:t>
            </a:r>
            <a:endParaRPr lang="en-US" sz="1000" baseline="30000">
              <a:solidFill>
                <a:schemeClr val="bg1"/>
              </a:solidFill>
            </a:endParaRPr>
          </a:p>
        </p:txBody>
      </p:sp>
      <p:sp>
        <p:nvSpPr>
          <p:cNvPr id="11378" name="Text Box 114"/>
          <p:cNvSpPr txBox="1">
            <a:spLocks noChangeArrowheads="1"/>
          </p:cNvSpPr>
          <p:nvPr/>
        </p:nvSpPr>
        <p:spPr bwMode="auto">
          <a:xfrm>
            <a:off x="974725" y="1557338"/>
            <a:ext cx="268288" cy="274637"/>
          </a:xfrm>
          <a:prstGeom prst="rect">
            <a:avLst/>
          </a:prstGeom>
          <a:noFill/>
          <a:ln w="9525">
            <a:noFill/>
            <a:miter lim="800000"/>
            <a:headEnd/>
            <a:tailEnd/>
          </a:ln>
        </p:spPr>
        <p:txBody>
          <a:bodyPr wrap="none">
            <a:spAutoFit/>
          </a:bodyPr>
          <a:lstStyle/>
          <a:p>
            <a:r>
              <a:rPr lang="en-US" sz="1200" b="1">
                <a:solidFill>
                  <a:schemeClr val="bg1"/>
                </a:solidFill>
              </a:rPr>
              <a:t>1</a:t>
            </a:r>
          </a:p>
        </p:txBody>
      </p:sp>
      <p:sp>
        <p:nvSpPr>
          <p:cNvPr id="11379" name="Text Box 115"/>
          <p:cNvSpPr txBox="1">
            <a:spLocks noChangeArrowheads="1"/>
          </p:cNvSpPr>
          <p:nvPr/>
        </p:nvSpPr>
        <p:spPr bwMode="auto">
          <a:xfrm>
            <a:off x="974725" y="2090738"/>
            <a:ext cx="268288" cy="274637"/>
          </a:xfrm>
          <a:prstGeom prst="rect">
            <a:avLst/>
          </a:prstGeom>
          <a:noFill/>
          <a:ln w="9525">
            <a:noFill/>
            <a:miter lim="800000"/>
            <a:headEnd/>
            <a:tailEnd/>
          </a:ln>
        </p:spPr>
        <p:txBody>
          <a:bodyPr wrap="none">
            <a:spAutoFit/>
          </a:bodyPr>
          <a:lstStyle/>
          <a:p>
            <a:r>
              <a:rPr lang="en-US" sz="1200" b="1">
                <a:solidFill>
                  <a:schemeClr val="bg1"/>
                </a:solidFill>
              </a:rPr>
              <a:t>2</a:t>
            </a:r>
          </a:p>
        </p:txBody>
      </p:sp>
      <p:sp>
        <p:nvSpPr>
          <p:cNvPr id="11380" name="Text Box 116"/>
          <p:cNvSpPr txBox="1">
            <a:spLocks noChangeArrowheads="1"/>
          </p:cNvSpPr>
          <p:nvPr/>
        </p:nvSpPr>
        <p:spPr bwMode="auto">
          <a:xfrm>
            <a:off x="974725" y="2624138"/>
            <a:ext cx="268288" cy="274637"/>
          </a:xfrm>
          <a:prstGeom prst="rect">
            <a:avLst/>
          </a:prstGeom>
          <a:noFill/>
          <a:ln w="9525">
            <a:noFill/>
            <a:miter lim="800000"/>
            <a:headEnd/>
            <a:tailEnd/>
          </a:ln>
        </p:spPr>
        <p:txBody>
          <a:bodyPr wrap="none">
            <a:spAutoFit/>
          </a:bodyPr>
          <a:lstStyle/>
          <a:p>
            <a:r>
              <a:rPr lang="en-US" sz="1200" b="1">
                <a:solidFill>
                  <a:schemeClr val="bg1"/>
                </a:solidFill>
              </a:rPr>
              <a:t>3</a:t>
            </a:r>
          </a:p>
        </p:txBody>
      </p:sp>
      <p:sp>
        <p:nvSpPr>
          <p:cNvPr id="11381" name="Text Box 117"/>
          <p:cNvSpPr txBox="1">
            <a:spLocks noChangeArrowheads="1"/>
          </p:cNvSpPr>
          <p:nvPr/>
        </p:nvSpPr>
        <p:spPr bwMode="auto">
          <a:xfrm>
            <a:off x="974725" y="3157538"/>
            <a:ext cx="268288" cy="274637"/>
          </a:xfrm>
          <a:prstGeom prst="rect">
            <a:avLst/>
          </a:prstGeom>
          <a:noFill/>
          <a:ln w="9525">
            <a:noFill/>
            <a:miter lim="800000"/>
            <a:headEnd/>
            <a:tailEnd/>
          </a:ln>
        </p:spPr>
        <p:txBody>
          <a:bodyPr wrap="none">
            <a:spAutoFit/>
          </a:bodyPr>
          <a:lstStyle/>
          <a:p>
            <a:r>
              <a:rPr lang="en-US" sz="1200" b="1">
                <a:solidFill>
                  <a:schemeClr val="bg1"/>
                </a:solidFill>
              </a:rPr>
              <a:t>4</a:t>
            </a:r>
          </a:p>
        </p:txBody>
      </p:sp>
      <p:sp>
        <p:nvSpPr>
          <p:cNvPr id="11382" name="Text Box 118"/>
          <p:cNvSpPr txBox="1">
            <a:spLocks noChangeArrowheads="1"/>
          </p:cNvSpPr>
          <p:nvPr/>
        </p:nvSpPr>
        <p:spPr bwMode="auto">
          <a:xfrm>
            <a:off x="974725" y="3690938"/>
            <a:ext cx="268288" cy="274637"/>
          </a:xfrm>
          <a:prstGeom prst="rect">
            <a:avLst/>
          </a:prstGeom>
          <a:noFill/>
          <a:ln w="9525">
            <a:noFill/>
            <a:miter lim="800000"/>
            <a:headEnd/>
            <a:tailEnd/>
          </a:ln>
        </p:spPr>
        <p:txBody>
          <a:bodyPr wrap="none">
            <a:spAutoFit/>
          </a:bodyPr>
          <a:lstStyle/>
          <a:p>
            <a:r>
              <a:rPr lang="en-US" sz="1200" b="1">
                <a:solidFill>
                  <a:schemeClr val="bg1"/>
                </a:solidFill>
              </a:rPr>
              <a:t>5</a:t>
            </a:r>
          </a:p>
        </p:txBody>
      </p:sp>
      <p:sp>
        <p:nvSpPr>
          <p:cNvPr id="11383" name="Text Box 119"/>
          <p:cNvSpPr txBox="1">
            <a:spLocks noChangeArrowheads="1"/>
          </p:cNvSpPr>
          <p:nvPr/>
        </p:nvSpPr>
        <p:spPr bwMode="auto">
          <a:xfrm>
            <a:off x="974725" y="4224338"/>
            <a:ext cx="268288" cy="274637"/>
          </a:xfrm>
          <a:prstGeom prst="rect">
            <a:avLst/>
          </a:prstGeom>
          <a:noFill/>
          <a:ln w="9525">
            <a:noFill/>
            <a:miter lim="800000"/>
            <a:headEnd/>
            <a:tailEnd/>
          </a:ln>
        </p:spPr>
        <p:txBody>
          <a:bodyPr wrap="none">
            <a:spAutoFit/>
          </a:bodyPr>
          <a:lstStyle/>
          <a:p>
            <a:r>
              <a:rPr lang="en-US" sz="1200" b="1">
                <a:solidFill>
                  <a:schemeClr val="bg1"/>
                </a:solidFill>
              </a:rPr>
              <a:t>6</a:t>
            </a:r>
          </a:p>
        </p:txBody>
      </p:sp>
      <p:sp>
        <p:nvSpPr>
          <p:cNvPr id="11384" name="Text Box 120"/>
          <p:cNvSpPr txBox="1">
            <a:spLocks noChangeArrowheads="1"/>
          </p:cNvSpPr>
          <p:nvPr/>
        </p:nvSpPr>
        <p:spPr bwMode="auto">
          <a:xfrm>
            <a:off x="974725" y="4757738"/>
            <a:ext cx="268288" cy="274637"/>
          </a:xfrm>
          <a:prstGeom prst="rect">
            <a:avLst/>
          </a:prstGeom>
          <a:noFill/>
          <a:ln w="9525">
            <a:noFill/>
            <a:miter lim="800000"/>
            <a:headEnd/>
            <a:tailEnd/>
          </a:ln>
        </p:spPr>
        <p:txBody>
          <a:bodyPr wrap="none">
            <a:spAutoFit/>
          </a:bodyPr>
          <a:lstStyle/>
          <a:p>
            <a:r>
              <a:rPr lang="en-US" sz="1200" b="1">
                <a:solidFill>
                  <a:schemeClr val="bg1"/>
                </a:solidFill>
              </a:rPr>
              <a:t>7</a:t>
            </a:r>
          </a:p>
        </p:txBody>
      </p:sp>
      <p:sp>
        <p:nvSpPr>
          <p:cNvPr id="11385" name="Text Box 121"/>
          <p:cNvSpPr txBox="1">
            <a:spLocks noChangeArrowheads="1"/>
          </p:cNvSpPr>
          <p:nvPr/>
        </p:nvSpPr>
        <p:spPr bwMode="auto">
          <a:xfrm>
            <a:off x="2117725" y="4222750"/>
            <a:ext cx="260350" cy="274638"/>
          </a:xfrm>
          <a:prstGeom prst="rect">
            <a:avLst/>
          </a:prstGeom>
          <a:gradFill rotWithShape="0">
            <a:gsLst>
              <a:gs pos="0">
                <a:srgbClr val="002B00"/>
              </a:gs>
              <a:gs pos="50000">
                <a:srgbClr val="005C00"/>
              </a:gs>
              <a:gs pos="100000">
                <a:srgbClr val="002B00"/>
              </a:gs>
            </a:gsLst>
            <a:lin ang="5400000" scaled="1"/>
          </a:gradFill>
          <a:ln w="9525">
            <a:noFill/>
            <a:miter lim="800000"/>
            <a:headEnd/>
            <a:tailEnd/>
          </a:ln>
        </p:spPr>
        <p:txBody>
          <a:bodyPr wrap="none">
            <a:spAutoFit/>
          </a:bodyPr>
          <a:lstStyle/>
          <a:p>
            <a:r>
              <a:rPr lang="en-US" sz="1200">
                <a:solidFill>
                  <a:schemeClr val="bg1"/>
                </a:solidFill>
                <a:latin typeface="Symbol" pitchFamily="18" charset="2"/>
              </a:rPr>
              <a:t>*</a:t>
            </a:r>
          </a:p>
        </p:txBody>
      </p:sp>
      <p:sp>
        <p:nvSpPr>
          <p:cNvPr id="11386" name="Text Box 122"/>
          <p:cNvSpPr txBox="1">
            <a:spLocks noChangeArrowheads="1"/>
          </p:cNvSpPr>
          <p:nvPr/>
        </p:nvSpPr>
        <p:spPr bwMode="auto">
          <a:xfrm>
            <a:off x="2117725" y="4756150"/>
            <a:ext cx="301625" cy="274638"/>
          </a:xfrm>
          <a:prstGeom prst="rect">
            <a:avLst/>
          </a:prstGeom>
          <a:gradFill rotWithShape="0">
            <a:gsLst>
              <a:gs pos="0">
                <a:srgbClr val="002B00"/>
              </a:gs>
              <a:gs pos="50000">
                <a:srgbClr val="005C00"/>
              </a:gs>
              <a:gs pos="100000">
                <a:srgbClr val="002B00"/>
              </a:gs>
            </a:gsLst>
            <a:lin ang="5400000" scaled="1"/>
          </a:gradFill>
          <a:ln w="9525">
            <a:noFill/>
            <a:miter lim="800000"/>
            <a:headEnd/>
            <a:tailEnd/>
          </a:ln>
        </p:spPr>
        <p:txBody>
          <a:bodyPr wrap="none">
            <a:spAutoFit/>
          </a:bodyPr>
          <a:lstStyle/>
          <a:p>
            <a:r>
              <a:rPr lang="en-US" sz="1200" b="1">
                <a:solidFill>
                  <a:schemeClr val="bg1"/>
                </a:solidFill>
                <a:latin typeface="Symbol" pitchFamily="18" charset="2"/>
              </a:rPr>
              <a:t>W</a:t>
            </a:r>
          </a:p>
        </p:txBody>
      </p:sp>
      <p:sp>
        <p:nvSpPr>
          <p:cNvPr id="11387" name="AutoShape 123">
            <a:hlinkClick r:id="rId4" action="ppaction://hlinksldjump" highlightClick="1"/>
          </p:cNvPr>
          <p:cNvSpPr>
            <a:spLocks noChangeArrowheads="1"/>
          </p:cNvSpPr>
          <p:nvPr/>
        </p:nvSpPr>
        <p:spPr bwMode="auto">
          <a:xfrm>
            <a:off x="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1768</Words>
  <Application>Microsoft Office PowerPoint</Application>
  <PresentationFormat>On-screen Show (4:3)</PresentationFormat>
  <Paragraphs>776</Paragraphs>
  <Slides>11</Slides>
  <Notes>11</Notes>
  <HiddenSlides>2</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Development of the Periodic Table</vt:lpstr>
      <vt:lpstr>Mendeleev’s Periodic Table</vt:lpstr>
      <vt:lpstr>Dmitri Mendeleev</vt:lpstr>
      <vt:lpstr>Slide 4</vt:lpstr>
      <vt:lpstr>Mendeleev’s Periodic Table</vt:lpstr>
      <vt:lpstr>Slide 6</vt:lpstr>
      <vt:lpstr>Elements Properties are Predicted</vt:lpstr>
      <vt:lpstr>Modern Periodic Table</vt:lpstr>
      <vt:lpstr>Periodic Table of the Elements</vt:lpstr>
      <vt:lpstr>Modern Periodic Table</vt:lpstr>
      <vt:lpstr>Introduction to the Periodic Table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Periodic Table</dc:title>
  <dc:subject>Chemistry</dc:subject>
  <dc:creator>Jeff Christopherson</dc:creator>
  <dc:description>All rights reserved.</dc:description>
  <cp:lastModifiedBy>Lydia</cp:lastModifiedBy>
  <cp:revision>6</cp:revision>
  <dcterms:created xsi:type="dcterms:W3CDTF">2008-03-21T20:50:10Z</dcterms:created>
  <dcterms:modified xsi:type="dcterms:W3CDTF">2012-07-04T22:47:25Z</dcterms:modified>
</cp:coreProperties>
</file>