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D1CC38D-8BAC-48BC-96FC-94ABCF2E304D}">
  <a:tblStyle styleId="{3D1CC38D-8BAC-48BC-96FC-94ABCF2E304D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69492519-3857-40C7-BC40-9792EC8C2F52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C3587063-4CD4-4320-AE56-31E0C29A1D5A}" styleName="Table_2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07981879-8292-414E-8106-CD92FE941FEA}" styleName="Table_3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721B314F-1DA8-45E8-B4FC-7D548C3DE36D}" styleName="Table_4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0A7605D0-8DA6-461D-986B-2EE5F400596D}" styleName="Table_5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92" autoAdjust="0"/>
  </p:normalViewPr>
  <p:slideViewPr>
    <p:cSldViewPr>
      <p:cViewPr varScale="1">
        <p:scale>
          <a:sx n="51" d="100"/>
          <a:sy n="51" d="100"/>
        </p:scale>
        <p:origin x="-86" y="-28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331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0025195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hemistry.tutorvista.com/inorganic-chemistry/representative-elements.html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odor.org/os411/courses/411a/module02/unit02/page03.html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un.edu/~cpanhd/C101webnotes/chemical-nomenclature/polyatomsalts.html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image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http://chemistry.tutorvista.com/inorganic-chemistry/representative-elements.html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image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http://www.shodor.org/os411/courses/411a/module02/unit02/page03.html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image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http://www.iun.edu/~cpanhd/C101webnotes/chemical-nomenclature/polyatomsalts.html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Shape 3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physical methods include filtering, using a sieve, crystallization, or other methods without chemicals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buClr>
                <a:schemeClr val="dk1"/>
              </a:buClr>
              <a:buSzPct val="25000"/>
              <a:buFont typeface="Arial"/>
              <a:buNone/>
            </a:pPr>
            <a:r>
              <a:rPr lang="en" dirty="0"/>
              <a:t>Naming Ions, Compounds, and Acids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4"/>
            <a:ext cx="8229600" cy="928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000" b="0" dirty="0"/>
              <a:t>how is an ionic compound formed?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401475"/>
            <a:ext cx="8229600" cy="352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A cation is a metal with a positive charge.  Cations are listed first in a formula.</a:t>
            </a:r>
          </a:p>
          <a:p>
            <a:pPr lvl="0" rtl="0">
              <a:buNone/>
            </a:pPr>
            <a:r>
              <a:rPr lang="en" dirty="0"/>
              <a:t>NaCl</a:t>
            </a:r>
          </a:p>
          <a:p>
            <a:pPr lvl="0" rtl="0">
              <a:buNone/>
            </a:pPr>
            <a:r>
              <a:rPr lang="en" dirty="0"/>
              <a:t>Sodium is Na, an alkali metal in group 1.</a:t>
            </a:r>
          </a:p>
          <a:p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05974"/>
            <a:ext cx="8229600" cy="928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3000" b="0" dirty="0"/>
              <a:t>how is an ionic compound formed?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401475"/>
            <a:ext cx="8229600" cy="352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An anion is a non-metal with a negative charge.  Anions are listed second in a formula.</a:t>
            </a:r>
          </a:p>
          <a:p>
            <a:pPr lvl="0" rtl="0">
              <a:buNone/>
            </a:pPr>
            <a:r>
              <a:rPr lang="en" dirty="0"/>
              <a:t>NaCl</a:t>
            </a:r>
          </a:p>
          <a:p>
            <a:pPr lvl="0" rtl="0">
              <a:buNone/>
            </a:pPr>
            <a:r>
              <a:rPr lang="en" dirty="0"/>
              <a:t>Chlorine is Cl, a halogen in group 17.</a:t>
            </a:r>
          </a:p>
          <a:p>
            <a:endParaRPr lang="en" dirty="0"/>
          </a:p>
          <a:p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ppt notes question	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600" dirty="0"/>
              <a:t>3. write a brief statement of how to write the name of a binary ionic compound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chemeClr val="lt2"/>
                </a:solidFill>
              </a:rPr>
              <a:t>ppt notes question	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600" dirty="0">
                <a:solidFill>
                  <a:schemeClr val="lt2"/>
                </a:solidFill>
              </a:rPr>
              <a:t>3. write a brief statement of how to write the name of a binary ionic compound</a:t>
            </a:r>
          </a:p>
          <a:p>
            <a:pPr lvl="0" rtl="0">
              <a:buNone/>
            </a:pPr>
            <a:r>
              <a:rPr lang="en" sz="3600" dirty="0"/>
              <a:t>A cation (metal) is listed first and an anion (non-metal) is listed second in the formula and in the name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000" b="0" dirty="0"/>
              <a:t>how is an ionic compound formed?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The charge of the cation and the charge of the anion add to zero. </a:t>
            </a:r>
          </a:p>
          <a:p>
            <a:pPr lvl="0" rtl="0">
              <a:buNone/>
            </a:pPr>
            <a:r>
              <a:rPr lang="en" dirty="0"/>
              <a:t>the overall charge of an ionic compound is zero.</a:t>
            </a:r>
          </a:p>
          <a:p>
            <a:pPr lvl="0" rtl="0">
              <a:buNone/>
            </a:pPr>
            <a:r>
              <a:rPr lang="en" dirty="0"/>
              <a:t>charges can be: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fixed</a:t>
            </a:r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variable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000" b="0" dirty="0"/>
              <a:t>how is an ionic compound formed?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600" dirty="0">
                <a:solidFill>
                  <a:schemeClr val="accent4"/>
                </a:solidFill>
              </a:rPr>
              <a:t>fixed charges</a:t>
            </a:r>
            <a:r>
              <a:rPr lang="en" dirty="0"/>
              <a:t>- a charge that is always the same.  All </a:t>
            </a:r>
            <a:r>
              <a:rPr lang="en" dirty="0">
                <a:solidFill>
                  <a:schemeClr val="accent5"/>
                </a:solidFill>
              </a:rPr>
              <a:t>representative elements</a:t>
            </a:r>
            <a:r>
              <a:rPr lang="en" dirty="0"/>
              <a:t> have fixed charges.</a:t>
            </a:r>
          </a:p>
          <a:p>
            <a:pPr>
              <a:buNone/>
            </a:pPr>
            <a:r>
              <a:rPr lang="en" sz="3600" dirty="0">
                <a:solidFill>
                  <a:schemeClr val="accent4"/>
                </a:solidFill>
              </a:rPr>
              <a:t>variable charges</a:t>
            </a:r>
            <a:r>
              <a:rPr lang="en" dirty="0"/>
              <a:t>- some elements can have more than one charge, depending on the “oxidation” of the metal.  Many </a:t>
            </a:r>
            <a:r>
              <a:rPr lang="en" dirty="0">
                <a:solidFill>
                  <a:schemeClr val="accent5"/>
                </a:solidFill>
              </a:rPr>
              <a:t>transition metals</a:t>
            </a:r>
            <a:r>
              <a:rPr lang="en" dirty="0"/>
              <a:t> have variable charges.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50826"/>
            <a:ext cx="8229600" cy="492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000" b="0" dirty="0"/>
              <a:t>how is an ionic compound formed?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743725"/>
            <a:ext cx="8229600" cy="4287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Where are the representative elements and transition </a:t>
            </a:r>
          </a:p>
          <a:p>
            <a:pPr lvl="0" rtl="0">
              <a:buNone/>
            </a:pPr>
            <a:r>
              <a:rPr lang="en" dirty="0"/>
              <a:t>elements?</a:t>
            </a:r>
          </a:p>
          <a:p>
            <a:endParaRPr lang="en" dirty="0"/>
          </a:p>
        </p:txBody>
      </p:sp>
      <p:sp>
        <p:nvSpPr>
          <p:cNvPr id="115" name="Shape 115"/>
          <p:cNvSpPr/>
          <p:nvPr/>
        </p:nvSpPr>
        <p:spPr>
          <a:xfrm>
            <a:off x="2710075" y="1715950"/>
            <a:ext cx="4381500" cy="32099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198099"/>
            <a:ext cx="8229600" cy="56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3000" b="0" dirty="0"/>
              <a:t>how is an ionic compound formed?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918750"/>
            <a:ext cx="8229600" cy="4164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2400" dirty="0"/>
              <a:t>Please label the charges at the top of each group on your periodic table in your notebook:</a:t>
            </a:r>
          </a:p>
        </p:txBody>
      </p:sp>
      <p:sp>
        <p:nvSpPr>
          <p:cNvPr id="122" name="Shape 122"/>
          <p:cNvSpPr/>
          <p:nvPr/>
        </p:nvSpPr>
        <p:spPr>
          <a:xfrm>
            <a:off x="2086150" y="1941450"/>
            <a:ext cx="5486400" cy="30861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23" name="Shape 123"/>
          <p:cNvSpPr txBox="1"/>
          <p:nvPr/>
        </p:nvSpPr>
        <p:spPr>
          <a:xfrm>
            <a:off x="2381050" y="2383650"/>
            <a:ext cx="591900" cy="223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124" name="Shape 124"/>
          <p:cNvSpPr txBox="1"/>
          <p:nvPr/>
        </p:nvSpPr>
        <p:spPr>
          <a:xfrm>
            <a:off x="2216650" y="2350800"/>
            <a:ext cx="920699" cy="289500"/>
          </a:xfrm>
          <a:prstGeom prst="rect">
            <a:avLst/>
          </a:prstGeom>
          <a:solidFill>
            <a:schemeClr val="lt1"/>
          </a:solidFill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   +1 +2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4591050" y="2344275"/>
            <a:ext cx="2019299" cy="289500"/>
          </a:xfrm>
          <a:prstGeom prst="rect">
            <a:avLst/>
          </a:prstGeom>
          <a:solidFill>
            <a:schemeClr val="lt1"/>
          </a:solidFill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         +3      -3  -2  -1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ppt notes question	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600" dirty="0"/>
              <a:t>4. write a brief statement of how to write the name of a binary ionic compound that contains a metal with a variable oxidation number (charges)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chemeClr val="lt2"/>
                </a:solidFill>
              </a:rPr>
              <a:t>ppt notes question	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dirty="0">
                <a:solidFill>
                  <a:schemeClr val="lt2"/>
                </a:solidFill>
              </a:rPr>
              <a:t>4. write a brief statement of how to write the name of a binary ionic compound that contains a metal with a variable oxidation number (charges)</a:t>
            </a:r>
          </a:p>
          <a:p>
            <a:pPr lvl="0" rtl="0">
              <a:buNone/>
            </a:pPr>
            <a:r>
              <a:rPr lang="en" sz="3600" dirty="0"/>
              <a:t>For transition metals, use a roman numeral to name the oxidation state (charge of the metal)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essential question:	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what is an ionic compound?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how is an ionic compound formed?</a:t>
            </a:r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how are ionic compounds named?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ppt notes question	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600" dirty="0"/>
              <a:t>4. read over the symbol examples with their charges</a:t>
            </a:r>
          </a:p>
          <a:p>
            <a:endParaRPr lang="en" sz="3600" dirty="0"/>
          </a:p>
        </p:txBody>
      </p:sp>
      <p:graphicFrame>
        <p:nvGraphicFramePr>
          <p:cNvPr id="144" name="Shape 144"/>
          <p:cNvGraphicFramePr/>
          <p:nvPr/>
        </p:nvGraphicFramePr>
        <p:xfrm>
          <a:off x="1084025" y="2682000"/>
          <a:ext cx="7239000" cy="2092415"/>
        </p:xfrm>
        <a:graphic>
          <a:graphicData uri="http://schemas.openxmlformats.org/drawingml/2006/table">
            <a:tbl>
              <a:tblPr>
                <a:noFill/>
                <a:tableStyleId>{3D1CC38D-8BAC-48BC-96FC-94ABCF2E304D}</a:tableStyleId>
              </a:tblPr>
              <a:tblGrid>
                <a:gridCol w="1206500"/>
                <a:gridCol w="1206500"/>
                <a:gridCol w="1206500"/>
                <a:gridCol w="1206500"/>
                <a:gridCol w="1206500"/>
                <a:gridCol w="1206500"/>
              </a:tblGrid>
              <a:tr h="1056125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</a:rPr>
                        <a:t>Na</a:t>
                      </a:r>
                      <a:r>
                        <a:rPr lang="en" sz="2400" baseline="30000">
                          <a:solidFill>
                            <a:schemeClr val="lt1"/>
                          </a:solidFill>
                        </a:rPr>
                        <a:t>+</a:t>
                      </a:r>
                    </a:p>
                    <a:p>
                      <a:pPr>
                        <a:buNone/>
                      </a:pPr>
                      <a:r>
                        <a:rPr lang="en" sz="2400" baseline="30000">
                          <a:solidFill>
                            <a:schemeClr val="lt1"/>
                          </a:solidFill>
                        </a:rPr>
                        <a:t>sodium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</a:rPr>
                        <a:t>Mg</a:t>
                      </a:r>
                      <a:r>
                        <a:rPr lang="en" sz="2400" baseline="30000">
                          <a:solidFill>
                            <a:schemeClr val="lt1"/>
                          </a:solidFill>
                        </a:rPr>
                        <a:t>2+</a:t>
                      </a:r>
                    </a:p>
                    <a:p>
                      <a:pPr>
                        <a:buNone/>
                      </a:pPr>
                      <a:r>
                        <a:rPr lang="en" sz="2400" baseline="30000">
                          <a:solidFill>
                            <a:schemeClr val="lt1"/>
                          </a:solidFill>
                        </a:rPr>
                        <a:t>magnesium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</a:rPr>
                        <a:t>N</a:t>
                      </a:r>
                      <a:r>
                        <a:rPr lang="en" sz="2400" baseline="30000">
                          <a:solidFill>
                            <a:schemeClr val="lt1"/>
                          </a:solidFill>
                        </a:rPr>
                        <a:t>3-</a:t>
                      </a:r>
                    </a:p>
                    <a:p>
                      <a:pPr>
                        <a:buNone/>
                      </a:pPr>
                      <a:r>
                        <a:rPr lang="en" sz="2400" baseline="30000">
                          <a:solidFill>
                            <a:schemeClr val="lt1"/>
                          </a:solidFill>
                        </a:rPr>
                        <a:t>nitrogen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</a:rPr>
                        <a:t>O</a:t>
                      </a:r>
                      <a:r>
                        <a:rPr lang="en" sz="2400" baseline="30000">
                          <a:solidFill>
                            <a:schemeClr val="lt1"/>
                          </a:solidFill>
                        </a:rPr>
                        <a:t>2-</a:t>
                      </a:r>
                    </a:p>
                    <a:p>
                      <a:pPr>
                        <a:buNone/>
                      </a:pPr>
                      <a:r>
                        <a:rPr lang="en" sz="2400" baseline="30000">
                          <a:solidFill>
                            <a:schemeClr val="lt1"/>
                          </a:solidFill>
                        </a:rPr>
                        <a:t>oxygen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</a:rPr>
                        <a:t>F</a:t>
                      </a:r>
                      <a:r>
                        <a:rPr lang="en" sz="2400" baseline="30000">
                          <a:solidFill>
                            <a:schemeClr val="lt1"/>
                          </a:solidFill>
                        </a:rPr>
                        <a:t>-</a:t>
                      </a:r>
                    </a:p>
                    <a:p>
                      <a:pPr>
                        <a:buNone/>
                      </a:pPr>
                      <a:r>
                        <a:rPr lang="en" sz="2400" baseline="30000">
                          <a:solidFill>
                            <a:schemeClr val="lt1"/>
                          </a:solidFill>
                        </a:rPr>
                        <a:t>fluorine</a:t>
                      </a:r>
                    </a:p>
                  </a:txBody>
                  <a:tcPr marL="91425" marR="91425" marT="91425" marB="91425"/>
                </a:tc>
              </a:tr>
              <a:tr h="101555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</a:rPr>
                        <a:t>K</a:t>
                      </a:r>
                      <a:r>
                        <a:rPr lang="en" sz="2400" baseline="30000">
                          <a:solidFill>
                            <a:schemeClr val="lt1"/>
                          </a:solidFill>
                        </a:rPr>
                        <a:t>+</a:t>
                      </a:r>
                    </a:p>
                    <a:p>
                      <a:pPr>
                        <a:buNone/>
                      </a:pPr>
                      <a:r>
                        <a:rPr lang="en" sz="2400" baseline="30000">
                          <a:solidFill>
                            <a:schemeClr val="lt1"/>
                          </a:solidFill>
                        </a:rPr>
                        <a:t>potassium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</a:rPr>
                        <a:t>Ca</a:t>
                      </a:r>
                      <a:r>
                        <a:rPr lang="en" sz="2400" baseline="30000">
                          <a:solidFill>
                            <a:schemeClr val="lt1"/>
                          </a:solidFill>
                        </a:rPr>
                        <a:t>2+</a:t>
                      </a:r>
                    </a:p>
                    <a:p>
                      <a:pPr>
                        <a:buNone/>
                      </a:pPr>
                      <a:r>
                        <a:rPr lang="en" sz="2400" baseline="30000">
                          <a:solidFill>
                            <a:schemeClr val="lt1"/>
                          </a:solidFill>
                        </a:rPr>
                        <a:t>calcium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</a:rPr>
                        <a:t>Al</a:t>
                      </a:r>
                      <a:r>
                        <a:rPr lang="en" sz="2400" baseline="30000">
                          <a:solidFill>
                            <a:schemeClr val="lt1"/>
                          </a:solidFill>
                        </a:rPr>
                        <a:t>3+</a:t>
                      </a:r>
                    </a:p>
                    <a:p>
                      <a:pPr>
                        <a:buNone/>
                      </a:pPr>
                      <a:r>
                        <a:rPr lang="en" sz="2400" baseline="30000">
                          <a:solidFill>
                            <a:schemeClr val="lt1"/>
                          </a:solidFill>
                        </a:rPr>
                        <a:t>aluminum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</a:rPr>
                        <a:t>P</a:t>
                      </a:r>
                      <a:r>
                        <a:rPr lang="en" sz="2400" baseline="30000">
                          <a:solidFill>
                            <a:schemeClr val="lt1"/>
                          </a:solidFill>
                        </a:rPr>
                        <a:t>3-</a:t>
                      </a:r>
                    </a:p>
                    <a:p>
                      <a:pPr>
                        <a:buNone/>
                      </a:pPr>
                      <a:r>
                        <a:rPr lang="en" sz="2400" baseline="30000">
                          <a:solidFill>
                            <a:schemeClr val="lt1"/>
                          </a:solidFill>
                        </a:rPr>
                        <a:t>phosphorus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</a:rPr>
                        <a:t>S</a:t>
                      </a:r>
                      <a:r>
                        <a:rPr lang="en" sz="2400" baseline="30000">
                          <a:solidFill>
                            <a:schemeClr val="lt1"/>
                          </a:solidFill>
                        </a:rPr>
                        <a:t>2-</a:t>
                      </a:r>
                    </a:p>
                    <a:p>
                      <a:pPr>
                        <a:buNone/>
                      </a:pPr>
                      <a:r>
                        <a:rPr lang="en" sz="2400" baseline="30000">
                          <a:solidFill>
                            <a:schemeClr val="lt1"/>
                          </a:solidFill>
                        </a:rPr>
                        <a:t>sulfur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</a:rPr>
                        <a:t>Cl</a:t>
                      </a:r>
                      <a:r>
                        <a:rPr lang="en" sz="2400" baseline="30000">
                          <a:solidFill>
                            <a:schemeClr val="lt1"/>
                          </a:solidFill>
                        </a:rPr>
                        <a:t>-</a:t>
                      </a:r>
                    </a:p>
                    <a:p>
                      <a:pPr>
                        <a:buNone/>
                      </a:pPr>
                      <a:r>
                        <a:rPr lang="en" sz="2400" baseline="30000">
                          <a:solidFill>
                            <a:schemeClr val="lt1"/>
                          </a:solidFill>
                        </a:rPr>
                        <a:t>chlorine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ppt notes question	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600" dirty="0"/>
              <a:t>4. read over the symbol examples with their charges</a:t>
            </a:r>
          </a:p>
          <a:p>
            <a:endParaRPr lang="en" sz="3600" dirty="0"/>
          </a:p>
        </p:txBody>
      </p:sp>
      <p:graphicFrame>
        <p:nvGraphicFramePr>
          <p:cNvPr id="151" name="Shape 151"/>
          <p:cNvGraphicFramePr/>
          <p:nvPr/>
        </p:nvGraphicFramePr>
        <p:xfrm>
          <a:off x="294875" y="2682000"/>
          <a:ext cx="8659650" cy="1706375"/>
        </p:xfrm>
        <a:graphic>
          <a:graphicData uri="http://schemas.openxmlformats.org/drawingml/2006/table">
            <a:tbl>
              <a:tblPr>
                <a:noFill/>
                <a:tableStyleId>{69492519-3857-40C7-BC40-9792EC8C2F52}</a:tableStyleId>
              </a:tblPr>
              <a:tblGrid>
                <a:gridCol w="1443275"/>
                <a:gridCol w="1443275"/>
                <a:gridCol w="1443275"/>
                <a:gridCol w="1443275"/>
                <a:gridCol w="1443275"/>
                <a:gridCol w="1443275"/>
              </a:tblGrid>
              <a:tr h="1706375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3600">
                          <a:solidFill>
                            <a:schemeClr val="lt1"/>
                          </a:solidFill>
                        </a:rPr>
                        <a:t>Fe</a:t>
                      </a:r>
                      <a:r>
                        <a:rPr lang="en" sz="3600" baseline="30000">
                          <a:solidFill>
                            <a:schemeClr val="lt1"/>
                          </a:solidFill>
                        </a:rPr>
                        <a:t>2+</a:t>
                      </a:r>
                    </a:p>
                    <a:p>
                      <a:pPr lvl="0" rtl="0">
                        <a:buNone/>
                      </a:pPr>
                      <a:r>
                        <a:rPr lang="en" sz="3600" baseline="30000">
                          <a:solidFill>
                            <a:schemeClr val="lt1"/>
                          </a:solidFill>
                        </a:rPr>
                        <a:t>iron (II)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3600">
                          <a:solidFill>
                            <a:schemeClr val="lt1"/>
                          </a:solidFill>
                        </a:rPr>
                        <a:t>Fe</a:t>
                      </a:r>
                      <a:r>
                        <a:rPr lang="en" sz="3600" baseline="30000">
                          <a:solidFill>
                            <a:schemeClr val="lt1"/>
                          </a:solidFill>
                        </a:rPr>
                        <a:t>3+</a:t>
                      </a:r>
                    </a:p>
                    <a:p>
                      <a:pPr lvl="0" rtl="0">
                        <a:buNone/>
                      </a:pPr>
                      <a:r>
                        <a:rPr lang="en" sz="3600" baseline="30000">
                          <a:solidFill>
                            <a:schemeClr val="lt1"/>
                          </a:solidFill>
                        </a:rPr>
                        <a:t>iron (III)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3600">
                          <a:solidFill>
                            <a:schemeClr val="lt1"/>
                          </a:solidFill>
                        </a:rPr>
                        <a:t>Cu</a:t>
                      </a:r>
                      <a:r>
                        <a:rPr lang="en" sz="3600" baseline="30000">
                          <a:solidFill>
                            <a:schemeClr val="lt1"/>
                          </a:solidFill>
                        </a:rPr>
                        <a:t>1+</a:t>
                      </a:r>
                    </a:p>
                    <a:p>
                      <a:pPr lvl="0" rtl="0">
                        <a:buNone/>
                      </a:pPr>
                      <a:r>
                        <a:rPr lang="en" sz="3600" baseline="30000">
                          <a:solidFill>
                            <a:schemeClr val="lt1"/>
                          </a:solidFill>
                        </a:rPr>
                        <a:t>copper (I)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3600">
                          <a:solidFill>
                            <a:schemeClr val="lt1"/>
                          </a:solidFill>
                        </a:rPr>
                        <a:t>Cu</a:t>
                      </a:r>
                      <a:r>
                        <a:rPr lang="en" sz="3600" baseline="30000">
                          <a:solidFill>
                            <a:schemeClr val="lt1"/>
                          </a:solidFill>
                        </a:rPr>
                        <a:t>2+</a:t>
                      </a:r>
                    </a:p>
                    <a:p>
                      <a:pPr lvl="0" rtl="0">
                        <a:buNone/>
                      </a:pPr>
                      <a:r>
                        <a:rPr lang="en" sz="3600" baseline="30000">
                          <a:solidFill>
                            <a:schemeClr val="lt1"/>
                          </a:solidFill>
                        </a:rPr>
                        <a:t>copper (II)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3600">
                          <a:solidFill>
                            <a:schemeClr val="lt1"/>
                          </a:solidFill>
                        </a:rPr>
                        <a:t>Pb</a:t>
                      </a:r>
                      <a:r>
                        <a:rPr lang="en" sz="3600" baseline="30000">
                          <a:solidFill>
                            <a:schemeClr val="lt1"/>
                          </a:solidFill>
                        </a:rPr>
                        <a:t>2+</a:t>
                      </a:r>
                    </a:p>
                    <a:p>
                      <a:pPr lvl="0" rtl="0">
                        <a:buNone/>
                      </a:pPr>
                      <a:r>
                        <a:rPr lang="en" sz="3600" baseline="30000">
                          <a:solidFill>
                            <a:schemeClr val="lt1"/>
                          </a:solidFill>
                        </a:rPr>
                        <a:t>lead (II)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3600">
                          <a:solidFill>
                            <a:schemeClr val="lt1"/>
                          </a:solidFill>
                        </a:rPr>
                        <a:t>Pb</a:t>
                      </a:r>
                      <a:r>
                        <a:rPr lang="en" sz="3600" baseline="30000">
                          <a:solidFill>
                            <a:schemeClr val="lt1"/>
                          </a:solidFill>
                        </a:rPr>
                        <a:t>4+</a:t>
                      </a:r>
                    </a:p>
                    <a:p>
                      <a:pPr lvl="0" rtl="0">
                        <a:buNone/>
                      </a:pPr>
                      <a:r>
                        <a:rPr lang="en" sz="3600" baseline="30000">
                          <a:solidFill>
                            <a:schemeClr val="lt1"/>
                          </a:solidFill>
                        </a:rPr>
                        <a:t>lead (IV)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ppt notes question	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6. look at the examples.  What is the formula for strontium fluoride? </a:t>
            </a:r>
          </a:p>
          <a:p>
            <a:pPr lvl="0" rtl="0">
              <a:buNone/>
            </a:pPr>
            <a:r>
              <a:rPr lang="en" dirty="0"/>
              <a:t>copper (I) sulfide? </a:t>
            </a:r>
          </a:p>
          <a:p>
            <a:pPr>
              <a:buNone/>
            </a:pPr>
            <a:r>
              <a:rPr lang="en" dirty="0"/>
              <a:t>lead (IV) oxide? 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ppt notes question	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chemeClr val="lt2"/>
                </a:solidFill>
              </a:rPr>
              <a:t>6. look at the examples.  What is the formula for strontium fluoride?</a:t>
            </a:r>
            <a:r>
              <a:rPr lang="en" dirty="0">
                <a:solidFill>
                  <a:schemeClr val="accent4"/>
                </a:solidFill>
              </a:rPr>
              <a:t> </a:t>
            </a:r>
            <a:r>
              <a:rPr lang="en" sz="3600" dirty="0">
                <a:solidFill>
                  <a:schemeClr val="accent4"/>
                </a:solidFill>
              </a:rPr>
              <a:t>SrF</a:t>
            </a:r>
            <a:r>
              <a:rPr lang="en" sz="3600" baseline="-25000" dirty="0">
                <a:solidFill>
                  <a:schemeClr val="accent4"/>
                </a:solidFill>
              </a:rPr>
              <a:t>2</a:t>
            </a:r>
          </a:p>
          <a:p>
            <a:pPr lvl="0" rtl="0">
              <a:buNone/>
            </a:pPr>
            <a:r>
              <a:rPr lang="en" dirty="0">
                <a:solidFill>
                  <a:schemeClr val="lt2"/>
                </a:solidFill>
              </a:rPr>
              <a:t>copper (I) sulfide?</a:t>
            </a:r>
            <a:r>
              <a:rPr lang="en" dirty="0"/>
              <a:t> </a:t>
            </a:r>
            <a:r>
              <a:rPr lang="en" sz="3600" dirty="0">
                <a:solidFill>
                  <a:schemeClr val="accent4"/>
                </a:solidFill>
              </a:rPr>
              <a:t>Cu</a:t>
            </a:r>
            <a:r>
              <a:rPr lang="en" sz="3600" baseline="-25000" dirty="0">
                <a:solidFill>
                  <a:schemeClr val="accent4"/>
                </a:solidFill>
              </a:rPr>
              <a:t>2</a:t>
            </a:r>
            <a:r>
              <a:rPr lang="en" sz="3600" dirty="0">
                <a:solidFill>
                  <a:schemeClr val="accent4"/>
                </a:solidFill>
              </a:rPr>
              <a:t>S</a:t>
            </a:r>
          </a:p>
          <a:p>
            <a:pPr lvl="0" rtl="0">
              <a:buNone/>
            </a:pPr>
            <a:r>
              <a:rPr lang="en" dirty="0">
                <a:solidFill>
                  <a:schemeClr val="lt2"/>
                </a:solidFill>
              </a:rPr>
              <a:t>lead (IV) oxide? </a:t>
            </a:r>
            <a:r>
              <a:rPr lang="en" dirty="0"/>
              <a:t> </a:t>
            </a:r>
            <a:r>
              <a:rPr lang="en" sz="3600" dirty="0"/>
              <a:t>Pb</a:t>
            </a:r>
            <a:r>
              <a:rPr lang="en" sz="3600" baseline="-25000" dirty="0"/>
              <a:t>2</a:t>
            </a:r>
            <a:r>
              <a:rPr lang="en" sz="3600" dirty="0"/>
              <a:t>O</a:t>
            </a:r>
            <a:r>
              <a:rPr lang="en" sz="3600" baseline="-25000" dirty="0"/>
              <a:t>4</a:t>
            </a:r>
            <a:r>
              <a:rPr lang="en" sz="3600" dirty="0"/>
              <a:t> then </a:t>
            </a:r>
            <a:r>
              <a:rPr lang="en" sz="3600" dirty="0">
                <a:solidFill>
                  <a:schemeClr val="accent4"/>
                </a:solidFill>
              </a:rPr>
              <a:t>PbO</a:t>
            </a:r>
            <a:r>
              <a:rPr lang="en" sz="3600" baseline="-25000" dirty="0">
                <a:solidFill>
                  <a:schemeClr val="accent4"/>
                </a:solidFill>
              </a:rPr>
              <a:t>2</a:t>
            </a:r>
          </a:p>
          <a:p>
            <a:pPr lvl="0" rtl="0">
              <a:buNone/>
            </a:pPr>
            <a:r>
              <a:rPr lang="en" sz="2400" dirty="0"/>
              <a:t>divide both subscripts by 2</a:t>
            </a:r>
          </a:p>
          <a:p>
            <a:pPr lvl="0" rtl="0">
              <a:buNone/>
            </a:pPr>
            <a:r>
              <a:rPr lang="en" sz="2400" dirty="0"/>
              <a:t>(subscript tells the number of the atoms in a compound)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635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ppt notes question	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457200" y="841050"/>
            <a:ext cx="8229600" cy="408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7. read over the polyatomic ion list.  You do not need to </a:t>
            </a:r>
          </a:p>
          <a:p>
            <a:pPr lvl="0" rtl="0">
              <a:buNone/>
            </a:pPr>
            <a:r>
              <a:rPr lang="en" dirty="0"/>
              <a:t>memorize </a:t>
            </a:r>
          </a:p>
          <a:p>
            <a:pPr lvl="0" rtl="0">
              <a:buNone/>
            </a:pPr>
            <a:r>
              <a:rPr lang="en" dirty="0"/>
              <a:t>these!</a:t>
            </a:r>
          </a:p>
        </p:txBody>
      </p:sp>
      <p:sp>
        <p:nvSpPr>
          <p:cNvPr id="170" name="Shape 170"/>
          <p:cNvSpPr/>
          <p:nvPr/>
        </p:nvSpPr>
        <p:spPr>
          <a:xfrm>
            <a:off x="3125350" y="1622425"/>
            <a:ext cx="4086225" cy="3429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ppt notes question	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8. look at the ternary ionic compound examples.  when do you need to use parenthesis?</a:t>
            </a:r>
          </a:p>
          <a:p>
            <a:endParaRPr lang="en" dirty="0"/>
          </a:p>
        </p:txBody>
      </p:sp>
      <p:graphicFrame>
        <p:nvGraphicFramePr>
          <p:cNvPr id="177" name="Shape 177"/>
          <p:cNvGraphicFramePr/>
          <p:nvPr/>
        </p:nvGraphicFramePr>
        <p:xfrm>
          <a:off x="886725" y="2682000"/>
          <a:ext cx="7239000" cy="1876250"/>
        </p:xfrm>
        <a:graphic>
          <a:graphicData uri="http://schemas.openxmlformats.org/drawingml/2006/table">
            <a:tbl>
              <a:tblPr>
                <a:noFill/>
                <a:tableStyleId>{C3587063-4CD4-4320-AE56-31E0C29A1D5A}</a:tableStyleId>
              </a:tblPr>
              <a:tblGrid>
                <a:gridCol w="3619500"/>
                <a:gridCol w="3619500"/>
              </a:tblGrid>
              <a:tr h="9381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3600">
                          <a:solidFill>
                            <a:schemeClr val="lt1"/>
                          </a:solidFill>
                        </a:rPr>
                        <a:t>Mg(OH)</a:t>
                      </a:r>
                      <a:r>
                        <a:rPr lang="en" sz="3600" baseline="-25000">
                          <a:solidFill>
                            <a:schemeClr val="lt1"/>
                          </a:solidFill>
                        </a:rPr>
                        <a:t>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3600">
                          <a:solidFill>
                            <a:schemeClr val="lt1"/>
                          </a:solidFill>
                        </a:rPr>
                        <a:t>(NH</a:t>
                      </a:r>
                      <a:r>
                        <a:rPr lang="en" sz="3600" baseline="-25000">
                          <a:solidFill>
                            <a:schemeClr val="lt1"/>
                          </a:solidFill>
                        </a:rPr>
                        <a:t>3</a:t>
                      </a:r>
                      <a:r>
                        <a:rPr lang="en" sz="3600">
                          <a:solidFill>
                            <a:schemeClr val="lt1"/>
                          </a:solidFill>
                        </a:rPr>
                        <a:t>)</a:t>
                      </a:r>
                      <a:r>
                        <a:rPr lang="en" sz="3600" baseline="-25000">
                          <a:solidFill>
                            <a:schemeClr val="lt1"/>
                          </a:solidFill>
                        </a:rPr>
                        <a:t>2</a:t>
                      </a:r>
                      <a:r>
                        <a:rPr lang="en" sz="3600">
                          <a:solidFill>
                            <a:schemeClr val="lt1"/>
                          </a:solidFill>
                        </a:rPr>
                        <a:t>SO</a:t>
                      </a:r>
                      <a:r>
                        <a:rPr lang="en" sz="3600" baseline="-25000">
                          <a:solidFill>
                            <a:schemeClr val="lt1"/>
                          </a:solidFill>
                        </a:rPr>
                        <a:t>4</a:t>
                      </a:r>
                    </a:p>
                  </a:txBody>
                  <a:tcPr marL="91425" marR="91425" marT="91425" marB="91425"/>
                </a:tc>
              </a:tr>
              <a:tr h="9381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3600">
                          <a:solidFill>
                            <a:schemeClr val="lt1"/>
                          </a:solidFill>
                        </a:rPr>
                        <a:t>Pb(CO</a:t>
                      </a:r>
                      <a:r>
                        <a:rPr lang="en" sz="3600" baseline="-25000">
                          <a:solidFill>
                            <a:schemeClr val="lt1"/>
                          </a:solidFill>
                        </a:rPr>
                        <a:t>3</a:t>
                      </a:r>
                      <a:r>
                        <a:rPr lang="en" sz="3600">
                          <a:solidFill>
                            <a:schemeClr val="lt1"/>
                          </a:solidFill>
                        </a:rPr>
                        <a:t>)</a:t>
                      </a:r>
                      <a:r>
                        <a:rPr lang="en" sz="3600" baseline="-25000">
                          <a:solidFill>
                            <a:schemeClr val="lt1"/>
                          </a:solidFill>
                        </a:rPr>
                        <a:t>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3600">
                          <a:solidFill>
                            <a:schemeClr val="lt1"/>
                          </a:solidFill>
                        </a:rPr>
                        <a:t>Ca(ClO</a:t>
                      </a:r>
                      <a:r>
                        <a:rPr lang="en" sz="3600" baseline="-25000">
                          <a:solidFill>
                            <a:schemeClr val="lt1"/>
                          </a:solidFill>
                        </a:rPr>
                        <a:t>3</a:t>
                      </a:r>
                      <a:r>
                        <a:rPr lang="en" sz="3600">
                          <a:solidFill>
                            <a:schemeClr val="lt1"/>
                          </a:solidFill>
                        </a:rPr>
                        <a:t>)</a:t>
                      </a:r>
                      <a:r>
                        <a:rPr lang="en" sz="3600" baseline="-25000">
                          <a:solidFill>
                            <a:schemeClr val="lt1"/>
                          </a:solidFill>
                        </a:rPr>
                        <a:t>2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chemeClr val="lt2"/>
                </a:solidFill>
              </a:rPr>
              <a:t>ppt notes question	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chemeClr val="lt2"/>
                </a:solidFill>
              </a:rPr>
              <a:t>8. look at the ternary ionic compound examples.  when do you need to use parenthesis?</a:t>
            </a:r>
          </a:p>
          <a:p>
            <a:pPr lvl="0" rtl="0">
              <a:buNone/>
            </a:pPr>
            <a:r>
              <a:rPr lang="en" sz="3600" dirty="0"/>
              <a:t>The parenthesis are used when more than one polyatomic ion (cation or anion) is in the ionic compound.</a:t>
            </a:r>
          </a:p>
          <a:p>
            <a:endParaRPr lang="en" sz="36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ppt notes question	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9. what is the total number of atoms in 					</a:t>
            </a:r>
            <a:r>
              <a:rPr lang="en" sz="3600" dirty="0"/>
              <a:t>Al</a:t>
            </a:r>
            <a:r>
              <a:rPr lang="en" sz="3600" baseline="-25000" dirty="0"/>
              <a:t>2</a:t>
            </a:r>
            <a:r>
              <a:rPr lang="en" sz="3600" dirty="0"/>
              <a:t>(SO</a:t>
            </a:r>
            <a:r>
              <a:rPr lang="en" sz="3600" baseline="-25000" dirty="0"/>
              <a:t>4</a:t>
            </a:r>
            <a:r>
              <a:rPr lang="en" sz="3600" dirty="0"/>
              <a:t>)</a:t>
            </a:r>
            <a:r>
              <a:rPr lang="en" sz="3600" baseline="-25000" dirty="0"/>
              <a:t>3</a:t>
            </a:r>
          </a:p>
          <a:p>
            <a:pPr lvl="0" rtl="0">
              <a:buNone/>
            </a:pPr>
            <a:r>
              <a:rPr lang="en" dirty="0"/>
              <a:t>how many aluminum atoms?</a:t>
            </a:r>
          </a:p>
          <a:p>
            <a:pPr lvl="0" rtl="0">
              <a:buNone/>
            </a:pPr>
            <a:r>
              <a:rPr lang="en" dirty="0"/>
              <a:t>how many oxygen atoms?</a:t>
            </a:r>
          </a:p>
          <a:p>
            <a:pPr lvl="0" rtl="0">
              <a:buNone/>
            </a:pPr>
            <a:r>
              <a:rPr lang="en" dirty="0"/>
              <a:t>how many sulfur atoms?</a:t>
            </a:r>
          </a:p>
          <a:p>
            <a:pPr>
              <a:buNone/>
            </a:pPr>
            <a:r>
              <a:rPr lang="en" dirty="0"/>
              <a:t>how many atoms total?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chemeClr val="lt2"/>
                </a:solidFill>
              </a:rPr>
              <a:t>ppt notes question	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chemeClr val="lt2"/>
                </a:solidFill>
              </a:rPr>
              <a:t>9. what is the total number of atoms in 					</a:t>
            </a:r>
            <a:r>
              <a:rPr lang="en" sz="3600" dirty="0">
                <a:solidFill>
                  <a:schemeClr val="lt2"/>
                </a:solidFill>
              </a:rPr>
              <a:t>Al</a:t>
            </a:r>
            <a:r>
              <a:rPr lang="en" sz="3600" baseline="-25000" dirty="0">
                <a:solidFill>
                  <a:schemeClr val="lt2"/>
                </a:solidFill>
              </a:rPr>
              <a:t>2</a:t>
            </a:r>
            <a:r>
              <a:rPr lang="en" sz="3600" dirty="0">
                <a:solidFill>
                  <a:schemeClr val="lt2"/>
                </a:solidFill>
              </a:rPr>
              <a:t>(SO</a:t>
            </a:r>
            <a:r>
              <a:rPr lang="en" sz="3600" baseline="-25000" dirty="0">
                <a:solidFill>
                  <a:schemeClr val="lt2"/>
                </a:solidFill>
              </a:rPr>
              <a:t>4</a:t>
            </a:r>
            <a:r>
              <a:rPr lang="en" sz="3600" dirty="0">
                <a:solidFill>
                  <a:schemeClr val="lt2"/>
                </a:solidFill>
              </a:rPr>
              <a:t>)</a:t>
            </a:r>
            <a:r>
              <a:rPr lang="en" sz="3600" baseline="-25000" dirty="0">
                <a:solidFill>
                  <a:schemeClr val="lt2"/>
                </a:solidFill>
              </a:rPr>
              <a:t>3</a:t>
            </a:r>
          </a:p>
          <a:p>
            <a:pPr lvl="0" rtl="0">
              <a:buNone/>
            </a:pPr>
            <a:r>
              <a:rPr lang="en" dirty="0">
                <a:solidFill>
                  <a:schemeClr val="lt2"/>
                </a:solidFill>
              </a:rPr>
              <a:t>how many aluminum atoms? 	</a:t>
            </a:r>
            <a:r>
              <a:rPr lang="en" sz="3600" dirty="0"/>
              <a:t>2</a:t>
            </a:r>
          </a:p>
          <a:p>
            <a:pPr lvl="0" rtl="0">
              <a:buNone/>
            </a:pPr>
            <a:r>
              <a:rPr lang="en" dirty="0">
                <a:solidFill>
                  <a:schemeClr val="lt2"/>
                </a:solidFill>
              </a:rPr>
              <a:t>how many oxygen atoms?	</a:t>
            </a:r>
            <a:r>
              <a:rPr lang="en" dirty="0"/>
              <a:t>12</a:t>
            </a:r>
          </a:p>
          <a:p>
            <a:pPr lvl="0" rtl="0">
              <a:buNone/>
            </a:pPr>
            <a:r>
              <a:rPr lang="en" dirty="0">
                <a:solidFill>
                  <a:schemeClr val="lt2"/>
                </a:solidFill>
              </a:rPr>
              <a:t>how many sulfur atoms?   </a:t>
            </a:r>
            <a:r>
              <a:rPr lang="en" dirty="0"/>
              <a:t>3</a:t>
            </a:r>
          </a:p>
          <a:p>
            <a:pPr lvl="0" rtl="0">
              <a:buNone/>
            </a:pPr>
            <a:r>
              <a:rPr lang="en" dirty="0">
                <a:solidFill>
                  <a:schemeClr val="lt2"/>
                </a:solidFill>
              </a:rPr>
              <a:t>how many atoms total?   12+3+2=   </a:t>
            </a:r>
            <a:r>
              <a:rPr lang="en" dirty="0"/>
              <a:t>17 atoms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ppt notes question	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10. read over the examples. what is the formula for </a:t>
            </a:r>
          </a:p>
          <a:p>
            <a:pPr lvl="0" rtl="0">
              <a:buNone/>
            </a:pPr>
            <a:r>
              <a:rPr lang="en" sz="3600" dirty="0"/>
              <a:t>calcium phosphate?</a:t>
            </a:r>
          </a:p>
          <a:p>
            <a:pPr lvl="0" rtl="0">
              <a:buNone/>
            </a:pPr>
            <a:r>
              <a:rPr lang="en" sz="3600" dirty="0"/>
              <a:t>ammonium carbonate?</a:t>
            </a:r>
          </a:p>
          <a:p>
            <a:pPr>
              <a:buNone/>
            </a:pPr>
            <a:r>
              <a:rPr lang="en" sz="3600" dirty="0"/>
              <a:t>copper (II) hydroxide?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what is an ionic compound?	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8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600" dirty="0"/>
              <a:t>ionic compound-</a:t>
            </a:r>
          </a:p>
          <a:p>
            <a:pPr marL="457200" lvl="0" indent="-4572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3600" dirty="0"/>
              <a:t>transfer of an electron</a:t>
            </a:r>
          </a:p>
          <a:p>
            <a:pPr marL="457200" lvl="0" indent="-4572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3600" dirty="0"/>
              <a:t>An ionic compound has </a:t>
            </a:r>
            <a:r>
              <a:rPr lang="en" sz="3600" dirty="0">
                <a:solidFill>
                  <a:srgbClr val="F6B26B"/>
                </a:solidFill>
              </a:rPr>
              <a:t>no overall charge</a:t>
            </a:r>
          </a:p>
          <a:p>
            <a:endParaRPr lang="en" sz="3600" dirty="0">
              <a:solidFill>
                <a:srgbClr val="F6B26B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chemeClr val="lt2"/>
                </a:solidFill>
              </a:rPr>
              <a:t>ppt notes question	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chemeClr val="lt2"/>
                </a:solidFill>
              </a:rPr>
              <a:t>10. read over the examples. what is the formula for </a:t>
            </a:r>
          </a:p>
          <a:p>
            <a:pPr lvl="0" rtl="0">
              <a:buNone/>
            </a:pPr>
            <a:r>
              <a:rPr lang="en" sz="3600" dirty="0">
                <a:solidFill>
                  <a:schemeClr val="lt2"/>
                </a:solidFill>
              </a:rPr>
              <a:t>calcium phosphate?   </a:t>
            </a:r>
            <a:r>
              <a:rPr lang="en" sz="3600" dirty="0"/>
              <a:t>Ca</a:t>
            </a:r>
            <a:r>
              <a:rPr lang="en" sz="3600" baseline="-25000" dirty="0"/>
              <a:t>3</a:t>
            </a:r>
            <a:r>
              <a:rPr lang="en" sz="3600" dirty="0"/>
              <a:t>(PO</a:t>
            </a:r>
            <a:r>
              <a:rPr lang="en" sz="3600" baseline="-25000" dirty="0"/>
              <a:t>4</a:t>
            </a:r>
            <a:r>
              <a:rPr lang="en" sz="3600" dirty="0"/>
              <a:t>)</a:t>
            </a:r>
            <a:r>
              <a:rPr lang="en" sz="3600" baseline="-25000" dirty="0"/>
              <a:t>2</a:t>
            </a:r>
          </a:p>
          <a:p>
            <a:pPr lvl="0" rtl="0">
              <a:buNone/>
            </a:pPr>
            <a:r>
              <a:rPr lang="en" sz="3600" dirty="0">
                <a:solidFill>
                  <a:schemeClr val="lt2"/>
                </a:solidFill>
              </a:rPr>
              <a:t>ammonium carbonate? </a:t>
            </a:r>
            <a:r>
              <a:rPr lang="en" sz="3600" dirty="0"/>
              <a:t>(NH</a:t>
            </a:r>
            <a:r>
              <a:rPr lang="en" sz="3600" baseline="-25000" dirty="0"/>
              <a:t>3</a:t>
            </a:r>
            <a:r>
              <a:rPr lang="en" sz="3600" dirty="0"/>
              <a:t>)</a:t>
            </a:r>
            <a:r>
              <a:rPr lang="en" sz="3600" baseline="-25000" dirty="0"/>
              <a:t>2</a:t>
            </a:r>
            <a:r>
              <a:rPr lang="en" sz="3600" dirty="0"/>
              <a:t>CO</a:t>
            </a:r>
            <a:r>
              <a:rPr lang="en" sz="3600" baseline="-25000" dirty="0"/>
              <a:t>3</a:t>
            </a:r>
          </a:p>
          <a:p>
            <a:pPr lvl="0" rtl="0">
              <a:buNone/>
            </a:pPr>
            <a:r>
              <a:rPr lang="en" sz="3600" dirty="0">
                <a:solidFill>
                  <a:schemeClr val="lt2"/>
                </a:solidFill>
              </a:rPr>
              <a:t>copper (II) hydroxide? </a:t>
            </a:r>
            <a:r>
              <a:rPr lang="en" sz="3600" dirty="0"/>
              <a:t>Cu(OH)</a:t>
            </a:r>
            <a:r>
              <a:rPr lang="en" sz="3600" baseline="-25000" dirty="0"/>
              <a:t>2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3000" b="0" dirty="0"/>
              <a:t>how are ionic compounds named?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chemeClr val="accent5"/>
                </a:solidFill>
              </a:rPr>
              <a:t>representative</a:t>
            </a:r>
            <a:r>
              <a:rPr lang="en" dirty="0"/>
              <a:t> metals </a:t>
            </a:r>
            <a:r>
              <a:rPr lang="en" dirty="0">
                <a:solidFill>
                  <a:schemeClr val="accent4"/>
                </a:solidFill>
              </a:rPr>
              <a:t>do not</a:t>
            </a:r>
            <a:r>
              <a:rPr lang="en" dirty="0"/>
              <a:t> use a roman numeral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chemeClr val="accent5"/>
                </a:solidFill>
              </a:rPr>
              <a:t>transition</a:t>
            </a:r>
            <a:r>
              <a:rPr lang="en" dirty="0"/>
              <a:t> metals use a roman numeral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chemeClr val="accent4"/>
                </a:solidFill>
              </a:rPr>
              <a:t>cations</a:t>
            </a:r>
            <a:r>
              <a:rPr lang="en" dirty="0"/>
              <a:t> (metals) are listed first and </a:t>
            </a:r>
            <a:r>
              <a:rPr lang="en" dirty="0">
                <a:solidFill>
                  <a:schemeClr val="accent4"/>
                </a:solidFill>
              </a:rPr>
              <a:t>anions</a:t>
            </a:r>
            <a:r>
              <a:rPr lang="en" dirty="0"/>
              <a:t> (non-metals) are listed second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monoatomic anions are the element name plus </a:t>
            </a:r>
            <a:r>
              <a:rPr lang="en" dirty="0">
                <a:solidFill>
                  <a:schemeClr val="accent5"/>
                </a:solidFill>
              </a:rPr>
              <a:t>-ide ending</a:t>
            </a:r>
            <a:r>
              <a:rPr lang="en" dirty="0"/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POP QUIZ!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ANSWER THE FOLLOWING:</a:t>
            </a:r>
          </a:p>
          <a:p>
            <a:pPr lvl="0" rtl="0">
              <a:buNone/>
            </a:pPr>
            <a:r>
              <a:rPr lang="en" dirty="0"/>
              <a:t>2. write the compound: Mg</a:t>
            </a:r>
            <a:r>
              <a:rPr lang="en" baseline="30000" dirty="0"/>
              <a:t>2+</a:t>
            </a:r>
            <a:r>
              <a:rPr lang="en" dirty="0"/>
              <a:t> PO</a:t>
            </a:r>
            <a:r>
              <a:rPr lang="en" baseline="-25000" dirty="0"/>
              <a:t>4</a:t>
            </a:r>
            <a:r>
              <a:rPr lang="en" baseline="30000" dirty="0"/>
              <a:t>3-</a:t>
            </a:r>
          </a:p>
          <a:p>
            <a:pPr lvl="0" rtl="0">
              <a:buNone/>
            </a:pPr>
            <a:r>
              <a:rPr lang="en" dirty="0"/>
              <a:t>5. write the name: Ni</a:t>
            </a:r>
            <a:r>
              <a:rPr lang="en" baseline="-25000" dirty="0"/>
              <a:t>2</a:t>
            </a:r>
            <a:r>
              <a:rPr lang="en" dirty="0"/>
              <a:t>S</a:t>
            </a:r>
            <a:r>
              <a:rPr lang="en" baseline="-25000" dirty="0"/>
              <a:t>3</a:t>
            </a:r>
          </a:p>
          <a:p>
            <a:pPr lvl="0" rtl="0">
              <a:buNone/>
            </a:pPr>
            <a:r>
              <a:rPr lang="en" dirty="0"/>
              <a:t>7. write the name: PbO</a:t>
            </a:r>
          </a:p>
          <a:p>
            <a:pPr>
              <a:buNone/>
            </a:pPr>
            <a:r>
              <a:rPr lang="en" dirty="0"/>
              <a:t>9. total number of atoms: CH</a:t>
            </a:r>
            <a:r>
              <a:rPr lang="en" baseline="-25000" dirty="0"/>
              <a:t>3</a:t>
            </a:r>
            <a:r>
              <a:rPr lang="en" dirty="0"/>
              <a:t>C</a:t>
            </a:r>
            <a:r>
              <a:rPr lang="en" baseline="-25000" dirty="0"/>
              <a:t>6</a:t>
            </a:r>
            <a:r>
              <a:rPr lang="en" dirty="0"/>
              <a:t>H</a:t>
            </a:r>
            <a:r>
              <a:rPr lang="en" baseline="-25000" dirty="0"/>
              <a:t>2</a:t>
            </a:r>
            <a:r>
              <a:rPr lang="en" dirty="0"/>
              <a:t>(NO</a:t>
            </a:r>
            <a:r>
              <a:rPr lang="en" baseline="-25000" dirty="0"/>
              <a:t>2</a:t>
            </a:r>
            <a:r>
              <a:rPr lang="en" dirty="0"/>
              <a:t>)</a:t>
            </a:r>
            <a:r>
              <a:rPr lang="en" baseline="-25000" dirty="0"/>
              <a:t>3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68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chemeClr val="lt2"/>
                </a:solidFill>
              </a:rPr>
              <a:t>POP QUIZ!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457200" y="801600"/>
            <a:ext cx="8229600" cy="4124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dirty="0">
                <a:solidFill>
                  <a:schemeClr val="lt2"/>
                </a:solidFill>
              </a:rPr>
              <a:t>ANSWER THE FOLLOWING:</a:t>
            </a:r>
          </a:p>
          <a:p>
            <a:pPr lvl="0" rtl="0">
              <a:buNone/>
            </a:pPr>
            <a:r>
              <a:rPr lang="en" sz="2400" dirty="0">
                <a:solidFill>
                  <a:schemeClr val="lt2"/>
                </a:solidFill>
              </a:rPr>
              <a:t>2. write the compound: Mg</a:t>
            </a:r>
            <a:r>
              <a:rPr lang="en" sz="2400" baseline="30000" dirty="0">
                <a:solidFill>
                  <a:schemeClr val="lt2"/>
                </a:solidFill>
              </a:rPr>
              <a:t>2+</a:t>
            </a:r>
            <a:r>
              <a:rPr lang="en" sz="2400" dirty="0">
                <a:solidFill>
                  <a:schemeClr val="lt2"/>
                </a:solidFill>
              </a:rPr>
              <a:t> PO</a:t>
            </a:r>
            <a:r>
              <a:rPr lang="en" sz="2400" baseline="-25000" dirty="0">
                <a:solidFill>
                  <a:schemeClr val="lt2"/>
                </a:solidFill>
              </a:rPr>
              <a:t>4</a:t>
            </a:r>
            <a:r>
              <a:rPr lang="en" sz="2400" baseline="30000" dirty="0">
                <a:solidFill>
                  <a:schemeClr val="lt2"/>
                </a:solidFill>
              </a:rPr>
              <a:t>3-</a:t>
            </a:r>
            <a:r>
              <a:rPr lang="en" sz="3600" baseline="-25000" dirty="0"/>
              <a:t> </a:t>
            </a:r>
          </a:p>
          <a:p>
            <a:pPr lvl="0" rtl="0">
              <a:buNone/>
            </a:pPr>
            <a:r>
              <a:rPr lang="en" dirty="0"/>
              <a:t>Magnesium phosphate</a:t>
            </a:r>
          </a:p>
          <a:p>
            <a:pPr lvl="0" rtl="0">
              <a:buNone/>
            </a:pPr>
            <a:r>
              <a:rPr lang="en" sz="2400" dirty="0">
                <a:solidFill>
                  <a:schemeClr val="lt2"/>
                </a:solidFill>
              </a:rPr>
              <a:t>5. write the name: Ni</a:t>
            </a:r>
            <a:r>
              <a:rPr lang="en" sz="2400" baseline="-25000" dirty="0">
                <a:solidFill>
                  <a:schemeClr val="lt2"/>
                </a:solidFill>
              </a:rPr>
              <a:t>2</a:t>
            </a:r>
            <a:r>
              <a:rPr lang="en" sz="2400" dirty="0">
                <a:solidFill>
                  <a:schemeClr val="lt2"/>
                </a:solidFill>
              </a:rPr>
              <a:t>S</a:t>
            </a:r>
            <a:r>
              <a:rPr lang="en" sz="2400" baseline="-25000" dirty="0">
                <a:solidFill>
                  <a:schemeClr val="lt2"/>
                </a:solidFill>
              </a:rPr>
              <a:t>3</a:t>
            </a:r>
            <a:r>
              <a:rPr lang="en" sz="2400" dirty="0">
                <a:solidFill>
                  <a:schemeClr val="lt2"/>
                </a:solidFill>
              </a:rPr>
              <a:t> </a:t>
            </a:r>
            <a:r>
              <a:rPr lang="en" dirty="0"/>
              <a:t>nickel (III) sulfate</a:t>
            </a:r>
          </a:p>
          <a:p>
            <a:pPr lvl="0" rtl="0">
              <a:buNone/>
            </a:pPr>
            <a:r>
              <a:rPr lang="en" sz="2400" dirty="0">
                <a:solidFill>
                  <a:schemeClr val="lt2"/>
                </a:solidFill>
              </a:rPr>
              <a:t>7. write the name: PbO </a:t>
            </a:r>
            <a:r>
              <a:rPr lang="en" dirty="0"/>
              <a:t>lead (II) oxide</a:t>
            </a:r>
          </a:p>
          <a:p>
            <a:pPr lvl="0" rtl="0">
              <a:buNone/>
            </a:pPr>
            <a:r>
              <a:rPr lang="en" sz="2400" dirty="0">
                <a:solidFill>
                  <a:schemeClr val="lt2"/>
                </a:solidFill>
              </a:rPr>
              <a:t>9. total number of atoms: CH</a:t>
            </a:r>
            <a:r>
              <a:rPr lang="en" sz="2400" baseline="-25000" dirty="0">
                <a:solidFill>
                  <a:schemeClr val="lt2"/>
                </a:solidFill>
              </a:rPr>
              <a:t>3</a:t>
            </a:r>
            <a:r>
              <a:rPr lang="en" sz="2400" dirty="0">
                <a:solidFill>
                  <a:schemeClr val="lt2"/>
                </a:solidFill>
              </a:rPr>
              <a:t>C</a:t>
            </a:r>
            <a:r>
              <a:rPr lang="en" sz="2400" baseline="-25000" dirty="0">
                <a:solidFill>
                  <a:schemeClr val="lt2"/>
                </a:solidFill>
              </a:rPr>
              <a:t>6</a:t>
            </a:r>
            <a:r>
              <a:rPr lang="en" sz="2400" dirty="0">
                <a:solidFill>
                  <a:schemeClr val="lt2"/>
                </a:solidFill>
              </a:rPr>
              <a:t>H</a:t>
            </a:r>
            <a:r>
              <a:rPr lang="en" sz="2400" baseline="-25000" dirty="0">
                <a:solidFill>
                  <a:schemeClr val="lt2"/>
                </a:solidFill>
              </a:rPr>
              <a:t>2</a:t>
            </a:r>
            <a:r>
              <a:rPr lang="en" sz="2400" dirty="0">
                <a:solidFill>
                  <a:schemeClr val="lt2"/>
                </a:solidFill>
              </a:rPr>
              <a:t>(NO</a:t>
            </a:r>
            <a:r>
              <a:rPr lang="en" sz="2400" baseline="-25000" dirty="0">
                <a:solidFill>
                  <a:schemeClr val="lt2"/>
                </a:solidFill>
              </a:rPr>
              <a:t>2</a:t>
            </a:r>
            <a:r>
              <a:rPr lang="en" sz="2400" dirty="0">
                <a:solidFill>
                  <a:schemeClr val="lt2"/>
                </a:solidFill>
              </a:rPr>
              <a:t>)</a:t>
            </a:r>
            <a:r>
              <a:rPr lang="en" sz="2400" baseline="-25000" dirty="0">
                <a:solidFill>
                  <a:schemeClr val="lt2"/>
                </a:solidFill>
              </a:rPr>
              <a:t>3</a:t>
            </a:r>
            <a:r>
              <a:rPr lang="en" sz="2400" dirty="0">
                <a:solidFill>
                  <a:schemeClr val="lt2"/>
                </a:solidFill>
              </a:rPr>
              <a:t> </a:t>
            </a:r>
            <a:r>
              <a:rPr lang="en" dirty="0"/>
              <a:t>1+3+6+2+3+6= 21 atoms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231" name="Shape 231"/>
          <p:cNvSpPr txBox="1">
            <a:spLocks noGrp="1"/>
          </p:cNvSpPr>
          <p:nvPr>
            <p:ph type="ctrTitle"/>
          </p:nvPr>
        </p:nvSpPr>
        <p:spPr>
          <a:xfrm>
            <a:off x="685800" y="1583356"/>
            <a:ext cx="7772400" cy="2181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
</a:t>
            </a:r>
          </a:p>
          <a:p>
            <a:pPr lvl="0" rtl="0">
              <a:buNone/>
            </a:pPr>
            <a:r>
              <a:rPr lang="en" dirty="0"/>
              <a:t>part II </a:t>
            </a:r>
          </a:p>
          <a:p>
            <a:endParaRPr lang="en" dirty="0"/>
          </a:p>
          <a:p>
            <a:pPr lvl="0" rtl="0">
              <a:buNone/>
            </a:pPr>
            <a:r>
              <a:rPr lang="en" dirty="0"/>
              <a:t>Covalent Compounds </a:t>
            </a:r>
          </a:p>
          <a:p>
            <a:pPr lvl="0" rtl="0">
              <a:buNone/>
            </a:pPr>
            <a:r>
              <a:rPr lang="en" dirty="0"/>
              <a:t>and </a:t>
            </a:r>
          </a:p>
          <a:p>
            <a:pPr>
              <a:buNone/>
            </a:pPr>
            <a:r>
              <a:rPr lang="en" dirty="0"/>
              <a:t>Acids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essential questions	</a:t>
            </a: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what are covalent compounds?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how are covalent compounds formed?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how are covalent compounds named?</a:t>
            </a:r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how are acids named?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000" b="0" dirty="0"/>
              <a:t>what are covalent compounds?</a:t>
            </a:r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1546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covalent compounds- 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share electrons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organic compounds (carbon based)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non-metal bonded </a:t>
            </a:r>
          </a:p>
          <a:p>
            <a:pPr lvl="0" rtl="0">
              <a:buNone/>
            </a:pPr>
            <a:r>
              <a:rPr lang="en" dirty="0"/>
              <a:t>to another non-metal</a:t>
            </a:r>
          </a:p>
          <a:p>
            <a:endParaRPr lang="en" dirty="0"/>
          </a:p>
        </p:txBody>
      </p:sp>
      <p:sp>
        <p:nvSpPr>
          <p:cNvPr id="244" name="Shape 244"/>
          <p:cNvSpPr/>
          <p:nvPr/>
        </p:nvSpPr>
        <p:spPr>
          <a:xfrm>
            <a:off x="4611950" y="1871825"/>
            <a:ext cx="3951350" cy="31924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ppt notes question	</a:t>
            </a:r>
          </a:p>
        </p:txBody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dirty="0"/>
              <a:t>12. what type of elements compose covalent compounds? are oxidation numbers needed? how do you use the prefix?</a:t>
            </a:r>
          </a:p>
        </p:txBody>
      </p:sp>
      <p:graphicFrame>
        <p:nvGraphicFramePr>
          <p:cNvPr id="251" name="Shape 251"/>
          <p:cNvGraphicFramePr/>
          <p:nvPr/>
        </p:nvGraphicFramePr>
        <p:xfrm>
          <a:off x="209450" y="3123025"/>
          <a:ext cx="8647800" cy="1586850"/>
        </p:xfrm>
        <a:graphic>
          <a:graphicData uri="http://schemas.openxmlformats.org/drawingml/2006/table">
            <a:tbl>
              <a:tblPr>
                <a:noFill/>
                <a:tableStyleId>{07981879-8292-414E-8106-CD92FE941FEA}</a:tableStyleId>
              </a:tblPr>
              <a:tblGrid>
                <a:gridCol w="1235400"/>
                <a:gridCol w="1235400"/>
                <a:gridCol w="1235400"/>
                <a:gridCol w="1235400"/>
                <a:gridCol w="1235400"/>
                <a:gridCol w="1235400"/>
                <a:gridCol w="1235400"/>
              </a:tblGrid>
              <a:tr h="7934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7</a:t>
                      </a:r>
                    </a:p>
                  </a:txBody>
                  <a:tcPr marL="91425" marR="91425" marT="91425" marB="91425"/>
                </a:tc>
              </a:tr>
              <a:tr h="7934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</a:rPr>
                        <a:t>mono-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di-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tri-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tetra-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</a:rPr>
                        <a:t>penta-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hexa-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</a:rPr>
                        <a:t>hepta-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chemeClr val="lt2"/>
                </a:solidFill>
              </a:rPr>
              <a:t>ppt notes question	</a:t>
            </a:r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457200" y="965425"/>
            <a:ext cx="8229600" cy="396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dirty="0">
                <a:solidFill>
                  <a:schemeClr val="lt2"/>
                </a:solidFill>
              </a:rPr>
              <a:t>12. what type of elements compose covalent compounds? are oxidation numbers needed? how do you use the prefix?</a:t>
            </a:r>
          </a:p>
          <a:p>
            <a:pPr lvl="0" rtl="0">
              <a:buNone/>
            </a:pPr>
            <a:r>
              <a:rPr lang="en" sz="3200" dirty="0"/>
              <a:t>Two nonmetals bond to form a covalent bond.  Oxidation numbers are not used.  Prefixes show the number of each element.  Mono- is not used for the first non-metal in the compound.</a:t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ppt notes question	</a:t>
            </a:r>
          </a:p>
        </p:txBody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13. what is the prefix for four? </a:t>
            </a:r>
          </a:p>
          <a:p>
            <a:pPr marL="457200" indent="457200">
              <a:buNone/>
            </a:pPr>
            <a:r>
              <a:rPr lang="en" dirty="0"/>
              <a:t>for seven?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000" b="0" dirty="0"/>
              <a:t>how is an ionic compound formed?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a metal </a:t>
            </a:r>
            <a:r>
              <a:rPr lang="en" dirty="0">
                <a:solidFill>
                  <a:schemeClr val="accent4"/>
                </a:solidFill>
              </a:rPr>
              <a:t>cation</a:t>
            </a:r>
            <a:r>
              <a:rPr lang="en" dirty="0"/>
              <a:t> donates an electron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a non-metal </a:t>
            </a:r>
            <a:r>
              <a:rPr lang="en" dirty="0">
                <a:solidFill>
                  <a:schemeClr val="accent4"/>
                </a:solidFill>
              </a:rPr>
              <a:t>anion</a:t>
            </a:r>
            <a:r>
              <a:rPr lang="en" dirty="0"/>
              <a:t> receives an electron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cations have a positive charge &amp; </a:t>
            </a:r>
          </a:p>
          <a:p>
            <a:pPr lvl="0" indent="457200" rtl="0">
              <a:buNone/>
            </a:pPr>
            <a:r>
              <a:rPr lang="en" dirty="0"/>
              <a:t>anions have a negative charge</a:t>
            </a:r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the sum of the cation and anion charges add up to </a:t>
            </a:r>
            <a:r>
              <a:rPr lang="en" dirty="0">
                <a:solidFill>
                  <a:schemeClr val="accent4"/>
                </a:solidFill>
              </a:rPr>
              <a:t>zero</a:t>
            </a:r>
            <a:r>
              <a:rPr lang="en" dirty="0"/>
              <a:t>.  The overall charge of an ionic compound is zero.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chemeClr val="lt2"/>
                </a:solidFill>
              </a:rPr>
              <a:t>ppt notes question	</a:t>
            </a:r>
          </a:p>
        </p:txBody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chemeClr val="lt2"/>
                </a:solidFill>
              </a:rPr>
              <a:t>13. what is the prefix for four? </a:t>
            </a:r>
            <a:r>
              <a:rPr lang="en" sz="3600" dirty="0"/>
              <a:t>tetra-</a:t>
            </a:r>
            <a:r>
              <a:rPr lang="en" dirty="0">
                <a:solidFill>
                  <a:schemeClr val="lt2"/>
                </a:solidFill>
              </a:rPr>
              <a:t> </a:t>
            </a:r>
          </a:p>
          <a:p>
            <a:pPr marL="457200" lvl="0" indent="457200" rtl="0">
              <a:buNone/>
            </a:pPr>
            <a:r>
              <a:rPr lang="en" dirty="0">
                <a:solidFill>
                  <a:schemeClr val="lt2"/>
                </a:solidFill>
              </a:rPr>
              <a:t>for seven? </a:t>
            </a:r>
            <a:r>
              <a:rPr lang="en" sz="3600" dirty="0"/>
              <a:t>hepta-</a:t>
            </a: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ppt notes question	</a:t>
            </a:r>
          </a:p>
        </p:txBody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14. what is the formula for diarsenic trisulfide?</a:t>
            </a:r>
          </a:p>
          <a:p>
            <a:pPr>
              <a:buNone/>
            </a:pPr>
            <a:r>
              <a:rPr lang="en" dirty="0"/>
              <a:t>what is the name of N</a:t>
            </a:r>
            <a:r>
              <a:rPr lang="en" baseline="-25000" dirty="0"/>
              <a:t>2</a:t>
            </a:r>
            <a:r>
              <a:rPr lang="en" dirty="0"/>
              <a:t>O</a:t>
            </a:r>
            <a:r>
              <a:rPr lang="en" baseline="-25000" dirty="0"/>
              <a:t>5</a:t>
            </a: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chemeClr val="lt2"/>
                </a:solidFill>
              </a:rPr>
              <a:t>ppt notes question	</a:t>
            </a:r>
          </a:p>
        </p:txBody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chemeClr val="lt2"/>
                </a:solidFill>
              </a:rPr>
              <a:t>14. what is the formula for diarsenic trisulfide?</a:t>
            </a:r>
          </a:p>
          <a:p>
            <a:pPr lvl="0" rtl="0">
              <a:buNone/>
            </a:pPr>
            <a:r>
              <a:rPr lang="en" dirty="0">
                <a:solidFill>
                  <a:schemeClr val="lt2"/>
                </a:solidFill>
              </a:rPr>
              <a:t>	</a:t>
            </a:r>
            <a:r>
              <a:rPr lang="en" sz="3600" dirty="0" smtClean="0"/>
              <a:t>As</a:t>
            </a:r>
            <a:r>
              <a:rPr lang="en" sz="3600" baseline="-25000" dirty="0" smtClean="0"/>
              <a:t>2</a:t>
            </a:r>
            <a:r>
              <a:rPr lang="en" sz="3600" dirty="0" smtClean="0"/>
              <a:t>S</a:t>
            </a:r>
            <a:r>
              <a:rPr lang="en" sz="3600" baseline="-25000" dirty="0" smtClean="0"/>
              <a:t>3</a:t>
            </a:r>
            <a:endParaRPr lang="en" sz="3600" baseline="-25000" dirty="0"/>
          </a:p>
          <a:p>
            <a:pPr lvl="0" rtl="0">
              <a:buNone/>
            </a:pPr>
            <a:r>
              <a:rPr lang="en" dirty="0">
                <a:solidFill>
                  <a:schemeClr val="lt2"/>
                </a:solidFill>
              </a:rPr>
              <a:t>what is the name of N</a:t>
            </a:r>
            <a:r>
              <a:rPr lang="en" baseline="-25000" dirty="0">
                <a:solidFill>
                  <a:schemeClr val="lt2"/>
                </a:solidFill>
              </a:rPr>
              <a:t>2</a:t>
            </a:r>
            <a:r>
              <a:rPr lang="en" dirty="0">
                <a:solidFill>
                  <a:schemeClr val="lt2"/>
                </a:solidFill>
              </a:rPr>
              <a:t>O</a:t>
            </a:r>
            <a:r>
              <a:rPr lang="en" baseline="-25000" dirty="0">
                <a:solidFill>
                  <a:schemeClr val="lt2"/>
                </a:solidFill>
              </a:rPr>
              <a:t>5</a:t>
            </a:r>
          </a:p>
          <a:p>
            <a:pPr lvl="0" rtl="0">
              <a:buNone/>
            </a:pPr>
            <a:r>
              <a:rPr lang="en" dirty="0">
                <a:solidFill>
                  <a:schemeClr val="lt2"/>
                </a:solidFill>
              </a:rPr>
              <a:t>	</a:t>
            </a:r>
            <a:r>
              <a:rPr lang="en" sz="3600" dirty="0"/>
              <a:t>dinitrogen pentoxide</a:t>
            </a:r>
          </a:p>
        </p:txBody>
      </p: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642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ppt notes question	</a:t>
            </a:r>
          </a:p>
        </p:txBody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457200" y="735825"/>
            <a:ext cx="8111399" cy="4190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15. acid names are derived from the anion that is bonded to hydrogen. </a:t>
            </a:r>
          </a:p>
          <a:p>
            <a:endParaRPr lang="en" dirty="0"/>
          </a:p>
        </p:txBody>
      </p:sp>
      <p:grpSp>
        <p:nvGrpSpPr>
          <p:cNvPr id="288" name="Shape 288"/>
          <p:cNvGrpSpPr/>
          <p:nvPr/>
        </p:nvGrpSpPr>
        <p:grpSpPr>
          <a:xfrm>
            <a:off x="457193" y="1912668"/>
            <a:ext cx="8384806" cy="3097179"/>
            <a:chOff x="457200" y="2249486"/>
            <a:chExt cx="8305900" cy="3313200"/>
          </a:xfrm>
        </p:grpSpPr>
        <p:sp>
          <p:nvSpPr>
            <p:cNvPr id="289" name="Shape 289"/>
            <p:cNvSpPr txBox="1"/>
            <p:nvPr/>
          </p:nvSpPr>
          <p:spPr>
            <a:xfrm>
              <a:off x="457200" y="2249486"/>
              <a:ext cx="2768700" cy="850800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Georgia"/>
                <a:buNone/>
              </a:pPr>
              <a:r>
                <a:rPr lang="en" sz="1600" b="1" i="0" u="none" strike="noStrike" cap="none" baseline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Formula</a:t>
              </a:r>
            </a:p>
          </p:txBody>
        </p:sp>
        <p:sp>
          <p:nvSpPr>
            <p:cNvPr id="290" name="Shape 290"/>
            <p:cNvSpPr txBox="1"/>
            <p:nvPr/>
          </p:nvSpPr>
          <p:spPr>
            <a:xfrm>
              <a:off x="3225800" y="2249486"/>
              <a:ext cx="2768700" cy="850800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Georgia"/>
                <a:buNone/>
              </a:pPr>
              <a:r>
                <a:rPr lang="en" sz="1600" b="1" i="0" u="none" strike="noStrike" cap="none" baseline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If the anion name is…</a:t>
              </a:r>
            </a:p>
          </p:txBody>
        </p:sp>
        <p:sp>
          <p:nvSpPr>
            <p:cNvPr id="291" name="Shape 291"/>
            <p:cNvSpPr txBox="1"/>
            <p:nvPr/>
          </p:nvSpPr>
          <p:spPr>
            <a:xfrm>
              <a:off x="5994400" y="2249486"/>
              <a:ext cx="2768700" cy="850800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25000"/>
                <a:buFont typeface="Georgia"/>
                <a:buNone/>
              </a:pPr>
              <a:r>
                <a:rPr lang="en" sz="1600" b="1" i="0" u="none" strike="noStrike" cap="none" baseline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The acid formed from this anion is named…</a:t>
              </a:r>
            </a:p>
          </p:txBody>
        </p:sp>
        <p:sp>
          <p:nvSpPr>
            <p:cNvPr id="292" name="Shape 292"/>
            <p:cNvSpPr txBox="1"/>
            <p:nvPr/>
          </p:nvSpPr>
          <p:spPr>
            <a:xfrm>
              <a:off x="457200" y="3100386"/>
              <a:ext cx="2768700" cy="492000"/>
            </a:xfrm>
            <a:prstGeom prst="rect">
              <a:avLst/>
            </a:prstGeom>
            <a:solidFill>
              <a:srgbClr val="D1D1DA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Georgia"/>
                <a:buNone/>
              </a:pPr>
              <a:r>
                <a:rPr lang="en" sz="1800" b="0" i="0" u="none" strike="noStrike" cap="none" baseline="0">
                  <a:solidFill>
                    <a:srgbClr val="000000"/>
                  </a:solidFill>
                  <a:latin typeface="Georgia"/>
                  <a:ea typeface="Georgia"/>
                  <a:cs typeface="Georgia"/>
                  <a:sym typeface="Georgia"/>
                </a:rPr>
                <a:t>HCl</a:t>
              </a:r>
            </a:p>
          </p:txBody>
        </p:sp>
        <p:sp>
          <p:nvSpPr>
            <p:cNvPr id="293" name="Shape 293"/>
            <p:cNvSpPr txBox="1"/>
            <p:nvPr/>
          </p:nvSpPr>
          <p:spPr>
            <a:xfrm>
              <a:off x="3225800" y="3100386"/>
              <a:ext cx="2768700" cy="492000"/>
            </a:xfrm>
            <a:prstGeom prst="rect">
              <a:avLst/>
            </a:prstGeom>
            <a:solidFill>
              <a:srgbClr val="D1D1DA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Georgia"/>
                <a:buNone/>
              </a:pPr>
              <a:r>
                <a:rPr lang="en" sz="1800" b="0" i="0" u="none" strike="noStrike" cap="none" baseline="0">
                  <a:solidFill>
                    <a:srgbClr val="000000"/>
                  </a:solidFill>
                  <a:latin typeface="Georgia"/>
                  <a:ea typeface="Georgia"/>
                  <a:cs typeface="Georgia"/>
                  <a:sym typeface="Georgia"/>
                </a:rPr>
                <a:t>chloride</a:t>
              </a:r>
            </a:p>
          </p:txBody>
        </p:sp>
        <p:sp>
          <p:nvSpPr>
            <p:cNvPr id="294" name="Shape 294"/>
            <p:cNvSpPr txBox="1"/>
            <p:nvPr/>
          </p:nvSpPr>
          <p:spPr>
            <a:xfrm>
              <a:off x="5994400" y="3100386"/>
              <a:ext cx="2768700" cy="492000"/>
            </a:xfrm>
            <a:prstGeom prst="rect">
              <a:avLst/>
            </a:prstGeom>
            <a:solidFill>
              <a:srgbClr val="D1D1DA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Georgia"/>
                <a:buNone/>
              </a:pPr>
              <a:r>
                <a:rPr lang="en" sz="1800" b="0" i="0" u="none" strike="noStrike" cap="none" baseline="0">
                  <a:solidFill>
                    <a:srgbClr val="000000"/>
                  </a:solidFill>
                  <a:latin typeface="Georgia"/>
                  <a:ea typeface="Georgia"/>
                  <a:cs typeface="Georgia"/>
                  <a:sym typeface="Georgia"/>
                </a:rPr>
                <a:t>hydrochloric   acid</a:t>
              </a:r>
            </a:p>
          </p:txBody>
        </p:sp>
        <p:sp>
          <p:nvSpPr>
            <p:cNvPr id="295" name="Shape 295"/>
            <p:cNvSpPr txBox="1"/>
            <p:nvPr/>
          </p:nvSpPr>
          <p:spPr>
            <a:xfrm>
              <a:off x="457200" y="3592512"/>
              <a:ext cx="2768700" cy="492000"/>
            </a:xfrm>
            <a:prstGeom prst="rect">
              <a:avLst/>
            </a:prstGeom>
            <a:solidFill>
              <a:srgbClr val="E9E9ED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Georgia"/>
                <a:buNone/>
              </a:pPr>
              <a:r>
                <a:rPr lang="en" sz="1800" b="0" i="0" u="none" strike="noStrike" cap="none" baseline="0">
                  <a:solidFill>
                    <a:srgbClr val="000000"/>
                  </a:solidFill>
                  <a:latin typeface="Georgia"/>
                  <a:ea typeface="Georgia"/>
                  <a:cs typeface="Georgia"/>
                  <a:sym typeface="Georgia"/>
                </a:rPr>
                <a:t>HClO</a:t>
              </a:r>
            </a:p>
          </p:txBody>
        </p:sp>
        <p:sp>
          <p:nvSpPr>
            <p:cNvPr id="296" name="Shape 296"/>
            <p:cNvSpPr txBox="1"/>
            <p:nvPr/>
          </p:nvSpPr>
          <p:spPr>
            <a:xfrm>
              <a:off x="3225800" y="3592512"/>
              <a:ext cx="2768700" cy="492000"/>
            </a:xfrm>
            <a:prstGeom prst="rect">
              <a:avLst/>
            </a:prstGeom>
            <a:solidFill>
              <a:srgbClr val="E9E9ED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Georgia"/>
                <a:buNone/>
              </a:pPr>
              <a:r>
                <a:rPr lang="en" sz="1800" b="0" i="0" u="none" strike="noStrike" cap="none" baseline="0">
                  <a:solidFill>
                    <a:srgbClr val="000000"/>
                  </a:solidFill>
                  <a:latin typeface="Georgia"/>
                  <a:ea typeface="Georgia"/>
                  <a:cs typeface="Georgia"/>
                  <a:sym typeface="Georgia"/>
                </a:rPr>
                <a:t>hypochlorite</a:t>
              </a:r>
            </a:p>
          </p:txBody>
        </p:sp>
        <p:sp>
          <p:nvSpPr>
            <p:cNvPr id="297" name="Shape 297"/>
            <p:cNvSpPr txBox="1"/>
            <p:nvPr/>
          </p:nvSpPr>
          <p:spPr>
            <a:xfrm>
              <a:off x="5994400" y="3592512"/>
              <a:ext cx="2768700" cy="492000"/>
            </a:xfrm>
            <a:prstGeom prst="rect">
              <a:avLst/>
            </a:prstGeom>
            <a:solidFill>
              <a:srgbClr val="E9E9ED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Georgia"/>
                <a:buNone/>
              </a:pPr>
              <a:r>
                <a:rPr lang="en" sz="1800" b="0" i="0" u="none" strike="noStrike" cap="none" baseline="0">
                  <a:solidFill>
                    <a:srgbClr val="000000"/>
                  </a:solidFill>
                  <a:latin typeface="Georgia"/>
                  <a:ea typeface="Georgia"/>
                  <a:cs typeface="Georgia"/>
                  <a:sym typeface="Georgia"/>
                </a:rPr>
                <a:t>hypochlorous   acid</a:t>
              </a:r>
            </a:p>
          </p:txBody>
        </p:sp>
        <p:sp>
          <p:nvSpPr>
            <p:cNvPr id="298" name="Shape 298"/>
            <p:cNvSpPr txBox="1"/>
            <p:nvPr/>
          </p:nvSpPr>
          <p:spPr>
            <a:xfrm>
              <a:off x="457200" y="4084637"/>
              <a:ext cx="2768700" cy="492000"/>
            </a:xfrm>
            <a:prstGeom prst="rect">
              <a:avLst/>
            </a:prstGeom>
            <a:solidFill>
              <a:srgbClr val="D1D1DA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Georgia"/>
                <a:buNone/>
              </a:pPr>
              <a:r>
                <a:rPr lang="en" sz="1800" b="0" i="0" u="none" strike="noStrike" cap="none" baseline="0">
                  <a:solidFill>
                    <a:srgbClr val="000000"/>
                  </a:solidFill>
                  <a:latin typeface="Georgia"/>
                  <a:ea typeface="Georgia"/>
                  <a:cs typeface="Georgia"/>
                  <a:sym typeface="Georgia"/>
                </a:rPr>
                <a:t>HClO</a:t>
              </a:r>
              <a:r>
                <a:rPr lang="en" sz="1800" b="0" i="0" u="none" strike="noStrike" cap="none" baseline="-25000">
                  <a:solidFill>
                    <a:srgbClr val="000000"/>
                  </a:solidFill>
                  <a:latin typeface="Georgia"/>
                  <a:ea typeface="Georgia"/>
                  <a:cs typeface="Georgia"/>
                  <a:sym typeface="Georgia"/>
                </a:rPr>
                <a:t>2</a:t>
              </a:r>
            </a:p>
          </p:txBody>
        </p:sp>
        <p:sp>
          <p:nvSpPr>
            <p:cNvPr id="299" name="Shape 299"/>
            <p:cNvSpPr txBox="1"/>
            <p:nvPr/>
          </p:nvSpPr>
          <p:spPr>
            <a:xfrm>
              <a:off x="3225800" y="4084637"/>
              <a:ext cx="2768700" cy="492000"/>
            </a:xfrm>
            <a:prstGeom prst="rect">
              <a:avLst/>
            </a:prstGeom>
            <a:solidFill>
              <a:srgbClr val="D1D1DA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Georgia"/>
                <a:buNone/>
              </a:pPr>
              <a:r>
                <a:rPr lang="en" sz="1800" b="0" i="0" u="none" strike="noStrike" cap="none" baseline="0">
                  <a:solidFill>
                    <a:srgbClr val="000000"/>
                  </a:solidFill>
                  <a:latin typeface="Georgia"/>
                  <a:ea typeface="Georgia"/>
                  <a:cs typeface="Georgia"/>
                  <a:sym typeface="Georgia"/>
                </a:rPr>
                <a:t>chlorite</a:t>
              </a:r>
            </a:p>
          </p:txBody>
        </p:sp>
        <p:sp>
          <p:nvSpPr>
            <p:cNvPr id="300" name="Shape 300"/>
            <p:cNvSpPr txBox="1"/>
            <p:nvPr/>
          </p:nvSpPr>
          <p:spPr>
            <a:xfrm>
              <a:off x="5994400" y="4084637"/>
              <a:ext cx="2768700" cy="492000"/>
            </a:xfrm>
            <a:prstGeom prst="rect">
              <a:avLst/>
            </a:prstGeom>
            <a:solidFill>
              <a:srgbClr val="D1D1DA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Georgia"/>
                <a:buNone/>
              </a:pPr>
              <a:r>
                <a:rPr lang="en" sz="1800" b="0" i="0" u="none" strike="noStrike" cap="none" baseline="0">
                  <a:solidFill>
                    <a:srgbClr val="000000"/>
                  </a:solidFill>
                  <a:latin typeface="Georgia"/>
                  <a:ea typeface="Georgia"/>
                  <a:cs typeface="Georgia"/>
                  <a:sym typeface="Georgia"/>
                </a:rPr>
                <a:t>chlorous   acid</a:t>
              </a:r>
            </a:p>
          </p:txBody>
        </p:sp>
        <p:sp>
          <p:nvSpPr>
            <p:cNvPr id="301" name="Shape 301"/>
            <p:cNvSpPr txBox="1"/>
            <p:nvPr/>
          </p:nvSpPr>
          <p:spPr>
            <a:xfrm>
              <a:off x="457200" y="4576762"/>
              <a:ext cx="2768700" cy="493799"/>
            </a:xfrm>
            <a:prstGeom prst="rect">
              <a:avLst/>
            </a:prstGeom>
            <a:solidFill>
              <a:srgbClr val="E9E9ED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Georgia"/>
                <a:buNone/>
              </a:pPr>
              <a:r>
                <a:rPr lang="en" sz="1800" b="0" i="0" u="none" strike="noStrike" cap="none" baseline="0">
                  <a:solidFill>
                    <a:srgbClr val="000000"/>
                  </a:solidFill>
                  <a:latin typeface="Georgia"/>
                  <a:ea typeface="Georgia"/>
                  <a:cs typeface="Georgia"/>
                  <a:sym typeface="Georgia"/>
                </a:rPr>
                <a:t>HClO</a:t>
              </a:r>
              <a:r>
                <a:rPr lang="en" sz="1800" b="0" i="0" u="none" strike="noStrike" cap="none" baseline="-25000">
                  <a:solidFill>
                    <a:srgbClr val="000000"/>
                  </a:solidFill>
                  <a:latin typeface="Georgia"/>
                  <a:ea typeface="Georgia"/>
                  <a:cs typeface="Georgia"/>
                  <a:sym typeface="Georgia"/>
                </a:rPr>
                <a:t>3</a:t>
              </a:r>
            </a:p>
          </p:txBody>
        </p:sp>
        <p:sp>
          <p:nvSpPr>
            <p:cNvPr id="302" name="Shape 302"/>
            <p:cNvSpPr txBox="1"/>
            <p:nvPr/>
          </p:nvSpPr>
          <p:spPr>
            <a:xfrm>
              <a:off x="3225800" y="4576762"/>
              <a:ext cx="2768700" cy="493799"/>
            </a:xfrm>
            <a:prstGeom prst="rect">
              <a:avLst/>
            </a:prstGeom>
            <a:solidFill>
              <a:srgbClr val="E9E9ED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Georgia"/>
                <a:buNone/>
              </a:pPr>
              <a:r>
                <a:rPr lang="en" sz="1800" b="0" i="0" u="none" strike="noStrike" cap="none" baseline="0">
                  <a:solidFill>
                    <a:srgbClr val="000000"/>
                  </a:solidFill>
                  <a:latin typeface="Georgia"/>
                  <a:ea typeface="Georgia"/>
                  <a:cs typeface="Georgia"/>
                  <a:sym typeface="Georgia"/>
                </a:rPr>
                <a:t>chlorate</a:t>
              </a:r>
            </a:p>
          </p:txBody>
        </p:sp>
        <p:sp>
          <p:nvSpPr>
            <p:cNvPr id="303" name="Shape 303"/>
            <p:cNvSpPr txBox="1"/>
            <p:nvPr/>
          </p:nvSpPr>
          <p:spPr>
            <a:xfrm>
              <a:off x="5994400" y="4576762"/>
              <a:ext cx="2768700" cy="493799"/>
            </a:xfrm>
            <a:prstGeom prst="rect">
              <a:avLst/>
            </a:prstGeom>
            <a:solidFill>
              <a:srgbClr val="E9E9ED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Georgia"/>
                <a:buNone/>
              </a:pPr>
              <a:r>
                <a:rPr lang="en" sz="1800" b="0" i="0" u="none" strike="noStrike" cap="none" baseline="0">
                  <a:solidFill>
                    <a:srgbClr val="000000"/>
                  </a:solidFill>
                  <a:latin typeface="Georgia"/>
                  <a:ea typeface="Georgia"/>
                  <a:cs typeface="Georgia"/>
                  <a:sym typeface="Georgia"/>
                </a:rPr>
                <a:t>chloric   acid</a:t>
              </a:r>
            </a:p>
          </p:txBody>
        </p:sp>
        <p:sp>
          <p:nvSpPr>
            <p:cNvPr id="304" name="Shape 304"/>
            <p:cNvSpPr txBox="1"/>
            <p:nvPr/>
          </p:nvSpPr>
          <p:spPr>
            <a:xfrm>
              <a:off x="457200" y="5070475"/>
              <a:ext cx="2768700" cy="492000"/>
            </a:xfrm>
            <a:prstGeom prst="rect">
              <a:avLst/>
            </a:prstGeom>
            <a:solidFill>
              <a:srgbClr val="D1D1DA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Georgia"/>
                <a:buNone/>
              </a:pPr>
              <a:r>
                <a:rPr lang="en" sz="1800" b="0" i="0" u="none" strike="noStrike" cap="none" baseline="0">
                  <a:solidFill>
                    <a:srgbClr val="000000"/>
                  </a:solidFill>
                  <a:latin typeface="Georgia"/>
                  <a:ea typeface="Georgia"/>
                  <a:cs typeface="Georgia"/>
                  <a:sym typeface="Georgia"/>
                </a:rPr>
                <a:t>HClO</a:t>
              </a:r>
              <a:r>
                <a:rPr lang="en" sz="1800" b="0" i="0" u="none" strike="noStrike" cap="none" baseline="-25000">
                  <a:solidFill>
                    <a:srgbClr val="000000"/>
                  </a:solidFill>
                  <a:latin typeface="Georgia"/>
                  <a:ea typeface="Georgia"/>
                  <a:cs typeface="Georgia"/>
                  <a:sym typeface="Georgia"/>
                </a:rPr>
                <a:t>4</a:t>
              </a:r>
            </a:p>
          </p:txBody>
        </p:sp>
        <p:sp>
          <p:nvSpPr>
            <p:cNvPr id="305" name="Shape 305"/>
            <p:cNvSpPr txBox="1"/>
            <p:nvPr/>
          </p:nvSpPr>
          <p:spPr>
            <a:xfrm>
              <a:off x="3225800" y="5070475"/>
              <a:ext cx="2768700" cy="492000"/>
            </a:xfrm>
            <a:prstGeom prst="rect">
              <a:avLst/>
            </a:prstGeom>
            <a:solidFill>
              <a:srgbClr val="D1D1DA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Georgia"/>
                <a:buNone/>
              </a:pPr>
              <a:r>
                <a:rPr lang="en" sz="1800" b="0" i="0" u="none" strike="noStrike" cap="none" baseline="0">
                  <a:solidFill>
                    <a:srgbClr val="000000"/>
                  </a:solidFill>
                  <a:latin typeface="Georgia"/>
                  <a:ea typeface="Georgia"/>
                  <a:cs typeface="Georgia"/>
                  <a:sym typeface="Georgia"/>
                </a:rPr>
                <a:t>perchlorate</a:t>
              </a:r>
            </a:p>
          </p:txBody>
        </p:sp>
        <p:sp>
          <p:nvSpPr>
            <p:cNvPr id="306" name="Shape 306"/>
            <p:cNvSpPr txBox="1"/>
            <p:nvPr/>
          </p:nvSpPr>
          <p:spPr>
            <a:xfrm>
              <a:off x="5994400" y="5070475"/>
              <a:ext cx="2768700" cy="492000"/>
            </a:xfrm>
            <a:prstGeom prst="rect">
              <a:avLst/>
            </a:prstGeom>
            <a:solidFill>
              <a:srgbClr val="D1D1DA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Georgia"/>
                <a:buNone/>
              </a:pPr>
              <a:r>
                <a:rPr lang="en" sz="1800" b="0" i="0" u="none" strike="noStrike" cap="none" baseline="0">
                  <a:solidFill>
                    <a:srgbClr val="000000"/>
                  </a:solidFill>
                  <a:latin typeface="Georgia"/>
                  <a:ea typeface="Georgia"/>
                  <a:cs typeface="Georgia"/>
                  <a:sym typeface="Georgia"/>
                </a:rPr>
                <a:t>perchloric   acid</a:t>
              </a:r>
            </a:p>
          </p:txBody>
        </p:sp>
        <p:cxnSp>
          <p:nvCxnSpPr>
            <p:cNvPr id="307" name="Shape 307"/>
            <p:cNvCxnSpPr/>
            <p:nvPr/>
          </p:nvCxnSpPr>
          <p:spPr>
            <a:xfrm>
              <a:off x="3225800" y="2249486"/>
              <a:ext cx="0" cy="3313200"/>
            </a:xfrm>
            <a:prstGeom prst="straightConnector1">
              <a:avLst/>
            </a:prstGeom>
            <a:noFill/>
            <a:ln w="12700" cap="rnd">
              <a:solidFill>
                <a:srgbClr val="0000CC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08" name="Shape 308"/>
            <p:cNvCxnSpPr/>
            <p:nvPr/>
          </p:nvCxnSpPr>
          <p:spPr>
            <a:xfrm>
              <a:off x="5994400" y="2249486"/>
              <a:ext cx="0" cy="3313200"/>
            </a:xfrm>
            <a:prstGeom prst="straightConnector1">
              <a:avLst/>
            </a:prstGeom>
            <a:noFill/>
            <a:ln w="12700" cap="rnd">
              <a:solidFill>
                <a:srgbClr val="0000CC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09" name="Shape 309"/>
            <p:cNvCxnSpPr/>
            <p:nvPr/>
          </p:nvCxnSpPr>
          <p:spPr>
            <a:xfrm>
              <a:off x="457200" y="3100386"/>
              <a:ext cx="8305799" cy="0"/>
            </a:xfrm>
            <a:prstGeom prst="straightConnector1">
              <a:avLst/>
            </a:prstGeom>
            <a:noFill/>
            <a:ln w="38100" cap="rnd">
              <a:solidFill>
                <a:srgbClr val="0000CC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0" name="Shape 310"/>
            <p:cNvCxnSpPr/>
            <p:nvPr/>
          </p:nvCxnSpPr>
          <p:spPr>
            <a:xfrm>
              <a:off x="457200" y="3592512"/>
              <a:ext cx="8305799" cy="0"/>
            </a:xfrm>
            <a:prstGeom prst="straightConnector1">
              <a:avLst/>
            </a:prstGeom>
            <a:noFill/>
            <a:ln w="12700" cap="rnd">
              <a:solidFill>
                <a:srgbClr val="0000CC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1" name="Shape 311"/>
            <p:cNvCxnSpPr/>
            <p:nvPr/>
          </p:nvCxnSpPr>
          <p:spPr>
            <a:xfrm>
              <a:off x="457200" y="4084637"/>
              <a:ext cx="8305799" cy="0"/>
            </a:xfrm>
            <a:prstGeom prst="straightConnector1">
              <a:avLst/>
            </a:prstGeom>
            <a:noFill/>
            <a:ln w="12700" cap="rnd">
              <a:solidFill>
                <a:srgbClr val="0000CC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2" name="Shape 312"/>
            <p:cNvCxnSpPr/>
            <p:nvPr/>
          </p:nvCxnSpPr>
          <p:spPr>
            <a:xfrm>
              <a:off x="457200" y="4576762"/>
              <a:ext cx="8305799" cy="0"/>
            </a:xfrm>
            <a:prstGeom prst="straightConnector1">
              <a:avLst/>
            </a:prstGeom>
            <a:noFill/>
            <a:ln w="12700" cap="rnd">
              <a:solidFill>
                <a:srgbClr val="0000CC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3" name="Shape 313"/>
            <p:cNvCxnSpPr/>
            <p:nvPr/>
          </p:nvCxnSpPr>
          <p:spPr>
            <a:xfrm>
              <a:off x="457200" y="5070475"/>
              <a:ext cx="8305799" cy="0"/>
            </a:xfrm>
            <a:prstGeom prst="straightConnector1">
              <a:avLst/>
            </a:prstGeom>
            <a:noFill/>
            <a:ln w="12700" cap="rnd">
              <a:solidFill>
                <a:srgbClr val="0000CC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4" name="Shape 314"/>
            <p:cNvCxnSpPr/>
            <p:nvPr/>
          </p:nvCxnSpPr>
          <p:spPr>
            <a:xfrm>
              <a:off x="457200" y="2249486"/>
              <a:ext cx="0" cy="3313200"/>
            </a:xfrm>
            <a:prstGeom prst="straightConnector1">
              <a:avLst/>
            </a:prstGeom>
            <a:noFill/>
            <a:ln w="12700" cap="rnd">
              <a:solidFill>
                <a:srgbClr val="0000CC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5" name="Shape 315"/>
            <p:cNvCxnSpPr/>
            <p:nvPr/>
          </p:nvCxnSpPr>
          <p:spPr>
            <a:xfrm>
              <a:off x="8763000" y="2249486"/>
              <a:ext cx="0" cy="3313200"/>
            </a:xfrm>
            <a:prstGeom prst="straightConnector1">
              <a:avLst/>
            </a:prstGeom>
            <a:noFill/>
            <a:ln w="12700" cap="rnd">
              <a:solidFill>
                <a:srgbClr val="0000CC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6" name="Shape 316"/>
            <p:cNvCxnSpPr/>
            <p:nvPr/>
          </p:nvCxnSpPr>
          <p:spPr>
            <a:xfrm>
              <a:off x="457200" y="2249486"/>
              <a:ext cx="8305799" cy="0"/>
            </a:xfrm>
            <a:prstGeom prst="straightConnector1">
              <a:avLst/>
            </a:prstGeom>
            <a:noFill/>
            <a:ln w="12700" cap="rnd">
              <a:solidFill>
                <a:srgbClr val="0000CC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7" name="Shape 317"/>
            <p:cNvCxnSpPr/>
            <p:nvPr/>
          </p:nvCxnSpPr>
          <p:spPr>
            <a:xfrm>
              <a:off x="457200" y="5562600"/>
              <a:ext cx="8305799" cy="0"/>
            </a:xfrm>
            <a:prstGeom prst="straightConnector1">
              <a:avLst/>
            </a:prstGeom>
            <a:noFill/>
            <a:ln w="12700" cap="rnd">
              <a:solidFill>
                <a:srgbClr val="0000CC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642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chemeClr val="lt2"/>
                </a:solidFill>
              </a:rPr>
              <a:t>ppt notes question	</a:t>
            </a:r>
          </a:p>
        </p:txBody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457200" y="735825"/>
            <a:ext cx="8111399" cy="4190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chemeClr val="lt2"/>
                </a:solidFill>
              </a:rPr>
              <a:t>15. acid names are derived from the anion that is bonded to hydrogen.</a:t>
            </a:r>
            <a:r>
              <a:rPr lang="en" dirty="0"/>
              <a:t> </a:t>
            </a:r>
          </a:p>
          <a:p>
            <a:pPr lvl="0" rtl="0">
              <a:buNone/>
            </a:pPr>
            <a:r>
              <a:rPr lang="en" dirty="0">
                <a:solidFill>
                  <a:schemeClr val="accent4"/>
                </a:solidFill>
              </a:rPr>
              <a:t>-ide </a:t>
            </a:r>
            <a:r>
              <a:rPr lang="en" dirty="0"/>
              <a:t>ending names change their ending to </a:t>
            </a:r>
            <a:r>
              <a:rPr lang="en" dirty="0">
                <a:solidFill>
                  <a:schemeClr val="accent4"/>
                </a:solidFill>
              </a:rPr>
              <a:t>-ic</a:t>
            </a:r>
          </a:p>
          <a:p>
            <a:pPr lvl="0" rtl="0">
              <a:buNone/>
            </a:pPr>
            <a:r>
              <a:rPr lang="en" dirty="0">
                <a:solidFill>
                  <a:schemeClr val="accent5"/>
                </a:solidFill>
              </a:rPr>
              <a:t>-ite</a:t>
            </a:r>
            <a:r>
              <a:rPr lang="en" dirty="0"/>
              <a:t> ending names change their ending to</a:t>
            </a:r>
            <a:r>
              <a:rPr lang="en" dirty="0">
                <a:solidFill>
                  <a:schemeClr val="accent5"/>
                </a:solidFill>
              </a:rPr>
              <a:t> -ous </a:t>
            </a:r>
          </a:p>
          <a:p>
            <a:pPr lvl="0" rtl="0">
              <a:buNone/>
            </a:pPr>
            <a:r>
              <a:rPr lang="en" dirty="0">
                <a:solidFill>
                  <a:schemeClr val="accent4"/>
                </a:solidFill>
              </a:rPr>
              <a:t>-ate</a:t>
            </a:r>
            <a:r>
              <a:rPr lang="en" dirty="0"/>
              <a:t> ending names change their ending to </a:t>
            </a:r>
            <a:r>
              <a:rPr lang="en" dirty="0">
                <a:solidFill>
                  <a:schemeClr val="accent4"/>
                </a:solidFill>
              </a:rPr>
              <a:t>-ic</a:t>
            </a:r>
          </a:p>
        </p:txBody>
      </p:sp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ppt notes question	</a:t>
            </a:r>
          </a:p>
        </p:txBody>
      </p:sp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16. what do all of the acids start with?</a:t>
            </a:r>
          </a:p>
          <a:p>
            <a:pPr>
              <a:buNone/>
            </a:pPr>
            <a:r>
              <a:rPr lang="en" dirty="0"/>
              <a:t>if an acid does not contain oxygen and has an one element anion, what prefix is included in its name?</a:t>
            </a:r>
          </a:p>
        </p:txBody>
      </p:sp>
      <p:graphicFrame>
        <p:nvGraphicFramePr>
          <p:cNvPr id="330" name="Shape 330"/>
          <p:cNvGraphicFramePr/>
          <p:nvPr/>
        </p:nvGraphicFramePr>
        <p:xfrm>
          <a:off x="597800" y="3303325"/>
          <a:ext cx="7948400" cy="1828740"/>
        </p:xfrm>
        <a:graphic>
          <a:graphicData uri="http://schemas.openxmlformats.org/drawingml/2006/table">
            <a:tbl>
              <a:tblPr>
                <a:noFill/>
                <a:tableStyleId>{721B314F-1DA8-45E8-B4FC-7D548C3DE36D}</a:tableStyleId>
              </a:tblPr>
              <a:tblGrid>
                <a:gridCol w="2492450"/>
                <a:gridCol w="2492450"/>
                <a:gridCol w="2963500"/>
              </a:tblGrid>
              <a:tr h="7049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3600">
                          <a:solidFill>
                            <a:schemeClr val="lt1"/>
                          </a:solidFill>
                        </a:rPr>
                        <a:t>HCl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3600">
                          <a:solidFill>
                            <a:schemeClr val="lt1"/>
                          </a:solidFill>
                        </a:rPr>
                        <a:t>HBr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3600">
                          <a:solidFill>
                            <a:schemeClr val="lt1"/>
                          </a:solidFill>
                        </a:rPr>
                        <a:t>HF</a:t>
                      </a:r>
                    </a:p>
                  </a:txBody>
                  <a:tcPr marL="91425" marR="91425" marT="91425" marB="91425"/>
                </a:tc>
              </a:tr>
              <a:tr h="1051950">
                <a:tc>
                  <a:txBody>
                    <a:bodyPr/>
                    <a:lstStyle/>
                    <a:p>
                      <a:pPr rtl="0"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hydrochloric acid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hydrobromic acid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hydrofluoric acid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chemeClr val="lt2"/>
                </a:solidFill>
              </a:rPr>
              <a:t>ppt notes question	</a:t>
            </a:r>
          </a:p>
        </p:txBody>
      </p:sp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dirty="0">
                <a:solidFill>
                  <a:schemeClr val="lt2"/>
                </a:solidFill>
              </a:rPr>
              <a:t>16. what do all of the acids start with?</a:t>
            </a:r>
            <a:r>
              <a:rPr lang="en" dirty="0"/>
              <a:t> hydrogen</a:t>
            </a:r>
          </a:p>
          <a:p>
            <a:pPr lvl="0" rtl="0">
              <a:buNone/>
            </a:pPr>
            <a:r>
              <a:rPr lang="en" sz="2400" dirty="0">
                <a:solidFill>
                  <a:schemeClr val="lt2"/>
                </a:solidFill>
              </a:rPr>
              <a:t>if an acid does not contain oxygen and has an one element anion, what prefix is included in its name?</a:t>
            </a:r>
          </a:p>
          <a:p>
            <a:pPr lvl="0" rtl="0">
              <a:buNone/>
            </a:pPr>
            <a:r>
              <a:rPr lang="en" dirty="0"/>
              <a:t>hydro- is the prefix.</a:t>
            </a:r>
          </a:p>
        </p:txBody>
      </p:sp>
      <p:graphicFrame>
        <p:nvGraphicFramePr>
          <p:cNvPr id="337" name="Shape 337"/>
          <p:cNvGraphicFramePr/>
          <p:nvPr/>
        </p:nvGraphicFramePr>
        <p:xfrm>
          <a:off x="597800" y="3303325"/>
          <a:ext cx="7948400" cy="1828740"/>
        </p:xfrm>
        <a:graphic>
          <a:graphicData uri="http://schemas.openxmlformats.org/drawingml/2006/table">
            <a:tbl>
              <a:tblPr>
                <a:noFill/>
                <a:tableStyleId>{0A7605D0-8DA6-461D-986B-2EE5F400596D}</a:tableStyleId>
              </a:tblPr>
              <a:tblGrid>
                <a:gridCol w="2492450"/>
                <a:gridCol w="2492450"/>
                <a:gridCol w="2963500"/>
              </a:tblGrid>
              <a:tr h="704925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3600">
                          <a:solidFill>
                            <a:schemeClr val="lt1"/>
                          </a:solidFill>
                        </a:rPr>
                        <a:t>HCl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3600">
                          <a:solidFill>
                            <a:schemeClr val="lt1"/>
                          </a:solidFill>
                        </a:rPr>
                        <a:t>HBr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3600">
                          <a:solidFill>
                            <a:schemeClr val="lt1"/>
                          </a:solidFill>
                        </a:rPr>
                        <a:t>HF</a:t>
                      </a:r>
                    </a:p>
                  </a:txBody>
                  <a:tcPr marL="91425" marR="91425" marT="91425" marB="91425"/>
                </a:tc>
              </a:tr>
              <a:tr h="105195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hydrochloric acid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hydrobromic acid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hydrofluoric acid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 dirty="0"/>
          </a:p>
        </p:txBody>
      </p:sp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dirty="0"/>
              <a:t>please study the ppt notes and the homework assignment.  Next class is an open notebook quiz over this material.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ppt notes question	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4800" dirty="0"/>
              <a:t>1. what is the difference between a binary </a:t>
            </a:r>
            <a:r>
              <a:rPr lang="en" sz="4800" dirty="0">
                <a:solidFill>
                  <a:schemeClr val="accent4"/>
                </a:solidFill>
              </a:rPr>
              <a:t>NaCl</a:t>
            </a:r>
            <a:r>
              <a:rPr lang="en" sz="4800" dirty="0"/>
              <a:t>	 and ternary compound </a:t>
            </a:r>
            <a:r>
              <a:rPr lang="en" sz="4800" dirty="0">
                <a:solidFill>
                  <a:schemeClr val="accent4"/>
                </a:solidFill>
              </a:rPr>
              <a:t>NaCO</a:t>
            </a:r>
            <a:r>
              <a:rPr lang="en" sz="4800" baseline="-25000" dirty="0">
                <a:solidFill>
                  <a:schemeClr val="accent4"/>
                </a:solidFill>
              </a:rPr>
              <a:t>3</a:t>
            </a:r>
            <a:r>
              <a:rPr lang="en" sz="4800" dirty="0"/>
              <a:t>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chemeClr val="lt2"/>
                </a:solidFill>
              </a:rPr>
              <a:t>ppt notes question	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chemeClr val="lt2"/>
                </a:solidFill>
              </a:rPr>
              <a:t>1. what is the difference between a binary and ternary compound?</a:t>
            </a:r>
          </a:p>
          <a:p>
            <a:pPr lvl="0" rtl="0">
              <a:buNone/>
            </a:pPr>
            <a:r>
              <a:rPr lang="en" sz="3600" dirty="0"/>
              <a:t>A binary compound has two elements, and a ternary compound has more than two elements.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ppt notes question	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3600" dirty="0"/>
              <a:t>2. What is the difference between a monoatomic and a polyatomic ion?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chemeClr val="lt2"/>
                </a:solidFill>
              </a:rPr>
              <a:t>ppt notes question	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600" dirty="0">
                <a:solidFill>
                  <a:schemeClr val="lt2"/>
                </a:solidFill>
              </a:rPr>
              <a:t>2. What is the difference between a monoatomic and a polyatomic ion?</a:t>
            </a:r>
          </a:p>
          <a:p>
            <a:pPr lvl="0" rtl="0">
              <a:buNone/>
            </a:pPr>
            <a:r>
              <a:rPr lang="en" sz="3600" dirty="0"/>
              <a:t>A monoatomic ion has one element, and a polyatomic ion has more than one element.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how is an ionic compound formed?	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ln w="9525" cap="flat">
            <a:solidFill>
              <a:srgbClr val="F1C23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A </a:t>
            </a:r>
            <a:r>
              <a:rPr lang="en" sz="3600" dirty="0">
                <a:solidFill>
                  <a:srgbClr val="F1C232"/>
                </a:solidFill>
              </a:rPr>
              <a:t>compound</a:t>
            </a:r>
            <a:r>
              <a:rPr lang="en" dirty="0"/>
              <a:t> is a pure substance that cannot be broken down into its elements using physical methods.  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A </a:t>
            </a:r>
            <a:r>
              <a:rPr lang="en" dirty="0">
                <a:solidFill>
                  <a:schemeClr val="accent5"/>
                </a:solidFill>
              </a:rPr>
              <a:t>cation</a:t>
            </a:r>
            <a:r>
              <a:rPr lang="en" dirty="0"/>
              <a:t> and an </a:t>
            </a:r>
            <a:r>
              <a:rPr lang="en" dirty="0">
                <a:solidFill>
                  <a:schemeClr val="accent5"/>
                </a:solidFill>
              </a:rPr>
              <a:t>anion</a:t>
            </a:r>
            <a:r>
              <a:rPr lang="en" dirty="0"/>
              <a:t> chemically bond together to form an ionic compound.  </a:t>
            </a:r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The sum of the charge of the cation and the anion is </a:t>
            </a:r>
            <a:r>
              <a:rPr lang="en" sz="3600" dirty="0">
                <a:solidFill>
                  <a:schemeClr val="lt2"/>
                </a:solidFill>
              </a:rPr>
              <a:t>zero</a:t>
            </a:r>
            <a:r>
              <a:rPr lang="en" dirty="0"/>
              <a:t>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1552</Words>
  <Application>Microsoft Office PowerPoint</Application>
  <PresentationFormat>On-screen Show (16:9)</PresentationFormat>
  <Paragraphs>263</Paragraphs>
  <Slides>47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dark-gradient</vt:lpstr>
      <vt:lpstr>Naming Ions, Compounds, and Acids</vt:lpstr>
      <vt:lpstr>essential question: </vt:lpstr>
      <vt:lpstr>what is an ionic compound? </vt:lpstr>
      <vt:lpstr>how is an ionic compound formed?</vt:lpstr>
      <vt:lpstr>ppt notes question </vt:lpstr>
      <vt:lpstr>ppt notes question </vt:lpstr>
      <vt:lpstr>ppt notes question </vt:lpstr>
      <vt:lpstr>ppt notes question </vt:lpstr>
      <vt:lpstr>how is an ionic compound formed? </vt:lpstr>
      <vt:lpstr>how is an ionic compound formed?</vt:lpstr>
      <vt:lpstr>how is an ionic compound formed?</vt:lpstr>
      <vt:lpstr>ppt notes question </vt:lpstr>
      <vt:lpstr>ppt notes question </vt:lpstr>
      <vt:lpstr>how is an ionic compound formed?</vt:lpstr>
      <vt:lpstr>how is an ionic compound formed?</vt:lpstr>
      <vt:lpstr>how is an ionic compound formed?</vt:lpstr>
      <vt:lpstr>how is an ionic compound formed?</vt:lpstr>
      <vt:lpstr>ppt notes question </vt:lpstr>
      <vt:lpstr>ppt notes question </vt:lpstr>
      <vt:lpstr>ppt notes question </vt:lpstr>
      <vt:lpstr>ppt notes question </vt:lpstr>
      <vt:lpstr>ppt notes question </vt:lpstr>
      <vt:lpstr>ppt notes question </vt:lpstr>
      <vt:lpstr>ppt notes question </vt:lpstr>
      <vt:lpstr>ppt notes question </vt:lpstr>
      <vt:lpstr>ppt notes question </vt:lpstr>
      <vt:lpstr>ppt notes question </vt:lpstr>
      <vt:lpstr>ppt notes question </vt:lpstr>
      <vt:lpstr>ppt notes question </vt:lpstr>
      <vt:lpstr>ppt notes question </vt:lpstr>
      <vt:lpstr>how are ionic compounds named?</vt:lpstr>
      <vt:lpstr>POP QUIZ!</vt:lpstr>
      <vt:lpstr>POP QUIZ!</vt:lpstr>
      <vt:lpstr>
 part II   Covalent Compounds  and  Acids</vt:lpstr>
      <vt:lpstr>essential questions </vt:lpstr>
      <vt:lpstr>what are covalent compounds?</vt:lpstr>
      <vt:lpstr>ppt notes question </vt:lpstr>
      <vt:lpstr>ppt notes question </vt:lpstr>
      <vt:lpstr>ppt notes question </vt:lpstr>
      <vt:lpstr>ppt notes question </vt:lpstr>
      <vt:lpstr>ppt notes question </vt:lpstr>
      <vt:lpstr>ppt notes question </vt:lpstr>
      <vt:lpstr>ppt notes question </vt:lpstr>
      <vt:lpstr>ppt notes question </vt:lpstr>
      <vt:lpstr>ppt notes question </vt:lpstr>
      <vt:lpstr>ppt notes question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Naming Ions, Compounds, and Acids</dc:title>
  <dc:creator>Jennifer Lynn</dc:creator>
  <cp:lastModifiedBy>AISD Employee</cp:lastModifiedBy>
  <cp:revision>3</cp:revision>
  <dcterms:modified xsi:type="dcterms:W3CDTF">2013-12-02T18:22:51Z</dcterms:modified>
</cp:coreProperties>
</file>