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70" r:id="rId12"/>
    <p:sldId id="271" r:id="rId13"/>
    <p:sldId id="27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7133DB8B-A8FE-4C8F-BF75-4C97FEACAF19}" type="slidenum">
              <a:rPr lang="en-US"/>
              <a:pPr>
                <a:defRPr/>
              </a:pPr>
              <a:t>‹#›</a:t>
            </a:fld>
            <a:endParaRPr lang="en-US"/>
          </a:p>
        </p:txBody>
      </p:sp>
    </p:spTree>
    <p:extLst>
      <p:ext uri="{BB962C8B-B14F-4D97-AF65-F5344CB8AC3E}">
        <p14:creationId xmlns:p14="http://schemas.microsoft.com/office/powerpoint/2010/main" val="1302074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B683EB4-8D47-4E1C-B569-C7E2F09D62A1}" type="slidenum">
              <a:rPr lang="en-US" smtClean="0">
                <a:latin typeface="Arial" pitchFamily="34" charset="0"/>
              </a:rPr>
              <a:pPr/>
              <a:t>1</a:t>
            </a:fld>
            <a:endParaRPr lang="en-US" smtClean="0">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0C672BA-EF12-4517-A75A-BE812003A79F}" type="slidenum">
              <a:rPr lang="en-US" smtClean="0">
                <a:latin typeface="Arial" pitchFamily="34" charset="0"/>
              </a:rPr>
              <a:pPr/>
              <a:t>10</a:t>
            </a:fld>
            <a:endParaRPr lang="en-US" smtClean="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9840797-698F-4BAC-B881-8EBB2015462C}" type="slidenum">
              <a:rPr lang="en-US" smtClean="0">
                <a:latin typeface="Arial" pitchFamily="34" charset="0"/>
              </a:rPr>
              <a:pPr/>
              <a:t>11</a:t>
            </a:fld>
            <a:endParaRPr lang="en-US" smtClean="0">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pitchFamily="34" charset="0"/>
              </a:rPr>
              <a:t>http://www.anthonares.net/JET_tokamak.jpg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1F31A87-3AAF-45A9-9A50-7B9F49DFA30F}" type="slidenum">
              <a:rPr lang="en-US" smtClean="0">
                <a:latin typeface="Arial" pitchFamily="34" charset="0"/>
              </a:rPr>
              <a:pPr/>
              <a:t>12</a:t>
            </a:fld>
            <a:endParaRPr lang="en-US" smtClean="0">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pitchFamily="34" charset="0"/>
              </a:rPr>
              <a:t>Stanley Pons and Martin Fleischman reported having developed cold fusion.</a:t>
            </a:r>
          </a:p>
          <a:p>
            <a:pPr eaLnBrk="1" hangingPunct="1"/>
            <a:r>
              <a:rPr lang="en-US" smtClean="0">
                <a:latin typeface="Arial" pitchFamily="34" charset="0"/>
              </a:rPr>
              <a:t>No one else could verify their results.  Both men lost a great deal of scientific credibility.</a:t>
            </a:r>
          </a:p>
          <a:p>
            <a:pPr eaLnBrk="1" hangingPunct="1"/>
            <a:endParaRPr lang="en-US" smtClean="0">
              <a:latin typeface="Arial" pitchFamily="34" charset="0"/>
            </a:endParaRPr>
          </a:p>
          <a:p>
            <a:pPr eaLnBrk="1" hangingPunct="1"/>
            <a:r>
              <a:rPr lang="en-US" smtClean="0">
                <a:latin typeface="Arial" pitchFamily="34" charset="0"/>
              </a:rPr>
              <a:t>		Image:  cover of TIME magazine May 8, 1989.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E6D3870-6C27-4696-9442-72AA38D39E93}" type="slidenum">
              <a:rPr lang="en-US" smtClean="0">
                <a:latin typeface="Arial" pitchFamily="34" charset="0"/>
              </a:rPr>
              <a:pPr/>
              <a:t>13</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E151512-DC88-4A16-8848-C833EFA49B44}" type="slidenum">
              <a:rPr lang="en-US" smtClean="0">
                <a:latin typeface="Arial" pitchFamily="34" charset="0"/>
              </a:rPr>
              <a:pPr/>
              <a:t>2</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FAE992A-7006-4F7A-BBA6-18FACB5C2491}" type="slidenum">
              <a:rPr lang="en-US" smtClean="0">
                <a:latin typeface="Arial" pitchFamily="34" charset="0"/>
              </a:rPr>
              <a:pPr/>
              <a:t>3</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7541362-A974-450C-900D-96080F0C36F3}" type="slidenum">
              <a:rPr lang="en-US" smtClean="0">
                <a:latin typeface="Arial" pitchFamily="34" charset="0"/>
              </a:rPr>
              <a:pPr/>
              <a:t>4</a:t>
            </a:fld>
            <a:endParaRPr lang="en-US" smtClean="0">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pitchFamily="34" charset="0"/>
              </a:rPr>
              <a:t>Which type of radiation is the most penetrating?  </a:t>
            </a:r>
            <a:r>
              <a:rPr lang="en-US" i="1" smtClean="0">
                <a:latin typeface="Arial" pitchFamily="34" charset="0"/>
              </a:rPr>
              <a:t>gamma rays</a:t>
            </a:r>
          </a:p>
          <a:p>
            <a:pPr eaLnBrk="1" hangingPunct="1"/>
            <a:r>
              <a:rPr lang="en-US" smtClean="0">
                <a:latin typeface="Arial" pitchFamily="34" charset="0"/>
              </a:rPr>
              <a:t>Which type of radiation do you think is most dangerous?  </a:t>
            </a:r>
            <a:r>
              <a:rPr lang="en-US" i="1" smtClean="0">
                <a:latin typeface="Arial" pitchFamily="34" charset="0"/>
              </a:rPr>
              <a:t>gamma rays</a:t>
            </a:r>
          </a:p>
          <a:p>
            <a:pPr eaLnBrk="1" hangingPunct="1"/>
            <a:endParaRPr lang="en-US" i="1" smtClean="0">
              <a:latin typeface="Arial" pitchFamily="34" charset="0"/>
            </a:endParaRPr>
          </a:p>
          <a:p>
            <a:pPr eaLnBrk="1" hangingPunct="1"/>
            <a:r>
              <a:rPr lang="en-US" smtClean="0">
                <a:latin typeface="Arial" pitchFamily="34" charset="0"/>
              </a:rPr>
              <a:t>Sun glasses have UVA and UVB protection.  </a:t>
            </a:r>
          </a:p>
          <a:p>
            <a:pPr eaLnBrk="1" hangingPunct="1"/>
            <a:r>
              <a:rPr lang="en-US" smtClean="0">
                <a:latin typeface="Arial" pitchFamily="34" charset="0"/>
              </a:rPr>
              <a:t>	The UV-A stand for ultra violet alpha particles and the UV-B stands for ultra violet beta particles.  </a:t>
            </a:r>
          </a:p>
          <a:p>
            <a:pPr eaLnBrk="1" hangingPunct="1"/>
            <a:r>
              <a:rPr lang="en-US" smtClean="0">
                <a:latin typeface="Arial" pitchFamily="34" charset="0"/>
              </a:rPr>
              <a:t>	Almost all sunglasses offer 100% UVA protection.  Be sure to get 100% UVB protection as well.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4FC8D2B-994C-4C28-B428-69A569B9298B}" type="slidenum">
              <a:rPr lang="en-US" smtClean="0">
                <a:latin typeface="Arial" pitchFamily="34" charset="0"/>
              </a:rPr>
              <a:pPr/>
              <a:t>5</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latin typeface="Arial" pitchFamily="34" charset="0"/>
              </a:rPr>
              <a:t>Fission</a:t>
            </a:r>
            <a:r>
              <a:rPr lang="en-US" smtClean="0">
                <a:latin typeface="Arial" pitchFamily="34" charset="0"/>
              </a:rPr>
              <a:t> is the splitting of larger atoms into smaller atoms.  This is done by bombardment of a neutron to create an unstable nucleus.</a:t>
            </a:r>
          </a:p>
          <a:p>
            <a:pPr eaLnBrk="1" hangingPunct="1"/>
            <a:r>
              <a:rPr lang="en-US" smtClean="0">
                <a:latin typeface="Arial" pitchFamily="34" charset="0"/>
              </a:rPr>
              <a:t>An unwanted effect of fission is nuclear radiation.</a:t>
            </a:r>
          </a:p>
          <a:p>
            <a:pPr eaLnBrk="1" hangingPunct="1"/>
            <a:endParaRPr lang="en-US" smtClean="0">
              <a:latin typeface="Arial" pitchFamily="34" charset="0"/>
            </a:endParaRPr>
          </a:p>
          <a:p>
            <a:pPr eaLnBrk="1" hangingPunct="1"/>
            <a:r>
              <a:rPr lang="en-US" smtClean="0">
                <a:latin typeface="Arial" pitchFamily="34" charset="0"/>
              </a:rPr>
              <a:t>Nuclear power plants use nuclear fission to produce energy.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5F82357-CC13-40CF-A096-5784363842FE}" type="slidenum">
              <a:rPr lang="en-US" smtClean="0">
                <a:latin typeface="Arial" pitchFamily="34" charset="0"/>
              </a:rPr>
              <a:pPr/>
              <a:t>6</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6ED520-E83A-4748-B3ED-65AFD202ECE0}" type="slidenum">
              <a:rPr lang="en-US" smtClean="0">
                <a:latin typeface="Arial" pitchFamily="34" charset="0"/>
              </a:rPr>
              <a:pPr/>
              <a:t>7</a:t>
            </a:fld>
            <a:endParaRPr lang="en-US" smtClean="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mtClean="0">
                <a:latin typeface="Arial" pitchFamily="34" charset="0"/>
              </a:rPr>
              <a:t>http://www.uic.com.au/graphics/US%20Nuclear%20map.jpg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4D61B45-2801-4A4C-8617-4504C44F8679}" type="slidenum">
              <a:rPr lang="en-US" smtClean="0">
                <a:latin typeface="Arial" pitchFamily="34" charset="0"/>
              </a:rPr>
              <a:pPr/>
              <a:t>8</a:t>
            </a:fld>
            <a:endParaRPr lang="en-US" smtClean="0">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latin typeface="Arial" pitchFamily="34" charset="0"/>
              </a:rPr>
              <a:t>Enrico Fermi</a:t>
            </a:r>
            <a:r>
              <a:rPr lang="en-US" smtClean="0">
                <a:latin typeface="Arial" pitchFamily="34" charset="0"/>
              </a:rPr>
              <a:t> worked on the Manhattan project.  He was a physicist and had to determine if developing an atomic bomb would set off a fission chain reaction in the atmosphere that would destroy the Earth's atmosphere.  He determined this would not happen, by making reasonable calculations (these we call Fermi type calculations).</a:t>
            </a:r>
          </a:p>
          <a:p>
            <a:pPr eaLnBrk="1" hangingPunct="1"/>
            <a:endParaRPr lang="en-US" smtClean="0">
              <a:latin typeface="Arial" pitchFamily="34" charset="0"/>
            </a:endParaRPr>
          </a:p>
          <a:p>
            <a:pPr eaLnBrk="1" hangingPunct="1"/>
            <a:r>
              <a:rPr lang="en-US" smtClean="0">
                <a:latin typeface="Arial" pitchFamily="34" charset="0"/>
              </a:rPr>
              <a:t>You can’t just look up the answer to this on Google or look for ads in the yellow pages.  All piano tuners will not be listed.  We must solve this problem using a series or approximations to arrive at the final answer.</a:t>
            </a:r>
          </a:p>
          <a:p>
            <a:pPr eaLnBrk="1" hangingPunct="1"/>
            <a:endParaRPr lang="en-US" smtClean="0">
              <a:latin typeface="Arial" pitchFamily="34" charset="0"/>
            </a:endParaRPr>
          </a:p>
          <a:p>
            <a:pPr eaLnBrk="1" hangingPunct="1"/>
            <a:r>
              <a:rPr lang="en-US" smtClean="0">
                <a:latin typeface="Arial" pitchFamily="34" charset="0"/>
              </a:rPr>
              <a:t>Assume population of NYC is 20 million people.</a:t>
            </a:r>
          </a:p>
          <a:p>
            <a:pPr eaLnBrk="1" hangingPunct="1"/>
            <a:r>
              <a:rPr lang="en-US" smtClean="0">
                <a:latin typeface="Arial" pitchFamily="34" charset="0"/>
              </a:rPr>
              <a:t>Each family has ~4 people. Therefore, 5 million families.</a:t>
            </a:r>
          </a:p>
          <a:p>
            <a:pPr eaLnBrk="1" hangingPunct="1"/>
            <a:r>
              <a:rPr lang="en-US" smtClean="0">
                <a:latin typeface="Arial" pitchFamily="34" charset="0"/>
              </a:rPr>
              <a:t>Take a poll in classroom to get percentage of families with a piano. [Assume 1 out of 5 families have piano]</a:t>
            </a:r>
          </a:p>
          <a:p>
            <a:pPr eaLnBrk="1" hangingPunct="1"/>
            <a:r>
              <a:rPr lang="en-US" smtClean="0">
                <a:latin typeface="Arial" pitchFamily="34" charset="0"/>
              </a:rPr>
              <a:t>Now you are left with 1,000,000 pianos to tune.</a:t>
            </a:r>
          </a:p>
          <a:p>
            <a:pPr eaLnBrk="1" hangingPunct="1"/>
            <a:r>
              <a:rPr lang="en-US" smtClean="0">
                <a:latin typeface="Arial" pitchFamily="34" charset="0"/>
              </a:rPr>
              <a:t>Each piano should be tuned every 6 months…but realistically they are tuned every two years!</a:t>
            </a:r>
          </a:p>
          <a:p>
            <a:pPr eaLnBrk="1" hangingPunct="1"/>
            <a:r>
              <a:rPr lang="en-US" smtClean="0">
                <a:latin typeface="Arial" pitchFamily="34" charset="0"/>
              </a:rPr>
              <a:t>This means 500,000 pianos should be tuned annually in NYC.</a:t>
            </a:r>
          </a:p>
          <a:p>
            <a:pPr eaLnBrk="1" hangingPunct="1"/>
            <a:r>
              <a:rPr lang="en-US" smtClean="0">
                <a:latin typeface="Arial" pitchFamily="34" charset="0"/>
              </a:rPr>
              <a:t>A piano tuner can tune 5 pianos each day.  This means we have 100,000 days of work per year.</a:t>
            </a:r>
          </a:p>
          <a:p>
            <a:pPr eaLnBrk="1" hangingPunct="1"/>
            <a:r>
              <a:rPr lang="en-US" smtClean="0">
                <a:latin typeface="Arial" pitchFamily="34" charset="0"/>
              </a:rPr>
              <a:t>Each tuner works about 250 days per year.  </a:t>
            </a:r>
          </a:p>
          <a:p>
            <a:pPr eaLnBrk="1" hangingPunct="1"/>
            <a:r>
              <a:rPr lang="en-US" smtClean="0">
                <a:latin typeface="Arial" pitchFamily="34" charset="0"/>
              </a:rPr>
              <a:t>Therefore, 400 piano tuners would be a good Fermi approximation for the number of piano tuners in New York City.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10166C8-BA1A-456C-AA30-54393DBC0697}" type="slidenum">
              <a:rPr lang="en-US" smtClean="0">
                <a:latin typeface="Arial" pitchFamily="34" charset="0"/>
              </a:rPr>
              <a:pPr/>
              <a:t>9</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651594-DBA9-46E5-BC28-EFEFED17C1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93554-24B6-4DB1-B028-11FAB9F213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EC5F28-8208-47D6-888C-1E6F228B16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B67C73-2F1C-4BDA-BE6C-352B82EA0A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6A51F-779A-42F6-A67B-4B9E35706C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4373A8-6BA0-4EBE-B033-B638E64680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91AF27-38B4-41E0-896F-A339259BD9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4D9232-0B31-4A32-BEBD-C5BE88284C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681D10-5453-48D3-B98F-FFCFA96FAF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7D47FA-C70F-4BDD-8711-D41C8F3C97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0CB0F-D956-446D-81E8-5FD9B3CA5D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B17482-6759-4FED-A00D-29D137F32E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85BD0E4-7343-46A0-A69A-D91603AA21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hyperlink" Target="http://en.wikipedia.org/wiki/Conservation_of_mass" TargetMode="External"/><Relationship Id="rId5" Type="http://schemas.openxmlformats.org/officeDocument/2006/relationships/slide" Target="slide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1.xml"/><Relationship Id="rId7" Type="http://schemas.openxmlformats.org/officeDocument/2006/relationships/hyperlink" Target="http://en.wikipedia.org/wiki/Tokamak" TargetMode="External"/><Relationship Id="rId2" Type="http://schemas.openxmlformats.org/officeDocument/2006/relationships/slideLayout" Target="../slideLayouts/slideLayout12.xml"/><Relationship Id="rId1" Type="http://schemas.openxmlformats.org/officeDocument/2006/relationships/themeOverride" Target="../theme/themeOverride11.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slide" Target="slide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14.png"/><Relationship Id="rId5" Type="http://schemas.openxmlformats.org/officeDocument/2006/relationships/hyperlink" Target="http://en.wikipedia.org/wiki/Half-life" TargetMode="Externa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slide" Target="slide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hyperlink" Target="http://en.wikipedia.org/wiki/Radiation" TargetMode="External"/><Relationship Id="rId5" Type="http://schemas.openxmlformats.org/officeDocument/2006/relationships/slide" Target="slide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hyperlink" Target="http://en.wikipedia.org/wiki/Nuclear_fission" TargetMode="External"/><Relationship Id="rId5" Type="http://schemas.openxmlformats.org/officeDocument/2006/relationships/image" Target="../media/image4.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7.xml"/><Relationship Id="rId5" Type="http://schemas.openxmlformats.org/officeDocument/2006/relationships/slide" Target="slide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vmlDrawing" Target="../drawings/vmlDrawing1.vml"/><Relationship Id="rId1" Type="http://schemas.openxmlformats.org/officeDocument/2006/relationships/themeOverride" Target="../theme/themeOverride8.xml"/><Relationship Id="rId6" Type="http://schemas.openxmlformats.org/officeDocument/2006/relationships/oleObject" Target="../embeddings/oleObject1.bin"/><Relationship Id="rId5" Type="http://schemas.openxmlformats.org/officeDocument/2006/relationships/image" Target="../media/image7.png"/><Relationship Id="rId10" Type="http://schemas.openxmlformats.org/officeDocument/2006/relationships/hyperlink" Target="http://en.wikipedia.org/wiki/Enrico_Fermi" TargetMode="External"/><Relationship Id="rId4" Type="http://schemas.openxmlformats.org/officeDocument/2006/relationships/notesSlide" Target="../notesSlides/notesSlide8.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vmlDrawing" Target="../drawings/vmlDrawing2.vml"/><Relationship Id="rId1" Type="http://schemas.openxmlformats.org/officeDocument/2006/relationships/themeOverride" Target="../theme/themeOverride9.x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notesSlide" Target="../notesSlides/notesSlide9.xml"/><Relationship Id="rId9" Type="http://schemas.openxmlformats.org/officeDocument/2006/relationships/hyperlink" Target="http://en.wikipedia.org/wiki/Nuclear_fusion"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895600"/>
            <a:ext cx="8229600" cy="1143000"/>
          </a:xfrm>
        </p:spPr>
        <p:txBody>
          <a:bodyPr/>
          <a:lstStyle/>
          <a:p>
            <a:pPr eaLnBrk="1" hangingPunct="1"/>
            <a:r>
              <a:rPr lang="en-US" smtClean="0">
                <a:solidFill>
                  <a:schemeClr val="bg1"/>
                </a:solidFill>
              </a:rPr>
              <a:t>Nuclear Energy</a:t>
            </a:r>
          </a:p>
        </p:txBody>
      </p:sp>
      <p:sp>
        <p:nvSpPr>
          <p:cNvPr id="4099" name="AutoShape 3">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Conservation of Mass</a:t>
            </a:r>
          </a:p>
        </p:txBody>
      </p:sp>
      <p:pic>
        <p:nvPicPr>
          <p:cNvPr id="11267" name="Picture 3" descr="sun"/>
          <p:cNvPicPr>
            <a:picLocks noChangeAspect="1" noChangeArrowheads="1"/>
          </p:cNvPicPr>
          <p:nvPr/>
        </p:nvPicPr>
        <p:blipFill>
          <a:blip r:embed="rId4" cstate="print"/>
          <a:srcRect/>
          <a:stretch>
            <a:fillRect/>
          </a:stretch>
        </p:blipFill>
        <p:spPr bwMode="auto">
          <a:xfrm>
            <a:off x="457200" y="2838450"/>
            <a:ext cx="1905000" cy="1428750"/>
          </a:xfrm>
          <a:prstGeom prst="rect">
            <a:avLst/>
          </a:prstGeom>
          <a:noFill/>
          <a:ln w="9525">
            <a:noFill/>
            <a:miter lim="800000"/>
            <a:headEnd/>
            <a:tailEnd/>
          </a:ln>
        </p:spPr>
      </p:pic>
      <p:sp>
        <p:nvSpPr>
          <p:cNvPr id="11268" name="Text Box 4"/>
          <p:cNvSpPr txBox="1">
            <a:spLocks noChangeArrowheads="1"/>
          </p:cNvSpPr>
          <p:nvPr/>
        </p:nvSpPr>
        <p:spPr bwMode="auto">
          <a:xfrm>
            <a:off x="2190750" y="1492250"/>
            <a:ext cx="4362450" cy="366713"/>
          </a:xfrm>
          <a:prstGeom prst="rect">
            <a:avLst/>
          </a:prstGeom>
          <a:noFill/>
          <a:ln w="9525">
            <a:noFill/>
            <a:miter lim="800000"/>
            <a:headEnd/>
            <a:tailEnd/>
          </a:ln>
        </p:spPr>
        <p:txBody>
          <a:bodyPr wrap="none">
            <a:spAutoFit/>
          </a:bodyPr>
          <a:lstStyle/>
          <a:p>
            <a:r>
              <a:rPr lang="en-US"/>
              <a:t>	…</a:t>
            </a:r>
            <a:r>
              <a:rPr lang="en-US" i="1"/>
              <a:t>mass is converted into energy</a:t>
            </a:r>
            <a:endParaRPr lang="en-US"/>
          </a:p>
        </p:txBody>
      </p:sp>
      <p:sp>
        <p:nvSpPr>
          <p:cNvPr id="11269" name="Text Box 5"/>
          <p:cNvSpPr txBox="1">
            <a:spLocks noChangeArrowheads="1"/>
          </p:cNvSpPr>
          <p:nvPr/>
        </p:nvSpPr>
        <p:spPr bwMode="auto">
          <a:xfrm>
            <a:off x="2654300" y="2057400"/>
            <a:ext cx="4432300" cy="641350"/>
          </a:xfrm>
          <a:prstGeom prst="rect">
            <a:avLst/>
          </a:prstGeom>
          <a:noFill/>
          <a:ln w="9525">
            <a:noFill/>
            <a:miter lim="800000"/>
            <a:headEnd/>
            <a:tailEnd/>
          </a:ln>
        </p:spPr>
        <p:txBody>
          <a:bodyPr wrap="none">
            <a:spAutoFit/>
          </a:bodyPr>
          <a:lstStyle/>
          <a:p>
            <a:r>
              <a:rPr lang="en-US"/>
              <a:t>Hydrogen (H</a:t>
            </a:r>
            <a:r>
              <a:rPr lang="en-US" baseline="-25000"/>
              <a:t>2</a:t>
            </a:r>
            <a:r>
              <a:rPr lang="en-US"/>
              <a:t>)                 H   = 1.008 amu</a:t>
            </a:r>
          </a:p>
          <a:p>
            <a:r>
              <a:rPr lang="en-US"/>
              <a:t>Helium (He)                     He =  4.004 amu</a:t>
            </a:r>
          </a:p>
        </p:txBody>
      </p:sp>
      <p:sp>
        <p:nvSpPr>
          <p:cNvPr id="56326" name="Text Box 6"/>
          <p:cNvSpPr txBox="1">
            <a:spLocks noChangeArrowheads="1"/>
          </p:cNvSpPr>
          <p:nvPr/>
        </p:nvSpPr>
        <p:spPr bwMode="auto">
          <a:xfrm>
            <a:off x="2743200" y="2819400"/>
            <a:ext cx="1047750" cy="366713"/>
          </a:xfrm>
          <a:prstGeom prst="rect">
            <a:avLst/>
          </a:prstGeom>
          <a:noFill/>
          <a:ln w="9525">
            <a:noFill/>
            <a:miter lim="800000"/>
            <a:headEnd/>
            <a:tailEnd/>
          </a:ln>
          <a:effectLst/>
        </p:spPr>
        <p:txBody>
          <a:bodyPr wrap="none">
            <a:spAutoFit/>
          </a:bodyPr>
          <a:lstStyle/>
          <a:p>
            <a:pPr>
              <a:defRPr/>
            </a:pPr>
            <a:r>
              <a:rPr lang="en-US" b="1" i="1">
                <a:effectLst>
                  <a:outerShdw blurRad="38100" dist="38100" dir="2700000" algn="tl">
                    <a:srgbClr val="C0C0C0"/>
                  </a:outerShdw>
                </a:effectLst>
                <a:latin typeface="Arial" charset="0"/>
                <a:cs typeface="+mn-cs"/>
              </a:rPr>
              <a:t>FUSION</a:t>
            </a:r>
          </a:p>
        </p:txBody>
      </p:sp>
      <p:sp>
        <p:nvSpPr>
          <p:cNvPr id="11271" name="Text Box 7"/>
          <p:cNvSpPr txBox="1">
            <a:spLocks noChangeArrowheads="1"/>
          </p:cNvSpPr>
          <p:nvPr/>
        </p:nvSpPr>
        <p:spPr bwMode="auto">
          <a:xfrm>
            <a:off x="2819400" y="3276600"/>
            <a:ext cx="4787900" cy="376238"/>
          </a:xfrm>
          <a:prstGeom prst="rect">
            <a:avLst/>
          </a:prstGeom>
          <a:noFill/>
          <a:ln w="9525">
            <a:solidFill>
              <a:schemeClr val="tx1"/>
            </a:solidFill>
            <a:miter lim="800000"/>
            <a:headEnd/>
            <a:tailEnd/>
          </a:ln>
        </p:spPr>
        <p:txBody>
          <a:bodyPr wrap="none">
            <a:spAutoFit/>
          </a:bodyPr>
          <a:lstStyle/>
          <a:p>
            <a:r>
              <a:rPr lang="en-US"/>
              <a:t>  2 H</a:t>
            </a:r>
            <a:r>
              <a:rPr lang="en-US" baseline="-25000"/>
              <a:t>2</a:t>
            </a:r>
            <a:r>
              <a:rPr lang="en-US"/>
              <a:t>             </a:t>
            </a:r>
            <a:r>
              <a:rPr lang="en-US">
                <a:sym typeface="Wingdings" pitchFamily="2" charset="2"/>
              </a:rPr>
              <a:t>        1 He       +       ENERGY</a:t>
            </a:r>
            <a:endParaRPr lang="en-US"/>
          </a:p>
        </p:txBody>
      </p:sp>
      <p:sp>
        <p:nvSpPr>
          <p:cNvPr id="11272" name="Text Box 8"/>
          <p:cNvSpPr txBox="1">
            <a:spLocks noChangeArrowheads="1"/>
          </p:cNvSpPr>
          <p:nvPr/>
        </p:nvSpPr>
        <p:spPr bwMode="auto">
          <a:xfrm>
            <a:off x="2876550" y="3810000"/>
            <a:ext cx="4514850" cy="915988"/>
          </a:xfrm>
          <a:prstGeom prst="rect">
            <a:avLst/>
          </a:prstGeom>
          <a:noFill/>
          <a:ln w="9525">
            <a:noFill/>
            <a:miter lim="800000"/>
            <a:headEnd/>
            <a:tailEnd/>
          </a:ln>
        </p:spPr>
        <p:txBody>
          <a:bodyPr wrap="none">
            <a:spAutoFit/>
          </a:bodyPr>
          <a:lstStyle/>
          <a:p>
            <a:r>
              <a:rPr lang="en-US"/>
              <a:t>1.008 amu</a:t>
            </a:r>
          </a:p>
          <a:p>
            <a:r>
              <a:rPr lang="en-US" u="sng"/>
              <a:t>x     4</a:t>
            </a:r>
          </a:p>
          <a:p>
            <a:r>
              <a:rPr lang="en-US"/>
              <a:t>4.0032 amu   =   4.004 amu  +   0.028 amu</a:t>
            </a:r>
          </a:p>
        </p:txBody>
      </p:sp>
      <p:sp>
        <p:nvSpPr>
          <p:cNvPr id="56329" name="Text Box 9"/>
          <p:cNvSpPr txBox="1">
            <a:spLocks noChangeArrowheads="1"/>
          </p:cNvSpPr>
          <p:nvPr/>
        </p:nvSpPr>
        <p:spPr bwMode="auto">
          <a:xfrm>
            <a:off x="2749550" y="5180013"/>
            <a:ext cx="5327650" cy="915987"/>
          </a:xfrm>
          <a:prstGeom prst="rect">
            <a:avLst/>
          </a:prstGeom>
          <a:noFill/>
          <a:ln w="9525">
            <a:noFill/>
            <a:miter lim="800000"/>
            <a:headEnd/>
            <a:tailEnd/>
          </a:ln>
          <a:effectLst/>
        </p:spPr>
        <p:txBody>
          <a:bodyPr wrap="none">
            <a:spAutoFit/>
          </a:bodyPr>
          <a:lstStyle/>
          <a:p>
            <a:pPr algn="ctr">
              <a:defRPr/>
            </a:pPr>
            <a:r>
              <a:rPr lang="en-US">
                <a:latin typeface="Arial" charset="0"/>
                <a:cs typeface="+mn-cs"/>
              </a:rPr>
              <a:t>This relationship was discovered by Albert Einstein</a:t>
            </a:r>
          </a:p>
          <a:p>
            <a:pPr algn="ctr">
              <a:defRPr/>
            </a:pPr>
            <a:r>
              <a:rPr lang="en-US" i="1">
                <a:effectLst>
                  <a:outerShdw blurRad="38100" dist="38100" dir="2700000" algn="tl">
                    <a:srgbClr val="C0C0C0"/>
                  </a:outerShdw>
                </a:effectLst>
                <a:latin typeface="Arial" charset="0"/>
                <a:cs typeface="+mn-cs"/>
              </a:rPr>
              <a:t>E  =  mc</a:t>
            </a:r>
            <a:r>
              <a:rPr lang="en-US" i="1" baseline="30000">
                <a:effectLst>
                  <a:outerShdw blurRad="38100" dist="38100" dir="2700000" algn="tl">
                    <a:srgbClr val="C0C0C0"/>
                  </a:outerShdw>
                </a:effectLst>
                <a:latin typeface="Arial" charset="0"/>
                <a:cs typeface="+mn-cs"/>
              </a:rPr>
              <a:t>2</a:t>
            </a:r>
          </a:p>
          <a:p>
            <a:pPr algn="ctr">
              <a:defRPr/>
            </a:pPr>
            <a:r>
              <a:rPr lang="en-US">
                <a:latin typeface="Arial" charset="0"/>
                <a:cs typeface="+mn-cs"/>
              </a:rPr>
              <a:t>Energy= (mass) (speed of light)</a:t>
            </a:r>
            <a:r>
              <a:rPr lang="en-US" baseline="30000">
                <a:latin typeface="Arial" charset="0"/>
                <a:cs typeface="+mn-cs"/>
              </a:rPr>
              <a:t>2</a:t>
            </a:r>
          </a:p>
        </p:txBody>
      </p:sp>
      <p:sp>
        <p:nvSpPr>
          <p:cNvPr id="11274" name="AutoShape 10">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1275" name="Rectangle 11">
            <a:hlinkClick r:id="rId6" tooltip="Wikipedia - Conservation of Mass"/>
          </p:cNvPr>
          <p:cNvSpPr>
            <a:spLocks noChangeArrowheads="1"/>
          </p:cNvSpPr>
          <p:nvPr/>
        </p:nvSpPr>
        <p:spPr bwMode="auto">
          <a:xfrm>
            <a:off x="1808163" y="571500"/>
            <a:ext cx="5445125" cy="550863"/>
          </a:xfrm>
          <a:prstGeom prst="rect">
            <a:avLst/>
          </a:prstGeom>
          <a:noFill/>
          <a:ln w="9525">
            <a:no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6616700" cy="1143000"/>
          </a:xfrm>
        </p:spPr>
        <p:txBody>
          <a:bodyPr/>
          <a:lstStyle/>
          <a:p>
            <a:pPr eaLnBrk="1" hangingPunct="1"/>
            <a:r>
              <a:rPr lang="en-US" smtClean="0"/>
              <a:t>Tokamak Reactor</a:t>
            </a:r>
          </a:p>
        </p:txBody>
      </p:sp>
      <p:sp>
        <p:nvSpPr>
          <p:cNvPr id="12291" name="Rectangle 3"/>
          <p:cNvSpPr>
            <a:spLocks noGrp="1" noChangeArrowheads="1"/>
          </p:cNvSpPr>
          <p:nvPr>
            <p:ph type="body" sz="half" idx="1"/>
          </p:nvPr>
        </p:nvSpPr>
        <p:spPr>
          <a:xfrm>
            <a:off x="381000" y="2209800"/>
            <a:ext cx="3962400" cy="4114800"/>
          </a:xfrm>
        </p:spPr>
        <p:txBody>
          <a:bodyPr/>
          <a:lstStyle/>
          <a:p>
            <a:pPr eaLnBrk="1" hangingPunct="1"/>
            <a:r>
              <a:rPr lang="en-US" sz="2800" smtClean="0"/>
              <a:t>Fusion reactor</a:t>
            </a:r>
          </a:p>
          <a:p>
            <a:pPr eaLnBrk="1" hangingPunct="1"/>
            <a:r>
              <a:rPr lang="en-US" sz="2800" smtClean="0"/>
              <a:t>10,000,000 </a:t>
            </a:r>
            <a:r>
              <a:rPr lang="en-US" sz="2800" baseline="30000" smtClean="0"/>
              <a:t>o</a:t>
            </a:r>
            <a:r>
              <a:rPr lang="en-US" sz="2800" smtClean="0"/>
              <a:t> Celcius</a:t>
            </a:r>
          </a:p>
          <a:p>
            <a:pPr eaLnBrk="1" hangingPunct="1"/>
            <a:r>
              <a:rPr lang="en-US" sz="2800" smtClean="0"/>
              <a:t>Russian for torroidial (doughnut shaped) ring</a:t>
            </a:r>
          </a:p>
          <a:p>
            <a:pPr eaLnBrk="1" hangingPunct="1"/>
            <a:r>
              <a:rPr lang="en-US" sz="2800" smtClean="0"/>
              <a:t>Magnetic field contains </a:t>
            </a:r>
            <a:r>
              <a:rPr lang="en-US" sz="2800" i="1" smtClean="0">
                <a:solidFill>
                  <a:srgbClr val="FF0000"/>
                </a:solidFill>
              </a:rPr>
              <a:t>plasma</a:t>
            </a:r>
          </a:p>
        </p:txBody>
      </p:sp>
      <p:pic>
        <p:nvPicPr>
          <p:cNvPr id="12292" name="Picture 4" descr="tokamak"/>
          <p:cNvPicPr>
            <a:picLocks noChangeAspect="1" noChangeArrowheads="1"/>
          </p:cNvPicPr>
          <p:nvPr/>
        </p:nvPicPr>
        <p:blipFill>
          <a:blip r:embed="rId4" cstate="print"/>
          <a:srcRect/>
          <a:stretch>
            <a:fillRect/>
          </a:stretch>
        </p:blipFill>
        <p:spPr bwMode="auto">
          <a:xfrm>
            <a:off x="6477000" y="533400"/>
            <a:ext cx="1905000" cy="1400175"/>
          </a:xfrm>
          <a:prstGeom prst="rect">
            <a:avLst/>
          </a:prstGeom>
          <a:noFill/>
          <a:ln w="9525">
            <a:noFill/>
            <a:miter lim="800000"/>
            <a:headEnd/>
            <a:tailEnd/>
          </a:ln>
        </p:spPr>
      </p:pic>
      <p:pic>
        <p:nvPicPr>
          <p:cNvPr id="12293" name="Picture 5" descr="tokamak"/>
          <p:cNvPicPr>
            <a:picLocks noChangeAspect="1" noChangeArrowheads="1"/>
          </p:cNvPicPr>
          <p:nvPr/>
        </p:nvPicPr>
        <p:blipFill>
          <a:blip r:embed="rId5" cstate="print"/>
          <a:srcRect/>
          <a:stretch>
            <a:fillRect/>
          </a:stretch>
        </p:blipFill>
        <p:spPr bwMode="auto">
          <a:xfrm>
            <a:off x="4343400" y="2408238"/>
            <a:ext cx="4343400" cy="3230562"/>
          </a:xfrm>
          <a:prstGeom prst="rect">
            <a:avLst/>
          </a:prstGeom>
          <a:noFill/>
          <a:ln w="9525">
            <a:noFill/>
            <a:miter lim="800000"/>
            <a:headEnd/>
            <a:tailEnd/>
          </a:ln>
        </p:spPr>
      </p:pic>
      <p:sp>
        <p:nvSpPr>
          <p:cNvPr id="12294" name="AutoShape 6">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2295" name="Rectangle 7">
            <a:hlinkClick r:id="rId7" tooltip="Wikipedia  -  T O K A M A K"/>
          </p:cNvPr>
          <p:cNvSpPr>
            <a:spLocks noChangeArrowheads="1"/>
          </p:cNvSpPr>
          <p:nvPr/>
        </p:nvSpPr>
        <p:spPr bwMode="auto">
          <a:xfrm>
            <a:off x="1465263" y="533400"/>
            <a:ext cx="2441575" cy="661988"/>
          </a:xfrm>
          <a:prstGeom prst="rect">
            <a:avLst/>
          </a:prstGeom>
          <a:noFill/>
          <a:ln w="9525">
            <a:noFill/>
            <a:miter lim="800000"/>
            <a:headEnd/>
            <a:tailEnd/>
          </a:ln>
        </p:spPr>
        <p:txBody>
          <a:bodyPr wrap="none" anchor="ctr"/>
          <a:lstStyle/>
          <a:p>
            <a:endParaRPr lang="en-US"/>
          </a:p>
        </p:txBody>
      </p:sp>
      <p:pic>
        <p:nvPicPr>
          <p:cNvPr id="64520" name="Picture 8" descr="JET_tokamak"/>
          <p:cNvPicPr>
            <a:picLocks noChangeAspect="1" noChangeArrowheads="1"/>
          </p:cNvPicPr>
          <p:nvPr/>
        </p:nvPicPr>
        <p:blipFill>
          <a:blip r:embed="rId8" cstate="print"/>
          <a:srcRect/>
          <a:stretch>
            <a:fillRect/>
          </a:stretch>
        </p:blipFill>
        <p:spPr bwMode="auto">
          <a:xfrm>
            <a:off x="6267450" y="466725"/>
            <a:ext cx="2555875" cy="14779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dissolve">
                                      <p:cBhvr>
                                        <p:cTn id="7"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FF0000"/>
            </a:gs>
          </a:gsLst>
          <a:lin ang="27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3792538" cy="1143000"/>
          </a:xfrm>
        </p:spPr>
        <p:txBody>
          <a:bodyPr/>
          <a:lstStyle/>
          <a:p>
            <a:pPr eaLnBrk="1" hangingPunct="1"/>
            <a:r>
              <a:rPr lang="en-US" smtClean="0">
                <a:solidFill>
                  <a:schemeClr val="bg1"/>
                </a:solidFill>
              </a:rPr>
              <a:t>Cold Fusion?</a:t>
            </a:r>
          </a:p>
        </p:txBody>
      </p:sp>
      <p:sp>
        <p:nvSpPr>
          <p:cNvPr id="13315" name="Rectangle 3"/>
          <p:cNvSpPr>
            <a:spLocks noGrp="1" noChangeArrowheads="1"/>
          </p:cNvSpPr>
          <p:nvPr>
            <p:ph type="body" idx="1"/>
          </p:nvPr>
        </p:nvSpPr>
        <p:spPr>
          <a:xfrm>
            <a:off x="381000" y="1981200"/>
            <a:ext cx="3886200" cy="4114800"/>
          </a:xfrm>
        </p:spPr>
        <p:txBody>
          <a:bodyPr/>
          <a:lstStyle/>
          <a:p>
            <a:pPr eaLnBrk="1" hangingPunct="1"/>
            <a:r>
              <a:rPr lang="en-US" smtClean="0">
                <a:solidFill>
                  <a:schemeClr val="bg1"/>
                </a:solidFill>
              </a:rPr>
              <a:t>Fraud?</a:t>
            </a:r>
          </a:p>
          <a:p>
            <a:pPr eaLnBrk="1" hangingPunct="1"/>
            <a:r>
              <a:rPr lang="en-US" smtClean="0">
                <a:solidFill>
                  <a:schemeClr val="bg1"/>
                </a:solidFill>
              </a:rPr>
              <a:t>Experiments must </a:t>
            </a:r>
          </a:p>
          <a:p>
            <a:pPr eaLnBrk="1" hangingPunct="1">
              <a:buFontTx/>
              <a:buNone/>
            </a:pPr>
            <a:r>
              <a:rPr lang="en-US" smtClean="0">
                <a:solidFill>
                  <a:schemeClr val="bg1"/>
                </a:solidFill>
              </a:rPr>
              <a:t>	be repeatable to </a:t>
            </a:r>
          </a:p>
          <a:p>
            <a:pPr eaLnBrk="1" hangingPunct="1">
              <a:buFontTx/>
              <a:buNone/>
            </a:pPr>
            <a:r>
              <a:rPr lang="en-US" smtClean="0">
                <a:solidFill>
                  <a:schemeClr val="bg1"/>
                </a:solidFill>
              </a:rPr>
              <a:t>	be valid</a:t>
            </a:r>
          </a:p>
        </p:txBody>
      </p:sp>
      <p:pic>
        <p:nvPicPr>
          <p:cNvPr id="13316" name="Picture 4" descr="TIME cover of Pons and Fleishman cold fusion"/>
          <p:cNvPicPr>
            <a:picLocks noChangeAspect="1" noChangeArrowheads="1"/>
          </p:cNvPicPr>
          <p:nvPr/>
        </p:nvPicPr>
        <p:blipFill>
          <a:blip r:embed="rId4" cstate="print"/>
          <a:srcRect/>
          <a:stretch>
            <a:fillRect/>
          </a:stretch>
        </p:blipFill>
        <p:spPr bwMode="auto">
          <a:xfrm>
            <a:off x="4343400" y="457200"/>
            <a:ext cx="4427538" cy="5895975"/>
          </a:xfrm>
          <a:prstGeom prst="rect">
            <a:avLst/>
          </a:prstGeom>
          <a:noFill/>
          <a:ln w="9525">
            <a:noFill/>
            <a:miter lim="800000"/>
            <a:headEnd/>
            <a:tailEnd/>
          </a:ln>
        </p:spPr>
      </p:pic>
      <p:sp>
        <p:nvSpPr>
          <p:cNvPr id="13317" name="AutoShape 5">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752600" y="1828800"/>
            <a:ext cx="5251450" cy="4572000"/>
            <a:chOff x="2160" y="960"/>
            <a:chExt cx="3308" cy="2880"/>
          </a:xfrm>
        </p:grpSpPr>
        <p:sp>
          <p:nvSpPr>
            <p:cNvPr id="14403" name="Line 3"/>
            <p:cNvSpPr>
              <a:spLocks noChangeShapeType="1"/>
            </p:cNvSpPr>
            <p:nvPr/>
          </p:nvSpPr>
          <p:spPr bwMode="auto">
            <a:xfrm>
              <a:off x="2736" y="960"/>
              <a:ext cx="0" cy="2496"/>
            </a:xfrm>
            <a:prstGeom prst="line">
              <a:avLst/>
            </a:prstGeom>
            <a:noFill/>
            <a:ln w="25400">
              <a:solidFill>
                <a:schemeClr val="tx1"/>
              </a:solidFill>
              <a:miter lim="800000"/>
              <a:headEnd/>
              <a:tailEnd/>
            </a:ln>
          </p:spPr>
          <p:txBody>
            <a:bodyPr wrap="none"/>
            <a:lstStyle/>
            <a:p>
              <a:endParaRPr lang="en-US"/>
            </a:p>
          </p:txBody>
        </p:sp>
        <p:sp>
          <p:nvSpPr>
            <p:cNvPr id="14404" name="Line 4"/>
            <p:cNvSpPr>
              <a:spLocks noChangeShapeType="1"/>
            </p:cNvSpPr>
            <p:nvPr/>
          </p:nvSpPr>
          <p:spPr bwMode="auto">
            <a:xfrm>
              <a:off x="3408" y="960"/>
              <a:ext cx="0" cy="2496"/>
            </a:xfrm>
            <a:prstGeom prst="line">
              <a:avLst/>
            </a:prstGeom>
            <a:noFill/>
            <a:ln w="9525">
              <a:solidFill>
                <a:srgbClr val="8BA7FF"/>
              </a:solidFill>
              <a:miter lim="800000"/>
              <a:headEnd/>
              <a:tailEnd/>
            </a:ln>
          </p:spPr>
          <p:txBody>
            <a:bodyPr wrap="none"/>
            <a:lstStyle/>
            <a:p>
              <a:endParaRPr lang="en-US"/>
            </a:p>
          </p:txBody>
        </p:sp>
        <p:sp>
          <p:nvSpPr>
            <p:cNvPr id="14405" name="Line 5"/>
            <p:cNvSpPr>
              <a:spLocks noChangeShapeType="1"/>
            </p:cNvSpPr>
            <p:nvPr/>
          </p:nvSpPr>
          <p:spPr bwMode="auto">
            <a:xfrm>
              <a:off x="4080" y="960"/>
              <a:ext cx="0" cy="2496"/>
            </a:xfrm>
            <a:prstGeom prst="line">
              <a:avLst/>
            </a:prstGeom>
            <a:noFill/>
            <a:ln w="9525">
              <a:solidFill>
                <a:srgbClr val="8BA7FF"/>
              </a:solidFill>
              <a:miter lim="800000"/>
              <a:headEnd/>
              <a:tailEnd/>
            </a:ln>
          </p:spPr>
          <p:txBody>
            <a:bodyPr wrap="none"/>
            <a:lstStyle/>
            <a:p>
              <a:endParaRPr lang="en-US"/>
            </a:p>
          </p:txBody>
        </p:sp>
        <p:sp>
          <p:nvSpPr>
            <p:cNvPr id="14406" name="Line 6"/>
            <p:cNvSpPr>
              <a:spLocks noChangeShapeType="1"/>
            </p:cNvSpPr>
            <p:nvPr/>
          </p:nvSpPr>
          <p:spPr bwMode="auto">
            <a:xfrm>
              <a:off x="4752" y="960"/>
              <a:ext cx="0" cy="2496"/>
            </a:xfrm>
            <a:prstGeom prst="line">
              <a:avLst/>
            </a:prstGeom>
            <a:noFill/>
            <a:ln w="9525">
              <a:solidFill>
                <a:srgbClr val="8BA7FF"/>
              </a:solidFill>
              <a:miter lim="800000"/>
              <a:headEnd/>
              <a:tailEnd/>
            </a:ln>
          </p:spPr>
          <p:txBody>
            <a:bodyPr wrap="none"/>
            <a:lstStyle/>
            <a:p>
              <a:endParaRPr lang="en-US"/>
            </a:p>
          </p:txBody>
        </p:sp>
        <p:sp>
          <p:nvSpPr>
            <p:cNvPr id="14407" name="Line 7"/>
            <p:cNvSpPr>
              <a:spLocks noChangeShapeType="1"/>
            </p:cNvSpPr>
            <p:nvPr/>
          </p:nvSpPr>
          <p:spPr bwMode="auto">
            <a:xfrm>
              <a:off x="5376" y="960"/>
              <a:ext cx="0" cy="2496"/>
            </a:xfrm>
            <a:prstGeom prst="line">
              <a:avLst/>
            </a:prstGeom>
            <a:noFill/>
            <a:ln w="25400">
              <a:solidFill>
                <a:srgbClr val="8BA7FF"/>
              </a:solidFill>
              <a:miter lim="800000"/>
              <a:headEnd/>
              <a:tailEnd/>
            </a:ln>
          </p:spPr>
          <p:txBody>
            <a:bodyPr wrap="none"/>
            <a:lstStyle/>
            <a:p>
              <a:endParaRPr lang="en-US"/>
            </a:p>
          </p:txBody>
        </p:sp>
        <p:sp>
          <p:nvSpPr>
            <p:cNvPr id="14408" name="Line 8"/>
            <p:cNvSpPr>
              <a:spLocks noChangeShapeType="1"/>
            </p:cNvSpPr>
            <p:nvPr/>
          </p:nvSpPr>
          <p:spPr bwMode="auto">
            <a:xfrm rot="-5400000">
              <a:off x="4056" y="-360"/>
              <a:ext cx="0" cy="2640"/>
            </a:xfrm>
            <a:prstGeom prst="line">
              <a:avLst/>
            </a:prstGeom>
            <a:noFill/>
            <a:ln w="25400">
              <a:solidFill>
                <a:srgbClr val="8BA7FF"/>
              </a:solidFill>
              <a:miter lim="800000"/>
              <a:headEnd/>
              <a:tailEnd/>
            </a:ln>
          </p:spPr>
          <p:txBody>
            <a:bodyPr wrap="none"/>
            <a:lstStyle/>
            <a:p>
              <a:endParaRPr lang="en-US"/>
            </a:p>
          </p:txBody>
        </p:sp>
        <p:sp>
          <p:nvSpPr>
            <p:cNvPr id="14409" name="Line 9"/>
            <p:cNvSpPr>
              <a:spLocks noChangeShapeType="1"/>
            </p:cNvSpPr>
            <p:nvPr/>
          </p:nvSpPr>
          <p:spPr bwMode="auto">
            <a:xfrm rot="-5400000">
              <a:off x="4056" y="2136"/>
              <a:ext cx="0" cy="2640"/>
            </a:xfrm>
            <a:prstGeom prst="line">
              <a:avLst/>
            </a:prstGeom>
            <a:noFill/>
            <a:ln w="25400">
              <a:solidFill>
                <a:schemeClr val="tx1"/>
              </a:solidFill>
              <a:miter lim="800000"/>
              <a:headEnd/>
              <a:tailEnd/>
            </a:ln>
          </p:spPr>
          <p:txBody>
            <a:bodyPr wrap="none"/>
            <a:lstStyle/>
            <a:p>
              <a:endParaRPr lang="en-US"/>
            </a:p>
          </p:txBody>
        </p:sp>
        <p:sp>
          <p:nvSpPr>
            <p:cNvPr id="14410" name="Line 10"/>
            <p:cNvSpPr>
              <a:spLocks noChangeShapeType="1"/>
            </p:cNvSpPr>
            <p:nvPr/>
          </p:nvSpPr>
          <p:spPr bwMode="auto">
            <a:xfrm rot="-5400000">
              <a:off x="4056" y="1128"/>
              <a:ext cx="0" cy="2640"/>
            </a:xfrm>
            <a:prstGeom prst="line">
              <a:avLst/>
            </a:prstGeom>
            <a:noFill/>
            <a:ln w="9525">
              <a:solidFill>
                <a:srgbClr val="8BA7FF"/>
              </a:solidFill>
              <a:miter lim="800000"/>
              <a:headEnd/>
              <a:tailEnd/>
            </a:ln>
          </p:spPr>
          <p:txBody>
            <a:bodyPr wrap="none"/>
            <a:lstStyle/>
            <a:p>
              <a:endParaRPr lang="en-US"/>
            </a:p>
          </p:txBody>
        </p:sp>
        <p:sp>
          <p:nvSpPr>
            <p:cNvPr id="14411" name="Line 11"/>
            <p:cNvSpPr>
              <a:spLocks noChangeShapeType="1"/>
            </p:cNvSpPr>
            <p:nvPr/>
          </p:nvSpPr>
          <p:spPr bwMode="auto">
            <a:xfrm rot="-5400000">
              <a:off x="4056" y="1656"/>
              <a:ext cx="0" cy="2640"/>
            </a:xfrm>
            <a:prstGeom prst="line">
              <a:avLst/>
            </a:prstGeom>
            <a:noFill/>
            <a:ln w="9525">
              <a:solidFill>
                <a:srgbClr val="8BA7FF"/>
              </a:solidFill>
              <a:miter lim="800000"/>
              <a:headEnd/>
              <a:tailEnd/>
            </a:ln>
          </p:spPr>
          <p:txBody>
            <a:bodyPr wrap="none"/>
            <a:lstStyle/>
            <a:p>
              <a:endParaRPr lang="en-US"/>
            </a:p>
          </p:txBody>
        </p:sp>
        <p:sp>
          <p:nvSpPr>
            <p:cNvPr id="14412" name="Line 12"/>
            <p:cNvSpPr>
              <a:spLocks noChangeShapeType="1"/>
            </p:cNvSpPr>
            <p:nvPr/>
          </p:nvSpPr>
          <p:spPr bwMode="auto">
            <a:xfrm rot="-5400000">
              <a:off x="4056" y="648"/>
              <a:ext cx="0" cy="2640"/>
            </a:xfrm>
            <a:prstGeom prst="line">
              <a:avLst/>
            </a:prstGeom>
            <a:noFill/>
            <a:ln w="9525">
              <a:solidFill>
                <a:srgbClr val="8BA7FF"/>
              </a:solidFill>
              <a:miter lim="800000"/>
              <a:headEnd/>
              <a:tailEnd/>
            </a:ln>
          </p:spPr>
          <p:txBody>
            <a:bodyPr wrap="none"/>
            <a:lstStyle/>
            <a:p>
              <a:endParaRPr lang="en-US"/>
            </a:p>
          </p:txBody>
        </p:sp>
        <p:sp>
          <p:nvSpPr>
            <p:cNvPr id="14413" name="Line 13"/>
            <p:cNvSpPr>
              <a:spLocks noChangeShapeType="1"/>
            </p:cNvSpPr>
            <p:nvPr/>
          </p:nvSpPr>
          <p:spPr bwMode="auto">
            <a:xfrm rot="-5400000">
              <a:off x="4056" y="168"/>
              <a:ext cx="0" cy="2640"/>
            </a:xfrm>
            <a:prstGeom prst="line">
              <a:avLst/>
            </a:prstGeom>
            <a:noFill/>
            <a:ln w="9525">
              <a:solidFill>
                <a:srgbClr val="8BA7FF"/>
              </a:solidFill>
              <a:miter lim="800000"/>
              <a:headEnd/>
              <a:tailEnd/>
            </a:ln>
          </p:spPr>
          <p:txBody>
            <a:bodyPr wrap="none"/>
            <a:lstStyle/>
            <a:p>
              <a:endParaRPr lang="en-US"/>
            </a:p>
          </p:txBody>
        </p:sp>
        <p:sp>
          <p:nvSpPr>
            <p:cNvPr id="14414" name="Text Box 14"/>
            <p:cNvSpPr txBox="1">
              <a:spLocks noChangeArrowheads="1"/>
            </p:cNvSpPr>
            <p:nvPr/>
          </p:nvSpPr>
          <p:spPr bwMode="auto">
            <a:xfrm>
              <a:off x="2592" y="3456"/>
              <a:ext cx="2876" cy="231"/>
            </a:xfrm>
            <a:prstGeom prst="rect">
              <a:avLst/>
            </a:prstGeom>
            <a:noFill/>
            <a:ln w="9525">
              <a:noFill/>
              <a:miter lim="800000"/>
              <a:headEnd/>
              <a:tailEnd/>
            </a:ln>
          </p:spPr>
          <p:txBody>
            <a:bodyPr wrap="none">
              <a:spAutoFit/>
            </a:bodyPr>
            <a:lstStyle/>
            <a:p>
              <a:r>
                <a:rPr lang="en-US"/>
                <a:t>0                1              2               3              4</a:t>
              </a:r>
            </a:p>
          </p:txBody>
        </p:sp>
        <p:sp>
          <p:nvSpPr>
            <p:cNvPr id="14415" name="Text Box 15"/>
            <p:cNvSpPr txBox="1">
              <a:spLocks noChangeArrowheads="1"/>
            </p:cNvSpPr>
            <p:nvPr/>
          </p:nvSpPr>
          <p:spPr bwMode="auto">
            <a:xfrm>
              <a:off x="3360" y="3609"/>
              <a:ext cx="1396" cy="231"/>
            </a:xfrm>
            <a:prstGeom prst="rect">
              <a:avLst/>
            </a:prstGeom>
            <a:noFill/>
            <a:ln w="9525">
              <a:noFill/>
              <a:miter lim="800000"/>
              <a:headEnd/>
              <a:tailEnd/>
            </a:ln>
          </p:spPr>
          <p:txBody>
            <a:bodyPr wrap="none">
              <a:spAutoFit/>
            </a:bodyPr>
            <a:lstStyle/>
            <a:p>
              <a:r>
                <a:rPr lang="en-US"/>
                <a:t>Number of half-lives</a:t>
              </a:r>
            </a:p>
          </p:txBody>
        </p:sp>
        <p:sp>
          <p:nvSpPr>
            <p:cNvPr id="14416" name="Text Box 16"/>
            <p:cNvSpPr txBox="1">
              <a:spLocks noChangeArrowheads="1"/>
            </p:cNvSpPr>
            <p:nvPr/>
          </p:nvSpPr>
          <p:spPr bwMode="auto">
            <a:xfrm rot="-5400000">
              <a:off x="1330" y="2126"/>
              <a:ext cx="1892" cy="231"/>
            </a:xfrm>
            <a:prstGeom prst="rect">
              <a:avLst/>
            </a:prstGeom>
            <a:noFill/>
            <a:ln w="9525">
              <a:noFill/>
              <a:miter lim="800000"/>
              <a:headEnd/>
              <a:tailEnd/>
            </a:ln>
          </p:spPr>
          <p:txBody>
            <a:bodyPr wrap="none">
              <a:spAutoFit/>
            </a:bodyPr>
            <a:lstStyle/>
            <a:p>
              <a:r>
                <a:rPr lang="en-US"/>
                <a:t>Radioisotope remaining (%)</a:t>
              </a:r>
            </a:p>
          </p:txBody>
        </p:sp>
        <p:sp>
          <p:nvSpPr>
            <p:cNvPr id="14417" name="Text Box 17"/>
            <p:cNvSpPr txBox="1">
              <a:spLocks noChangeArrowheads="1"/>
            </p:cNvSpPr>
            <p:nvPr/>
          </p:nvSpPr>
          <p:spPr bwMode="auto">
            <a:xfrm>
              <a:off x="2400" y="1392"/>
              <a:ext cx="302" cy="192"/>
            </a:xfrm>
            <a:prstGeom prst="rect">
              <a:avLst/>
            </a:prstGeom>
            <a:noFill/>
            <a:ln w="9525">
              <a:noFill/>
              <a:miter lim="800000"/>
              <a:headEnd/>
              <a:tailEnd/>
            </a:ln>
          </p:spPr>
          <p:txBody>
            <a:bodyPr wrap="none">
              <a:spAutoFit/>
            </a:bodyPr>
            <a:lstStyle/>
            <a:p>
              <a:r>
                <a:rPr lang="en-US" sz="1400"/>
                <a:t>100</a:t>
              </a:r>
            </a:p>
          </p:txBody>
        </p:sp>
        <p:sp>
          <p:nvSpPr>
            <p:cNvPr id="14418" name="Text Box 18"/>
            <p:cNvSpPr txBox="1">
              <a:spLocks noChangeArrowheads="1"/>
            </p:cNvSpPr>
            <p:nvPr/>
          </p:nvSpPr>
          <p:spPr bwMode="auto">
            <a:xfrm>
              <a:off x="2448" y="2352"/>
              <a:ext cx="240" cy="192"/>
            </a:xfrm>
            <a:prstGeom prst="rect">
              <a:avLst/>
            </a:prstGeom>
            <a:noFill/>
            <a:ln w="9525">
              <a:noFill/>
              <a:miter lim="800000"/>
              <a:headEnd/>
              <a:tailEnd/>
            </a:ln>
          </p:spPr>
          <p:txBody>
            <a:bodyPr wrap="none">
              <a:spAutoFit/>
            </a:bodyPr>
            <a:lstStyle/>
            <a:p>
              <a:r>
                <a:rPr lang="en-US" sz="1400"/>
                <a:t>50</a:t>
              </a:r>
            </a:p>
          </p:txBody>
        </p:sp>
        <p:sp>
          <p:nvSpPr>
            <p:cNvPr id="14419" name="Text Box 19"/>
            <p:cNvSpPr txBox="1">
              <a:spLocks noChangeArrowheads="1"/>
            </p:cNvSpPr>
            <p:nvPr/>
          </p:nvSpPr>
          <p:spPr bwMode="auto">
            <a:xfrm>
              <a:off x="2445" y="2880"/>
              <a:ext cx="240" cy="192"/>
            </a:xfrm>
            <a:prstGeom prst="rect">
              <a:avLst/>
            </a:prstGeom>
            <a:noFill/>
            <a:ln w="9525">
              <a:noFill/>
              <a:miter lim="800000"/>
              <a:headEnd/>
              <a:tailEnd/>
            </a:ln>
          </p:spPr>
          <p:txBody>
            <a:bodyPr wrap="none">
              <a:spAutoFit/>
            </a:bodyPr>
            <a:lstStyle/>
            <a:p>
              <a:r>
                <a:rPr lang="en-US" sz="1400"/>
                <a:t>25</a:t>
              </a:r>
            </a:p>
          </p:txBody>
        </p:sp>
        <p:sp>
          <p:nvSpPr>
            <p:cNvPr id="14420" name="Text Box 20"/>
            <p:cNvSpPr txBox="1">
              <a:spLocks noChangeArrowheads="1"/>
            </p:cNvSpPr>
            <p:nvPr/>
          </p:nvSpPr>
          <p:spPr bwMode="auto">
            <a:xfrm>
              <a:off x="2352" y="3120"/>
              <a:ext cx="333" cy="192"/>
            </a:xfrm>
            <a:prstGeom prst="rect">
              <a:avLst/>
            </a:prstGeom>
            <a:noFill/>
            <a:ln w="9525">
              <a:noFill/>
              <a:miter lim="800000"/>
              <a:headEnd/>
              <a:tailEnd/>
            </a:ln>
          </p:spPr>
          <p:txBody>
            <a:bodyPr wrap="none">
              <a:spAutoFit/>
            </a:bodyPr>
            <a:lstStyle/>
            <a:p>
              <a:r>
                <a:rPr lang="en-US" sz="1400"/>
                <a:t>12.5</a:t>
              </a:r>
            </a:p>
          </p:txBody>
        </p:sp>
      </p:grpSp>
      <p:sp>
        <p:nvSpPr>
          <p:cNvPr id="14339" name="Rectangle 21"/>
          <p:cNvSpPr>
            <a:spLocks noGrp="1" noChangeArrowheads="1"/>
          </p:cNvSpPr>
          <p:nvPr>
            <p:ph type="title"/>
          </p:nvPr>
        </p:nvSpPr>
        <p:spPr/>
        <p:txBody>
          <a:bodyPr/>
          <a:lstStyle/>
          <a:p>
            <a:pPr eaLnBrk="1" hangingPunct="1"/>
            <a:r>
              <a:rPr lang="en-US" smtClean="0"/>
              <a:t>Half-life of Radiation</a:t>
            </a:r>
          </a:p>
        </p:txBody>
      </p:sp>
      <p:grpSp>
        <p:nvGrpSpPr>
          <p:cNvPr id="3" name="Group 22"/>
          <p:cNvGrpSpPr>
            <a:grpSpLocks/>
          </p:cNvGrpSpPr>
          <p:nvPr/>
        </p:nvGrpSpPr>
        <p:grpSpPr bwMode="auto">
          <a:xfrm>
            <a:off x="3302000" y="1676400"/>
            <a:ext cx="1346200" cy="1600200"/>
            <a:chOff x="304" y="1200"/>
            <a:chExt cx="848" cy="1008"/>
          </a:xfrm>
        </p:grpSpPr>
        <p:sp>
          <p:nvSpPr>
            <p:cNvPr id="14385" name="Rectangle 23"/>
            <p:cNvSpPr>
              <a:spLocks noChangeArrowheads="1"/>
            </p:cNvSpPr>
            <p:nvPr/>
          </p:nvSpPr>
          <p:spPr bwMode="auto">
            <a:xfrm>
              <a:off x="336" y="1200"/>
              <a:ext cx="816" cy="1008"/>
            </a:xfrm>
            <a:prstGeom prst="rect">
              <a:avLst/>
            </a:prstGeom>
            <a:solidFill>
              <a:srgbClr val="BDCDFF"/>
            </a:solidFill>
            <a:ln w="9525">
              <a:solidFill>
                <a:schemeClr val="tx1"/>
              </a:solidFill>
              <a:miter lim="800000"/>
              <a:headEnd/>
              <a:tailEnd/>
            </a:ln>
          </p:spPr>
          <p:txBody>
            <a:bodyPr wrap="none" anchor="ctr"/>
            <a:lstStyle/>
            <a:p>
              <a:endParaRPr lang="en-US"/>
            </a:p>
          </p:txBody>
        </p:sp>
        <p:sp>
          <p:nvSpPr>
            <p:cNvPr id="14386" name="Oval 24"/>
            <p:cNvSpPr>
              <a:spLocks noChangeArrowheads="1"/>
            </p:cNvSpPr>
            <p:nvPr/>
          </p:nvSpPr>
          <p:spPr bwMode="auto">
            <a:xfrm>
              <a:off x="384" y="1536"/>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87" name="Oval 25"/>
            <p:cNvSpPr>
              <a:spLocks noChangeArrowheads="1"/>
            </p:cNvSpPr>
            <p:nvPr/>
          </p:nvSpPr>
          <p:spPr bwMode="auto">
            <a:xfrm>
              <a:off x="480" y="1632"/>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88" name="Oval 26"/>
            <p:cNvSpPr>
              <a:spLocks noChangeArrowheads="1"/>
            </p:cNvSpPr>
            <p:nvPr/>
          </p:nvSpPr>
          <p:spPr bwMode="auto">
            <a:xfrm>
              <a:off x="576" y="1728"/>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89" name="Oval 27"/>
            <p:cNvSpPr>
              <a:spLocks noChangeArrowheads="1"/>
            </p:cNvSpPr>
            <p:nvPr/>
          </p:nvSpPr>
          <p:spPr bwMode="auto">
            <a:xfrm>
              <a:off x="672" y="1824"/>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0" name="Oval 28"/>
            <p:cNvSpPr>
              <a:spLocks noChangeArrowheads="1"/>
            </p:cNvSpPr>
            <p:nvPr/>
          </p:nvSpPr>
          <p:spPr bwMode="auto">
            <a:xfrm>
              <a:off x="768" y="1920"/>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1" name="Oval 29"/>
            <p:cNvSpPr>
              <a:spLocks noChangeArrowheads="1"/>
            </p:cNvSpPr>
            <p:nvPr/>
          </p:nvSpPr>
          <p:spPr bwMode="auto">
            <a:xfrm>
              <a:off x="864" y="2016"/>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2" name="Oval 30"/>
            <p:cNvSpPr>
              <a:spLocks noChangeArrowheads="1"/>
            </p:cNvSpPr>
            <p:nvPr/>
          </p:nvSpPr>
          <p:spPr bwMode="auto">
            <a:xfrm>
              <a:off x="384" y="1728"/>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3" name="Oval 31"/>
            <p:cNvSpPr>
              <a:spLocks noChangeArrowheads="1"/>
            </p:cNvSpPr>
            <p:nvPr/>
          </p:nvSpPr>
          <p:spPr bwMode="auto">
            <a:xfrm>
              <a:off x="480" y="1872"/>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4" name="Oval 32"/>
            <p:cNvSpPr>
              <a:spLocks noChangeArrowheads="1"/>
            </p:cNvSpPr>
            <p:nvPr/>
          </p:nvSpPr>
          <p:spPr bwMode="auto">
            <a:xfrm>
              <a:off x="576" y="1968"/>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5" name="Oval 33"/>
            <p:cNvSpPr>
              <a:spLocks noChangeArrowheads="1"/>
            </p:cNvSpPr>
            <p:nvPr/>
          </p:nvSpPr>
          <p:spPr bwMode="auto">
            <a:xfrm>
              <a:off x="672" y="2064"/>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6" name="Oval 34"/>
            <p:cNvSpPr>
              <a:spLocks noChangeArrowheads="1"/>
            </p:cNvSpPr>
            <p:nvPr/>
          </p:nvSpPr>
          <p:spPr bwMode="auto">
            <a:xfrm>
              <a:off x="624" y="1584"/>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7" name="Oval 35"/>
            <p:cNvSpPr>
              <a:spLocks noChangeArrowheads="1"/>
            </p:cNvSpPr>
            <p:nvPr/>
          </p:nvSpPr>
          <p:spPr bwMode="auto">
            <a:xfrm>
              <a:off x="768" y="1728"/>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8" name="Oval 36"/>
            <p:cNvSpPr>
              <a:spLocks noChangeArrowheads="1"/>
            </p:cNvSpPr>
            <p:nvPr/>
          </p:nvSpPr>
          <p:spPr bwMode="auto">
            <a:xfrm>
              <a:off x="864" y="1824"/>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99" name="Oval 37"/>
            <p:cNvSpPr>
              <a:spLocks noChangeArrowheads="1"/>
            </p:cNvSpPr>
            <p:nvPr/>
          </p:nvSpPr>
          <p:spPr bwMode="auto">
            <a:xfrm>
              <a:off x="768" y="1584"/>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400" name="Oval 38"/>
            <p:cNvSpPr>
              <a:spLocks noChangeArrowheads="1"/>
            </p:cNvSpPr>
            <p:nvPr/>
          </p:nvSpPr>
          <p:spPr bwMode="auto">
            <a:xfrm>
              <a:off x="480" y="2064"/>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401" name="Oval 39"/>
            <p:cNvSpPr>
              <a:spLocks noChangeArrowheads="1"/>
            </p:cNvSpPr>
            <p:nvPr/>
          </p:nvSpPr>
          <p:spPr bwMode="auto">
            <a:xfrm>
              <a:off x="384" y="1968"/>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402" name="Text Box 40"/>
            <p:cNvSpPr txBox="1">
              <a:spLocks noChangeArrowheads="1"/>
            </p:cNvSpPr>
            <p:nvPr/>
          </p:nvSpPr>
          <p:spPr bwMode="auto">
            <a:xfrm>
              <a:off x="304" y="1200"/>
              <a:ext cx="848" cy="326"/>
            </a:xfrm>
            <a:prstGeom prst="rect">
              <a:avLst/>
            </a:prstGeom>
            <a:noFill/>
            <a:ln w="9525">
              <a:noFill/>
              <a:miter lim="800000"/>
              <a:headEnd/>
              <a:tailEnd/>
            </a:ln>
          </p:spPr>
          <p:txBody>
            <a:bodyPr wrap="none">
              <a:spAutoFit/>
            </a:bodyPr>
            <a:lstStyle/>
            <a:p>
              <a:pPr algn="ctr"/>
              <a:r>
                <a:rPr lang="en-US" sz="1400"/>
                <a:t>Initial amount</a:t>
              </a:r>
            </a:p>
            <a:p>
              <a:pPr algn="ctr"/>
              <a:r>
                <a:rPr lang="en-US" sz="1400"/>
                <a:t>of radioisotope</a:t>
              </a:r>
            </a:p>
          </p:txBody>
        </p:sp>
      </p:grpSp>
      <p:grpSp>
        <p:nvGrpSpPr>
          <p:cNvPr id="4" name="Group 41"/>
          <p:cNvGrpSpPr>
            <a:grpSpLocks/>
          </p:cNvGrpSpPr>
          <p:nvPr/>
        </p:nvGrpSpPr>
        <p:grpSpPr bwMode="auto">
          <a:xfrm>
            <a:off x="2667000" y="4205288"/>
            <a:ext cx="1066800" cy="442912"/>
            <a:chOff x="192" y="240"/>
            <a:chExt cx="672" cy="279"/>
          </a:xfrm>
        </p:grpSpPr>
        <p:sp>
          <p:nvSpPr>
            <p:cNvPr id="14383" name="Line 42"/>
            <p:cNvSpPr>
              <a:spLocks noChangeShapeType="1"/>
            </p:cNvSpPr>
            <p:nvPr/>
          </p:nvSpPr>
          <p:spPr bwMode="auto">
            <a:xfrm>
              <a:off x="192" y="240"/>
              <a:ext cx="672" cy="0"/>
            </a:xfrm>
            <a:prstGeom prst="line">
              <a:avLst/>
            </a:prstGeom>
            <a:noFill/>
            <a:ln w="9525">
              <a:solidFill>
                <a:srgbClr val="FF0000"/>
              </a:solidFill>
              <a:miter lim="800000"/>
              <a:headEnd type="triangle" w="med" len="med"/>
              <a:tailEnd type="triangle" w="med" len="med"/>
            </a:ln>
          </p:spPr>
          <p:txBody>
            <a:bodyPr wrap="none"/>
            <a:lstStyle/>
            <a:p>
              <a:endParaRPr lang="en-US"/>
            </a:p>
          </p:txBody>
        </p:sp>
        <p:sp>
          <p:nvSpPr>
            <p:cNvPr id="14384" name="Text Box 43"/>
            <p:cNvSpPr txBox="1">
              <a:spLocks noChangeArrowheads="1"/>
            </p:cNvSpPr>
            <p:nvPr/>
          </p:nvSpPr>
          <p:spPr bwMode="auto">
            <a:xfrm>
              <a:off x="384" y="288"/>
              <a:ext cx="289" cy="231"/>
            </a:xfrm>
            <a:prstGeom prst="rect">
              <a:avLst/>
            </a:prstGeom>
            <a:noFill/>
            <a:ln w="9525">
              <a:noFill/>
              <a:miter lim="800000"/>
              <a:headEnd/>
              <a:tailEnd/>
            </a:ln>
          </p:spPr>
          <p:txBody>
            <a:bodyPr wrap="none">
              <a:spAutoFit/>
            </a:bodyPr>
            <a:lstStyle/>
            <a:p>
              <a:r>
                <a:rPr lang="en-US"/>
                <a:t>t</a:t>
              </a:r>
              <a:r>
                <a:rPr lang="en-US" baseline="-25000"/>
                <a:t>1/2</a:t>
              </a:r>
              <a:endParaRPr lang="en-US"/>
            </a:p>
          </p:txBody>
        </p:sp>
      </p:grpSp>
      <p:grpSp>
        <p:nvGrpSpPr>
          <p:cNvPr id="5" name="Group 44"/>
          <p:cNvGrpSpPr>
            <a:grpSpLocks/>
          </p:cNvGrpSpPr>
          <p:nvPr/>
        </p:nvGrpSpPr>
        <p:grpSpPr bwMode="auto">
          <a:xfrm>
            <a:off x="3733800" y="5043488"/>
            <a:ext cx="1066800" cy="442912"/>
            <a:chOff x="1056" y="240"/>
            <a:chExt cx="672" cy="279"/>
          </a:xfrm>
        </p:grpSpPr>
        <p:sp>
          <p:nvSpPr>
            <p:cNvPr id="14381" name="Line 45"/>
            <p:cNvSpPr>
              <a:spLocks noChangeShapeType="1"/>
            </p:cNvSpPr>
            <p:nvPr/>
          </p:nvSpPr>
          <p:spPr bwMode="auto">
            <a:xfrm>
              <a:off x="1056" y="240"/>
              <a:ext cx="672" cy="0"/>
            </a:xfrm>
            <a:prstGeom prst="line">
              <a:avLst/>
            </a:prstGeom>
            <a:noFill/>
            <a:ln w="9525">
              <a:solidFill>
                <a:srgbClr val="FF0000"/>
              </a:solidFill>
              <a:miter lim="800000"/>
              <a:headEnd type="triangle" w="med" len="med"/>
              <a:tailEnd type="triangle" w="med" len="med"/>
            </a:ln>
          </p:spPr>
          <p:txBody>
            <a:bodyPr wrap="none"/>
            <a:lstStyle/>
            <a:p>
              <a:endParaRPr lang="en-US"/>
            </a:p>
          </p:txBody>
        </p:sp>
        <p:sp>
          <p:nvSpPr>
            <p:cNvPr id="14382" name="Text Box 46"/>
            <p:cNvSpPr txBox="1">
              <a:spLocks noChangeArrowheads="1"/>
            </p:cNvSpPr>
            <p:nvPr/>
          </p:nvSpPr>
          <p:spPr bwMode="auto">
            <a:xfrm>
              <a:off x="1248" y="288"/>
              <a:ext cx="289" cy="231"/>
            </a:xfrm>
            <a:prstGeom prst="rect">
              <a:avLst/>
            </a:prstGeom>
            <a:noFill/>
            <a:ln w="9525">
              <a:noFill/>
              <a:miter lim="800000"/>
              <a:headEnd/>
              <a:tailEnd/>
            </a:ln>
          </p:spPr>
          <p:txBody>
            <a:bodyPr>
              <a:spAutoFit/>
            </a:bodyPr>
            <a:lstStyle/>
            <a:p>
              <a:r>
                <a:rPr lang="en-US"/>
                <a:t>t</a:t>
              </a:r>
              <a:r>
                <a:rPr lang="en-US" baseline="-25000"/>
                <a:t>1/2</a:t>
              </a:r>
              <a:endParaRPr lang="en-US"/>
            </a:p>
          </p:txBody>
        </p:sp>
      </p:grpSp>
      <p:grpSp>
        <p:nvGrpSpPr>
          <p:cNvPr id="6" name="Group 47"/>
          <p:cNvGrpSpPr>
            <a:grpSpLocks/>
          </p:cNvGrpSpPr>
          <p:nvPr/>
        </p:nvGrpSpPr>
        <p:grpSpPr bwMode="auto">
          <a:xfrm>
            <a:off x="4800600" y="5410200"/>
            <a:ext cx="1066800" cy="366713"/>
            <a:chOff x="1920" y="288"/>
            <a:chExt cx="672" cy="231"/>
          </a:xfrm>
        </p:grpSpPr>
        <p:sp>
          <p:nvSpPr>
            <p:cNvPr id="14379" name="Line 48"/>
            <p:cNvSpPr>
              <a:spLocks noChangeShapeType="1"/>
            </p:cNvSpPr>
            <p:nvPr/>
          </p:nvSpPr>
          <p:spPr bwMode="auto">
            <a:xfrm>
              <a:off x="1920" y="288"/>
              <a:ext cx="672" cy="0"/>
            </a:xfrm>
            <a:prstGeom prst="line">
              <a:avLst/>
            </a:prstGeom>
            <a:noFill/>
            <a:ln w="9525">
              <a:solidFill>
                <a:srgbClr val="FF0000"/>
              </a:solidFill>
              <a:miter lim="800000"/>
              <a:headEnd type="triangle" w="med" len="med"/>
              <a:tailEnd type="triangle" w="med" len="med"/>
            </a:ln>
          </p:spPr>
          <p:txBody>
            <a:bodyPr wrap="none"/>
            <a:lstStyle/>
            <a:p>
              <a:endParaRPr lang="en-US"/>
            </a:p>
          </p:txBody>
        </p:sp>
        <p:sp>
          <p:nvSpPr>
            <p:cNvPr id="14380" name="Text Box 49"/>
            <p:cNvSpPr txBox="1">
              <a:spLocks noChangeArrowheads="1"/>
            </p:cNvSpPr>
            <p:nvPr/>
          </p:nvSpPr>
          <p:spPr bwMode="auto">
            <a:xfrm>
              <a:off x="2111" y="288"/>
              <a:ext cx="289" cy="231"/>
            </a:xfrm>
            <a:prstGeom prst="rect">
              <a:avLst/>
            </a:prstGeom>
            <a:noFill/>
            <a:ln w="9525">
              <a:noFill/>
              <a:miter lim="800000"/>
              <a:headEnd/>
              <a:tailEnd/>
            </a:ln>
          </p:spPr>
          <p:txBody>
            <a:bodyPr wrap="none">
              <a:spAutoFit/>
            </a:bodyPr>
            <a:lstStyle/>
            <a:p>
              <a:r>
                <a:rPr lang="en-US"/>
                <a:t>t</a:t>
              </a:r>
              <a:r>
                <a:rPr lang="en-US" baseline="-25000"/>
                <a:t>1/2</a:t>
              </a:r>
              <a:endParaRPr lang="en-US"/>
            </a:p>
          </p:txBody>
        </p:sp>
      </p:grpSp>
      <p:sp>
        <p:nvSpPr>
          <p:cNvPr id="68658" name="Freeform 50"/>
          <p:cNvSpPr>
            <a:spLocks/>
          </p:cNvSpPr>
          <p:nvPr/>
        </p:nvSpPr>
        <p:spPr bwMode="auto">
          <a:xfrm>
            <a:off x="2667000" y="2667000"/>
            <a:ext cx="4191000" cy="2971800"/>
          </a:xfrm>
          <a:custGeom>
            <a:avLst/>
            <a:gdLst>
              <a:gd name="T0" fmla="*/ 0 w 2640"/>
              <a:gd name="T1" fmla="*/ 0 h 1872"/>
              <a:gd name="T2" fmla="*/ 288 w 2640"/>
              <a:gd name="T3" fmla="*/ 480 h 1872"/>
              <a:gd name="T4" fmla="*/ 672 w 2640"/>
              <a:gd name="T5" fmla="*/ 960 h 1872"/>
              <a:gd name="T6" fmla="*/ 1344 w 2640"/>
              <a:gd name="T7" fmla="*/ 1488 h 1872"/>
              <a:gd name="T8" fmla="*/ 2016 w 2640"/>
              <a:gd name="T9" fmla="*/ 1728 h 1872"/>
              <a:gd name="T10" fmla="*/ 2640 w 2640"/>
              <a:gd name="T11" fmla="*/ 1872 h 1872"/>
              <a:gd name="T12" fmla="*/ 0 60000 65536"/>
              <a:gd name="T13" fmla="*/ 0 60000 65536"/>
              <a:gd name="T14" fmla="*/ 0 60000 65536"/>
              <a:gd name="T15" fmla="*/ 0 60000 65536"/>
              <a:gd name="T16" fmla="*/ 0 60000 65536"/>
              <a:gd name="T17" fmla="*/ 0 60000 65536"/>
              <a:gd name="T18" fmla="*/ 0 w 2640"/>
              <a:gd name="T19" fmla="*/ 0 h 1872"/>
              <a:gd name="T20" fmla="*/ 2640 w 2640"/>
              <a:gd name="T21" fmla="*/ 1872 h 1872"/>
            </a:gdLst>
            <a:ahLst/>
            <a:cxnLst>
              <a:cxn ang="T12">
                <a:pos x="T0" y="T1"/>
              </a:cxn>
              <a:cxn ang="T13">
                <a:pos x="T2" y="T3"/>
              </a:cxn>
              <a:cxn ang="T14">
                <a:pos x="T4" y="T5"/>
              </a:cxn>
              <a:cxn ang="T15">
                <a:pos x="T6" y="T7"/>
              </a:cxn>
              <a:cxn ang="T16">
                <a:pos x="T8" y="T9"/>
              </a:cxn>
              <a:cxn ang="T17">
                <a:pos x="T10" y="T11"/>
              </a:cxn>
            </a:cxnLst>
            <a:rect l="T18" t="T19" r="T20" b="T21"/>
            <a:pathLst>
              <a:path w="2640" h="1872">
                <a:moveTo>
                  <a:pt x="0" y="0"/>
                </a:moveTo>
                <a:cubicBezTo>
                  <a:pt x="88" y="160"/>
                  <a:pt x="176" y="320"/>
                  <a:pt x="288" y="480"/>
                </a:cubicBezTo>
                <a:cubicBezTo>
                  <a:pt x="400" y="640"/>
                  <a:pt x="496" y="792"/>
                  <a:pt x="672" y="960"/>
                </a:cubicBezTo>
                <a:cubicBezTo>
                  <a:pt x="848" y="1128"/>
                  <a:pt x="1120" y="1360"/>
                  <a:pt x="1344" y="1488"/>
                </a:cubicBezTo>
                <a:cubicBezTo>
                  <a:pt x="1568" y="1616"/>
                  <a:pt x="1800" y="1664"/>
                  <a:pt x="2016" y="1728"/>
                </a:cubicBezTo>
                <a:cubicBezTo>
                  <a:pt x="2232" y="1792"/>
                  <a:pt x="2436" y="1832"/>
                  <a:pt x="2640" y="1872"/>
                </a:cubicBezTo>
              </a:path>
            </a:pathLst>
          </a:custGeom>
          <a:noFill/>
          <a:ln w="25400" cap="flat" cmpd="sng">
            <a:solidFill>
              <a:schemeClr val="accent2"/>
            </a:solidFill>
            <a:prstDash val="solid"/>
            <a:miter lim="800000"/>
            <a:headEnd type="none" w="med" len="med"/>
            <a:tailEnd type="none" w="med" len="med"/>
          </a:ln>
        </p:spPr>
        <p:txBody>
          <a:bodyPr wrap="none"/>
          <a:lstStyle/>
          <a:p>
            <a:endParaRPr lang="en-US"/>
          </a:p>
        </p:txBody>
      </p:sp>
      <p:grpSp>
        <p:nvGrpSpPr>
          <p:cNvPr id="7" name="Group 51"/>
          <p:cNvGrpSpPr>
            <a:grpSpLocks/>
          </p:cNvGrpSpPr>
          <p:nvPr/>
        </p:nvGrpSpPr>
        <p:grpSpPr bwMode="auto">
          <a:xfrm>
            <a:off x="4419600" y="2667000"/>
            <a:ext cx="1327150" cy="1295400"/>
            <a:chOff x="508" y="1008"/>
            <a:chExt cx="836" cy="816"/>
          </a:xfrm>
        </p:grpSpPr>
        <p:sp>
          <p:nvSpPr>
            <p:cNvPr id="14369" name="Rectangle 52"/>
            <p:cNvSpPr>
              <a:spLocks noChangeArrowheads="1"/>
            </p:cNvSpPr>
            <p:nvPr/>
          </p:nvSpPr>
          <p:spPr bwMode="auto">
            <a:xfrm>
              <a:off x="512" y="1008"/>
              <a:ext cx="816" cy="816"/>
            </a:xfrm>
            <a:prstGeom prst="rect">
              <a:avLst/>
            </a:prstGeom>
            <a:solidFill>
              <a:srgbClr val="BDCDFF"/>
            </a:solidFill>
            <a:ln w="9525">
              <a:solidFill>
                <a:schemeClr val="tx1"/>
              </a:solidFill>
              <a:miter lim="800000"/>
              <a:headEnd/>
              <a:tailEnd/>
            </a:ln>
          </p:spPr>
          <p:txBody>
            <a:bodyPr wrap="none" anchor="ctr"/>
            <a:lstStyle/>
            <a:p>
              <a:endParaRPr lang="en-US"/>
            </a:p>
          </p:txBody>
        </p:sp>
        <p:sp>
          <p:nvSpPr>
            <p:cNvPr id="14370" name="Oval 53"/>
            <p:cNvSpPr>
              <a:spLocks noChangeArrowheads="1"/>
            </p:cNvSpPr>
            <p:nvPr/>
          </p:nvSpPr>
          <p:spPr bwMode="auto">
            <a:xfrm>
              <a:off x="576" y="1344"/>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71" name="Oval 54"/>
            <p:cNvSpPr>
              <a:spLocks noChangeArrowheads="1"/>
            </p:cNvSpPr>
            <p:nvPr/>
          </p:nvSpPr>
          <p:spPr bwMode="auto">
            <a:xfrm>
              <a:off x="816" y="1296"/>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72" name="Oval 55"/>
            <p:cNvSpPr>
              <a:spLocks noChangeArrowheads="1"/>
            </p:cNvSpPr>
            <p:nvPr/>
          </p:nvSpPr>
          <p:spPr bwMode="auto">
            <a:xfrm>
              <a:off x="720" y="1488"/>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73" name="Oval 56"/>
            <p:cNvSpPr>
              <a:spLocks noChangeArrowheads="1"/>
            </p:cNvSpPr>
            <p:nvPr/>
          </p:nvSpPr>
          <p:spPr bwMode="auto">
            <a:xfrm>
              <a:off x="1056" y="1680"/>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74" name="Oval 57"/>
            <p:cNvSpPr>
              <a:spLocks noChangeArrowheads="1"/>
            </p:cNvSpPr>
            <p:nvPr/>
          </p:nvSpPr>
          <p:spPr bwMode="auto">
            <a:xfrm>
              <a:off x="1104" y="1488"/>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75" name="Oval 58"/>
            <p:cNvSpPr>
              <a:spLocks noChangeArrowheads="1"/>
            </p:cNvSpPr>
            <p:nvPr/>
          </p:nvSpPr>
          <p:spPr bwMode="auto">
            <a:xfrm>
              <a:off x="1056" y="1248"/>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76" name="Oval 59"/>
            <p:cNvSpPr>
              <a:spLocks noChangeArrowheads="1"/>
            </p:cNvSpPr>
            <p:nvPr/>
          </p:nvSpPr>
          <p:spPr bwMode="auto">
            <a:xfrm>
              <a:off x="912" y="1536"/>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77" name="Oval 60"/>
            <p:cNvSpPr>
              <a:spLocks noChangeArrowheads="1"/>
            </p:cNvSpPr>
            <p:nvPr/>
          </p:nvSpPr>
          <p:spPr bwMode="auto">
            <a:xfrm>
              <a:off x="624" y="1680"/>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78" name="Text Box 61"/>
            <p:cNvSpPr txBox="1">
              <a:spLocks noChangeArrowheads="1"/>
            </p:cNvSpPr>
            <p:nvPr/>
          </p:nvSpPr>
          <p:spPr bwMode="auto">
            <a:xfrm>
              <a:off x="508" y="1056"/>
              <a:ext cx="836" cy="192"/>
            </a:xfrm>
            <a:prstGeom prst="rect">
              <a:avLst/>
            </a:prstGeom>
            <a:noFill/>
            <a:ln w="9525">
              <a:noFill/>
              <a:miter lim="800000"/>
              <a:headEnd/>
              <a:tailEnd/>
            </a:ln>
          </p:spPr>
          <p:txBody>
            <a:bodyPr wrap="none">
              <a:spAutoFit/>
            </a:bodyPr>
            <a:lstStyle/>
            <a:p>
              <a:pPr algn="ctr"/>
              <a:r>
                <a:rPr lang="en-US" sz="1400"/>
                <a:t>After 1 half-life</a:t>
              </a:r>
            </a:p>
          </p:txBody>
        </p:sp>
      </p:grpSp>
      <p:grpSp>
        <p:nvGrpSpPr>
          <p:cNvPr id="8" name="Group 62"/>
          <p:cNvGrpSpPr>
            <a:grpSpLocks/>
          </p:cNvGrpSpPr>
          <p:nvPr/>
        </p:nvGrpSpPr>
        <p:grpSpPr bwMode="auto">
          <a:xfrm>
            <a:off x="5554663" y="3429000"/>
            <a:ext cx="1455737" cy="1295400"/>
            <a:chOff x="4315" y="1632"/>
            <a:chExt cx="917" cy="816"/>
          </a:xfrm>
        </p:grpSpPr>
        <p:sp>
          <p:nvSpPr>
            <p:cNvPr id="14363" name="Rectangle 63"/>
            <p:cNvSpPr>
              <a:spLocks noChangeArrowheads="1"/>
            </p:cNvSpPr>
            <p:nvPr/>
          </p:nvSpPr>
          <p:spPr bwMode="auto">
            <a:xfrm>
              <a:off x="4350" y="1632"/>
              <a:ext cx="855" cy="816"/>
            </a:xfrm>
            <a:prstGeom prst="rect">
              <a:avLst/>
            </a:prstGeom>
            <a:solidFill>
              <a:srgbClr val="BDCDFF"/>
            </a:solidFill>
            <a:ln w="9525">
              <a:solidFill>
                <a:schemeClr val="tx1"/>
              </a:solidFill>
              <a:miter lim="800000"/>
              <a:headEnd/>
              <a:tailEnd/>
            </a:ln>
          </p:spPr>
          <p:txBody>
            <a:bodyPr wrap="none" anchor="ctr"/>
            <a:lstStyle/>
            <a:p>
              <a:endParaRPr lang="en-US"/>
            </a:p>
          </p:txBody>
        </p:sp>
        <p:sp>
          <p:nvSpPr>
            <p:cNvPr id="14364" name="Oval 64"/>
            <p:cNvSpPr>
              <a:spLocks noChangeArrowheads="1"/>
            </p:cNvSpPr>
            <p:nvPr/>
          </p:nvSpPr>
          <p:spPr bwMode="auto">
            <a:xfrm>
              <a:off x="4482" y="1920"/>
              <a:ext cx="90"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65" name="Oval 65"/>
            <p:cNvSpPr>
              <a:spLocks noChangeArrowheads="1"/>
            </p:cNvSpPr>
            <p:nvPr/>
          </p:nvSpPr>
          <p:spPr bwMode="auto">
            <a:xfrm>
              <a:off x="4848" y="2160"/>
              <a:ext cx="90"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66" name="Oval 66"/>
            <p:cNvSpPr>
              <a:spLocks noChangeArrowheads="1"/>
            </p:cNvSpPr>
            <p:nvPr/>
          </p:nvSpPr>
          <p:spPr bwMode="auto">
            <a:xfrm>
              <a:off x="4843" y="1920"/>
              <a:ext cx="91"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67" name="Oval 67"/>
            <p:cNvSpPr>
              <a:spLocks noChangeArrowheads="1"/>
            </p:cNvSpPr>
            <p:nvPr/>
          </p:nvSpPr>
          <p:spPr bwMode="auto">
            <a:xfrm>
              <a:off x="4608" y="2112"/>
              <a:ext cx="91"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68" name="Text Box 68"/>
            <p:cNvSpPr txBox="1">
              <a:spLocks noChangeArrowheads="1"/>
            </p:cNvSpPr>
            <p:nvPr/>
          </p:nvSpPr>
          <p:spPr bwMode="auto">
            <a:xfrm>
              <a:off x="4315" y="1680"/>
              <a:ext cx="917" cy="192"/>
            </a:xfrm>
            <a:prstGeom prst="rect">
              <a:avLst/>
            </a:prstGeom>
            <a:noFill/>
            <a:ln w="9525">
              <a:noFill/>
              <a:miter lim="800000"/>
              <a:headEnd/>
              <a:tailEnd/>
            </a:ln>
          </p:spPr>
          <p:txBody>
            <a:bodyPr wrap="none">
              <a:spAutoFit/>
            </a:bodyPr>
            <a:lstStyle/>
            <a:p>
              <a:pPr algn="ctr"/>
              <a:r>
                <a:rPr lang="en-US" sz="1400"/>
                <a:t>After 2 half-lives</a:t>
              </a:r>
            </a:p>
          </p:txBody>
        </p:sp>
      </p:grpSp>
      <p:grpSp>
        <p:nvGrpSpPr>
          <p:cNvPr id="9" name="Group 69"/>
          <p:cNvGrpSpPr>
            <a:grpSpLocks/>
          </p:cNvGrpSpPr>
          <p:nvPr/>
        </p:nvGrpSpPr>
        <p:grpSpPr bwMode="auto">
          <a:xfrm>
            <a:off x="6545263" y="4114800"/>
            <a:ext cx="1455737" cy="1295400"/>
            <a:chOff x="192" y="1824"/>
            <a:chExt cx="917" cy="816"/>
          </a:xfrm>
        </p:grpSpPr>
        <p:sp>
          <p:nvSpPr>
            <p:cNvPr id="14359" name="Rectangle 70"/>
            <p:cNvSpPr>
              <a:spLocks noChangeArrowheads="1"/>
            </p:cNvSpPr>
            <p:nvPr/>
          </p:nvSpPr>
          <p:spPr bwMode="auto">
            <a:xfrm>
              <a:off x="244" y="1824"/>
              <a:ext cx="860" cy="816"/>
            </a:xfrm>
            <a:prstGeom prst="rect">
              <a:avLst/>
            </a:prstGeom>
            <a:solidFill>
              <a:srgbClr val="BDCDFF"/>
            </a:solidFill>
            <a:ln w="9525">
              <a:solidFill>
                <a:schemeClr val="tx1"/>
              </a:solidFill>
              <a:miter lim="800000"/>
              <a:headEnd/>
              <a:tailEnd/>
            </a:ln>
          </p:spPr>
          <p:txBody>
            <a:bodyPr wrap="none" anchor="ctr"/>
            <a:lstStyle/>
            <a:p>
              <a:endParaRPr lang="en-US"/>
            </a:p>
          </p:txBody>
        </p:sp>
        <p:sp>
          <p:nvSpPr>
            <p:cNvPr id="14360" name="Oval 71"/>
            <p:cNvSpPr>
              <a:spLocks noChangeArrowheads="1"/>
            </p:cNvSpPr>
            <p:nvPr/>
          </p:nvSpPr>
          <p:spPr bwMode="auto">
            <a:xfrm>
              <a:off x="528" y="2160"/>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61" name="Oval 72"/>
            <p:cNvSpPr>
              <a:spLocks noChangeArrowheads="1"/>
            </p:cNvSpPr>
            <p:nvPr/>
          </p:nvSpPr>
          <p:spPr bwMode="auto">
            <a:xfrm>
              <a:off x="864" y="2352"/>
              <a:ext cx="96" cy="96"/>
            </a:xfrm>
            <a:prstGeom prst="ellipse">
              <a:avLst/>
            </a:prstGeom>
            <a:gradFill rotWithShape="1">
              <a:gsLst>
                <a:gs pos="0">
                  <a:srgbClr val="FF9B9B"/>
                </a:gs>
                <a:gs pos="100000">
                  <a:srgbClr val="FF0000"/>
                </a:gs>
              </a:gsLst>
              <a:path path="shape">
                <a:fillToRect l="50000" t="50000" r="50000" b="50000"/>
              </a:path>
            </a:gradFill>
            <a:ln w="9525">
              <a:solidFill>
                <a:srgbClr val="FF9B9B"/>
              </a:solidFill>
              <a:miter lim="800000"/>
              <a:headEnd/>
              <a:tailEnd/>
            </a:ln>
          </p:spPr>
          <p:txBody>
            <a:bodyPr wrap="none" anchor="ctr"/>
            <a:lstStyle/>
            <a:p>
              <a:endParaRPr lang="en-US"/>
            </a:p>
          </p:txBody>
        </p:sp>
        <p:sp>
          <p:nvSpPr>
            <p:cNvPr id="14362" name="Text Box 73"/>
            <p:cNvSpPr txBox="1">
              <a:spLocks noChangeArrowheads="1"/>
            </p:cNvSpPr>
            <p:nvPr/>
          </p:nvSpPr>
          <p:spPr bwMode="auto">
            <a:xfrm>
              <a:off x="192" y="1824"/>
              <a:ext cx="917" cy="192"/>
            </a:xfrm>
            <a:prstGeom prst="rect">
              <a:avLst/>
            </a:prstGeom>
            <a:noFill/>
            <a:ln w="9525">
              <a:noFill/>
              <a:miter lim="800000"/>
              <a:headEnd/>
              <a:tailEnd/>
            </a:ln>
          </p:spPr>
          <p:txBody>
            <a:bodyPr wrap="none">
              <a:spAutoFit/>
            </a:bodyPr>
            <a:lstStyle/>
            <a:p>
              <a:pPr algn="ctr"/>
              <a:r>
                <a:rPr lang="en-US" sz="1400"/>
                <a:t>After 3 half-lives</a:t>
              </a:r>
            </a:p>
          </p:txBody>
        </p:sp>
      </p:grpSp>
      <p:sp>
        <p:nvSpPr>
          <p:cNvPr id="68682" name="Oval 74"/>
          <p:cNvSpPr>
            <a:spLocks noChangeArrowheads="1"/>
          </p:cNvSpPr>
          <p:nvPr/>
        </p:nvSpPr>
        <p:spPr bwMode="auto">
          <a:xfrm>
            <a:off x="2667000" y="2590800"/>
            <a:ext cx="76200" cy="76200"/>
          </a:xfrm>
          <a:prstGeom prst="ellipse">
            <a:avLst/>
          </a:prstGeom>
          <a:solidFill>
            <a:srgbClr val="FF0000"/>
          </a:solidFill>
          <a:ln w="9525">
            <a:solidFill>
              <a:srgbClr val="FF0000"/>
            </a:solidFill>
            <a:miter lim="800000"/>
            <a:headEnd/>
            <a:tailEnd/>
          </a:ln>
        </p:spPr>
        <p:txBody>
          <a:bodyPr wrap="none" anchor="ctr"/>
          <a:lstStyle/>
          <a:p>
            <a:pPr algn="just"/>
            <a:endParaRPr lang="en-US"/>
          </a:p>
        </p:txBody>
      </p:sp>
      <p:sp>
        <p:nvSpPr>
          <p:cNvPr id="68683" name="Oval 75"/>
          <p:cNvSpPr>
            <a:spLocks noChangeArrowheads="1"/>
          </p:cNvSpPr>
          <p:nvPr/>
        </p:nvSpPr>
        <p:spPr bwMode="auto">
          <a:xfrm>
            <a:off x="3733800" y="4114800"/>
            <a:ext cx="76200" cy="76200"/>
          </a:xfrm>
          <a:prstGeom prst="ellipse">
            <a:avLst/>
          </a:prstGeom>
          <a:solidFill>
            <a:srgbClr val="FF0000"/>
          </a:solidFill>
          <a:ln w="9525">
            <a:solidFill>
              <a:srgbClr val="FF0000"/>
            </a:solidFill>
            <a:miter lim="800000"/>
            <a:headEnd/>
            <a:tailEnd/>
          </a:ln>
        </p:spPr>
        <p:txBody>
          <a:bodyPr wrap="none" anchor="ctr"/>
          <a:lstStyle/>
          <a:p>
            <a:pPr algn="just"/>
            <a:endParaRPr lang="en-US"/>
          </a:p>
        </p:txBody>
      </p:sp>
      <p:sp>
        <p:nvSpPr>
          <p:cNvPr id="68684" name="Oval 76"/>
          <p:cNvSpPr>
            <a:spLocks noChangeArrowheads="1"/>
          </p:cNvSpPr>
          <p:nvPr/>
        </p:nvSpPr>
        <p:spPr bwMode="auto">
          <a:xfrm>
            <a:off x="4800600" y="4953000"/>
            <a:ext cx="76200" cy="76200"/>
          </a:xfrm>
          <a:prstGeom prst="ellipse">
            <a:avLst/>
          </a:prstGeom>
          <a:solidFill>
            <a:srgbClr val="FF0000"/>
          </a:solidFill>
          <a:ln w="9525">
            <a:solidFill>
              <a:srgbClr val="FF0000"/>
            </a:solidFill>
            <a:miter lim="800000"/>
            <a:headEnd/>
            <a:tailEnd/>
          </a:ln>
        </p:spPr>
        <p:txBody>
          <a:bodyPr wrap="none" anchor="ctr"/>
          <a:lstStyle/>
          <a:p>
            <a:pPr algn="just"/>
            <a:endParaRPr lang="en-US"/>
          </a:p>
        </p:txBody>
      </p:sp>
      <p:sp>
        <p:nvSpPr>
          <p:cNvPr id="68685" name="Oval 77"/>
          <p:cNvSpPr>
            <a:spLocks noChangeArrowheads="1"/>
          </p:cNvSpPr>
          <p:nvPr/>
        </p:nvSpPr>
        <p:spPr bwMode="auto">
          <a:xfrm>
            <a:off x="5867400" y="5334000"/>
            <a:ext cx="76200" cy="76200"/>
          </a:xfrm>
          <a:prstGeom prst="ellipse">
            <a:avLst/>
          </a:prstGeom>
          <a:solidFill>
            <a:srgbClr val="FF0000"/>
          </a:solidFill>
          <a:ln w="9525">
            <a:solidFill>
              <a:srgbClr val="FF0000"/>
            </a:solidFill>
            <a:miter lim="800000"/>
            <a:headEnd/>
            <a:tailEnd/>
          </a:ln>
        </p:spPr>
        <p:txBody>
          <a:bodyPr wrap="none" anchor="ctr"/>
          <a:lstStyle/>
          <a:p>
            <a:pPr algn="just"/>
            <a:endParaRPr lang="en-US"/>
          </a:p>
        </p:txBody>
      </p:sp>
      <p:sp>
        <p:nvSpPr>
          <p:cNvPr id="68686" name="AutoShape 78"/>
          <p:cNvSpPr>
            <a:spLocks noChangeArrowheads="1"/>
          </p:cNvSpPr>
          <p:nvPr/>
        </p:nvSpPr>
        <p:spPr bwMode="auto">
          <a:xfrm>
            <a:off x="2743200" y="2514600"/>
            <a:ext cx="685800" cy="228600"/>
          </a:xfrm>
          <a:prstGeom prst="notchedRightArrow">
            <a:avLst>
              <a:gd name="adj1" fmla="val 40620"/>
              <a:gd name="adj2" fmla="val 75000"/>
            </a:avLst>
          </a:prstGeom>
          <a:solidFill>
            <a:srgbClr val="BDCDFF"/>
          </a:solidFill>
          <a:ln w="9525">
            <a:solidFill>
              <a:srgbClr val="8BA7FF"/>
            </a:solidFill>
            <a:miter lim="800000"/>
            <a:headEnd/>
            <a:tailEnd/>
          </a:ln>
        </p:spPr>
        <p:txBody>
          <a:bodyPr wrap="none" anchor="ctr"/>
          <a:lstStyle/>
          <a:p>
            <a:endParaRPr lang="en-US"/>
          </a:p>
        </p:txBody>
      </p:sp>
      <p:sp>
        <p:nvSpPr>
          <p:cNvPr id="68687" name="AutoShape 79"/>
          <p:cNvSpPr>
            <a:spLocks noChangeArrowheads="1"/>
          </p:cNvSpPr>
          <p:nvPr/>
        </p:nvSpPr>
        <p:spPr bwMode="auto">
          <a:xfrm rot="-1211148">
            <a:off x="3810000" y="3886200"/>
            <a:ext cx="685800" cy="228600"/>
          </a:xfrm>
          <a:prstGeom prst="notchedRightArrow">
            <a:avLst>
              <a:gd name="adj1" fmla="val 40620"/>
              <a:gd name="adj2" fmla="val 75000"/>
            </a:avLst>
          </a:prstGeom>
          <a:solidFill>
            <a:srgbClr val="BDCDFF"/>
          </a:solidFill>
          <a:ln w="9525">
            <a:solidFill>
              <a:srgbClr val="8BA7FF"/>
            </a:solidFill>
            <a:miter lim="800000"/>
            <a:headEnd/>
            <a:tailEnd/>
          </a:ln>
        </p:spPr>
        <p:txBody>
          <a:bodyPr wrap="none" anchor="ctr"/>
          <a:lstStyle/>
          <a:p>
            <a:endParaRPr lang="en-US"/>
          </a:p>
        </p:txBody>
      </p:sp>
      <p:sp>
        <p:nvSpPr>
          <p:cNvPr id="68688" name="AutoShape 80"/>
          <p:cNvSpPr>
            <a:spLocks noChangeArrowheads="1"/>
          </p:cNvSpPr>
          <p:nvPr/>
        </p:nvSpPr>
        <p:spPr bwMode="auto">
          <a:xfrm rot="-1572683">
            <a:off x="4883150" y="4681538"/>
            <a:ext cx="838200" cy="228600"/>
          </a:xfrm>
          <a:prstGeom prst="notchedRightArrow">
            <a:avLst>
              <a:gd name="adj1" fmla="val 40620"/>
              <a:gd name="adj2" fmla="val 91667"/>
            </a:avLst>
          </a:prstGeom>
          <a:solidFill>
            <a:srgbClr val="BDCDFF"/>
          </a:solidFill>
          <a:ln w="9525">
            <a:solidFill>
              <a:srgbClr val="8BA7FF"/>
            </a:solidFill>
            <a:miter lim="800000"/>
            <a:headEnd/>
            <a:tailEnd/>
          </a:ln>
        </p:spPr>
        <p:txBody>
          <a:bodyPr wrap="none" anchor="ctr"/>
          <a:lstStyle/>
          <a:p>
            <a:endParaRPr lang="en-US"/>
          </a:p>
        </p:txBody>
      </p:sp>
      <p:sp>
        <p:nvSpPr>
          <p:cNvPr id="68689" name="AutoShape 81"/>
          <p:cNvSpPr>
            <a:spLocks noChangeArrowheads="1"/>
          </p:cNvSpPr>
          <p:nvPr/>
        </p:nvSpPr>
        <p:spPr bwMode="auto">
          <a:xfrm rot="-1150740">
            <a:off x="5946775" y="5105400"/>
            <a:ext cx="838200" cy="228600"/>
          </a:xfrm>
          <a:prstGeom prst="notchedRightArrow">
            <a:avLst>
              <a:gd name="adj1" fmla="val 40620"/>
              <a:gd name="adj2" fmla="val 91667"/>
            </a:avLst>
          </a:prstGeom>
          <a:solidFill>
            <a:srgbClr val="BDCDFF"/>
          </a:solidFill>
          <a:ln w="9525">
            <a:solidFill>
              <a:srgbClr val="8BA7FF"/>
            </a:solidFill>
            <a:miter lim="800000"/>
            <a:headEnd/>
            <a:tailEnd/>
          </a:ln>
        </p:spPr>
        <p:txBody>
          <a:bodyPr wrap="none" anchor="ctr"/>
          <a:lstStyle/>
          <a:p>
            <a:endParaRPr lang="en-US"/>
          </a:p>
        </p:txBody>
      </p:sp>
      <p:sp>
        <p:nvSpPr>
          <p:cNvPr id="14356" name="AutoShape 82">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4357" name="Rectangle 83">
            <a:hlinkClick r:id="rId5" tooltip="Wikipedia -  H A L F - L I F E"/>
          </p:cNvPr>
          <p:cNvSpPr>
            <a:spLocks noChangeArrowheads="1"/>
          </p:cNvSpPr>
          <p:nvPr/>
        </p:nvSpPr>
        <p:spPr bwMode="auto">
          <a:xfrm>
            <a:off x="2057400" y="592138"/>
            <a:ext cx="1905000" cy="530225"/>
          </a:xfrm>
          <a:prstGeom prst="rect">
            <a:avLst/>
          </a:prstGeom>
          <a:noFill/>
          <a:ln w="9525">
            <a:noFill/>
            <a:miter lim="800000"/>
            <a:headEnd/>
            <a:tailEnd/>
          </a:ln>
        </p:spPr>
        <p:txBody>
          <a:bodyPr wrap="none" anchor="ctr"/>
          <a:lstStyle/>
          <a:p>
            <a:endParaRPr lang="en-US"/>
          </a:p>
        </p:txBody>
      </p:sp>
      <p:pic>
        <p:nvPicPr>
          <p:cNvPr id="14358" name="Picture 84" descr="Geiger counter"/>
          <p:cNvPicPr>
            <a:picLocks noChangeAspect="1" noChangeArrowheads="1"/>
          </p:cNvPicPr>
          <p:nvPr/>
        </p:nvPicPr>
        <p:blipFill>
          <a:blip r:embed="rId6" cstate="print"/>
          <a:srcRect/>
          <a:stretch>
            <a:fillRect/>
          </a:stretch>
        </p:blipFill>
        <p:spPr bwMode="auto">
          <a:xfrm>
            <a:off x="7488238" y="252413"/>
            <a:ext cx="1373187" cy="12922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8683"/>
                                        </p:tgtEl>
                                        <p:attrNameLst>
                                          <p:attrName>style.visibility</p:attrName>
                                        </p:attrNameLst>
                                      </p:cBhvr>
                                      <p:to>
                                        <p:strVal val="visible"/>
                                      </p:to>
                                    </p:set>
                                    <p:animEffect transition="in" filter="fade">
                                      <p:cBhvr>
                                        <p:cTn id="11" dur="2000"/>
                                        <p:tgtEl>
                                          <p:spTgt spid="6868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8684"/>
                                        </p:tgtEl>
                                        <p:attrNameLst>
                                          <p:attrName>style.visibility</p:attrName>
                                        </p:attrNameLst>
                                      </p:cBhvr>
                                      <p:to>
                                        <p:strVal val="visible"/>
                                      </p:to>
                                    </p:set>
                                    <p:animEffect transition="in" filter="fade">
                                      <p:cBhvr>
                                        <p:cTn id="16" dur="2000"/>
                                        <p:tgtEl>
                                          <p:spTgt spid="6868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8685"/>
                                        </p:tgtEl>
                                        <p:attrNameLst>
                                          <p:attrName>style.visibility</p:attrName>
                                        </p:attrNameLst>
                                      </p:cBhvr>
                                      <p:to>
                                        <p:strVal val="visible"/>
                                      </p:to>
                                    </p:set>
                                    <p:animEffect transition="in" filter="fade">
                                      <p:cBhvr>
                                        <p:cTn id="21" dur="2000"/>
                                        <p:tgtEl>
                                          <p:spTgt spid="6868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8658"/>
                                        </p:tgtEl>
                                        <p:attrNameLst>
                                          <p:attrName>style.visibility</p:attrName>
                                        </p:attrNameLst>
                                      </p:cBhvr>
                                      <p:to>
                                        <p:strVal val="visible"/>
                                      </p:to>
                                    </p:set>
                                    <p:animEffect transition="in" filter="wipe(up)">
                                      <p:cBhvr>
                                        <p:cTn id="26" dur="3000"/>
                                        <p:tgtEl>
                                          <p:spTgt spid="6865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8686"/>
                                        </p:tgtEl>
                                        <p:attrNameLst>
                                          <p:attrName>style.visibility</p:attrName>
                                        </p:attrNameLst>
                                      </p:cBhvr>
                                      <p:to>
                                        <p:strVal val="visible"/>
                                      </p:to>
                                    </p:set>
                                    <p:animEffect transition="in" filter="wipe(left)">
                                      <p:cBhvr>
                                        <p:cTn id="36" dur="1000"/>
                                        <p:tgtEl>
                                          <p:spTgt spid="6868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9"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8687"/>
                                        </p:tgtEl>
                                        <p:attrNameLst>
                                          <p:attrName>style.visibility</p:attrName>
                                        </p:attrNameLst>
                                      </p:cBhvr>
                                      <p:to>
                                        <p:strVal val="visible"/>
                                      </p:to>
                                    </p:set>
                                    <p:animEffect transition="in" filter="wipe(left)">
                                      <p:cBhvr>
                                        <p:cTn id="49" dur="500"/>
                                        <p:tgtEl>
                                          <p:spTgt spid="6868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par>
                                <p:cTn id="56" presetID="9"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500"/>
                                        <p:tgtEl>
                                          <p:spTgt spid="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8688"/>
                                        </p:tgtEl>
                                        <p:attrNameLst>
                                          <p:attrName>style.visibility</p:attrName>
                                        </p:attrNameLst>
                                      </p:cBhvr>
                                      <p:to>
                                        <p:strVal val="visible"/>
                                      </p:to>
                                    </p:set>
                                    <p:animEffect transition="in" filter="wipe(left)">
                                      <p:cBhvr>
                                        <p:cTn id="61" dur="500"/>
                                        <p:tgtEl>
                                          <p:spTgt spid="6868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1+#ppt_h/2"/>
                                          </p:val>
                                        </p:tav>
                                        <p:tav tm="100000">
                                          <p:val>
                                            <p:strVal val="#ppt_y"/>
                                          </p:val>
                                        </p:tav>
                                      </p:tavLst>
                                    </p:anim>
                                  </p:childTnLst>
                                </p:cTn>
                              </p:par>
                              <p:par>
                                <p:cTn id="68" presetID="22" presetClass="entr" presetSubtype="8" fill="hold" grpId="0" nodeType="withEffect">
                                  <p:stCondLst>
                                    <p:cond delay="0"/>
                                  </p:stCondLst>
                                  <p:childTnLst>
                                    <p:set>
                                      <p:cBhvr>
                                        <p:cTn id="69" dur="1" fill="hold">
                                          <p:stCondLst>
                                            <p:cond delay="0"/>
                                          </p:stCondLst>
                                        </p:cTn>
                                        <p:tgtEl>
                                          <p:spTgt spid="68689"/>
                                        </p:tgtEl>
                                        <p:attrNameLst>
                                          <p:attrName>style.visibility</p:attrName>
                                        </p:attrNameLst>
                                      </p:cBhvr>
                                      <p:to>
                                        <p:strVal val="visible"/>
                                      </p:to>
                                    </p:set>
                                    <p:animEffect transition="in" filter="wipe(left)">
                                      <p:cBhvr>
                                        <p:cTn id="70" dur="500"/>
                                        <p:tgtEl>
                                          <p:spTgt spid="68689"/>
                                        </p:tgtEl>
                                      </p:cBhvr>
                                    </p:animEffect>
                                  </p:childTnLst>
                                </p:cTn>
                              </p:par>
                              <p:par>
                                <p:cTn id="71" presetID="9"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dissolve">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8" grpId="0" animBg="1"/>
      <p:bldP spid="68682" grpId="0" animBg="1"/>
      <p:bldP spid="68683" grpId="0" animBg="1"/>
      <p:bldP spid="68684" grpId="0" animBg="1"/>
      <p:bldP spid="68685" grpId="0" animBg="1"/>
      <p:bldP spid="68686" grpId="0" animBg="1"/>
      <p:bldP spid="68687" grpId="0" animBg="1"/>
      <p:bldP spid="68688" grpId="0" animBg="1"/>
      <p:bldP spid="6868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772400" cy="1143000"/>
          </a:xfrm>
        </p:spPr>
        <p:txBody>
          <a:bodyPr/>
          <a:lstStyle/>
          <a:p>
            <a:pPr eaLnBrk="1" hangingPunct="1"/>
            <a:r>
              <a:rPr lang="en-US" sz="4800" smtClean="0">
                <a:latin typeface="Blackletter686 BT" pitchFamily="66" charset="0"/>
              </a:rPr>
              <a:t>Fission   vs.  </a:t>
            </a:r>
            <a:r>
              <a:rPr lang="en-US" smtClean="0"/>
              <a:t>Fusion</a:t>
            </a:r>
          </a:p>
        </p:txBody>
      </p:sp>
      <p:sp>
        <p:nvSpPr>
          <p:cNvPr id="5123" name="Rectangle 3"/>
          <p:cNvSpPr>
            <a:spLocks noChangeArrowheads="1"/>
          </p:cNvSpPr>
          <p:nvPr/>
        </p:nvSpPr>
        <p:spPr bwMode="auto">
          <a:xfrm>
            <a:off x="2514600" y="3429000"/>
            <a:ext cx="1066800" cy="838200"/>
          </a:xfrm>
          <a:prstGeom prst="rect">
            <a:avLst/>
          </a:prstGeom>
          <a:solidFill>
            <a:srgbClr val="DDDDDD">
              <a:alpha val="50195"/>
            </a:srgbClr>
          </a:solidFill>
          <a:ln w="9525">
            <a:solidFill>
              <a:schemeClr val="tx1"/>
            </a:solidFill>
            <a:miter lim="800000"/>
            <a:headEnd/>
            <a:tailEnd/>
          </a:ln>
        </p:spPr>
        <p:txBody>
          <a:bodyPr wrap="none" anchor="ctr"/>
          <a:lstStyle/>
          <a:p>
            <a:pPr algn="ctr"/>
            <a:r>
              <a:rPr lang="en-US" sz="2000">
                <a:solidFill>
                  <a:schemeClr val="tx2"/>
                </a:solidFill>
              </a:rPr>
              <a:t> </a:t>
            </a:r>
          </a:p>
        </p:txBody>
      </p:sp>
      <p:sp>
        <p:nvSpPr>
          <p:cNvPr id="5124" name="Oval 4"/>
          <p:cNvSpPr>
            <a:spLocks noChangeArrowheads="1"/>
          </p:cNvSpPr>
          <p:nvPr/>
        </p:nvSpPr>
        <p:spPr bwMode="auto">
          <a:xfrm>
            <a:off x="7086600" y="18288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Fuse small atoms</a:t>
            </a:r>
          </a:p>
          <a:p>
            <a:pPr algn="ctr"/>
            <a:r>
              <a:rPr lang="en-US" sz="1400"/>
              <a:t>2H</a:t>
            </a:r>
            <a:r>
              <a:rPr lang="en-US" sz="1400" baseline="-25000"/>
              <a:t>2</a:t>
            </a:r>
            <a:r>
              <a:rPr lang="en-US" sz="1400"/>
              <a:t>    He</a:t>
            </a:r>
          </a:p>
        </p:txBody>
      </p:sp>
      <p:sp>
        <p:nvSpPr>
          <p:cNvPr id="5125" name="Oval 5"/>
          <p:cNvSpPr>
            <a:spLocks noChangeArrowheads="1"/>
          </p:cNvSpPr>
          <p:nvPr/>
        </p:nvSpPr>
        <p:spPr bwMode="auto">
          <a:xfrm>
            <a:off x="7086600" y="32766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NO </a:t>
            </a:r>
          </a:p>
          <a:p>
            <a:pPr algn="ctr"/>
            <a:r>
              <a:rPr lang="en-US" sz="1400"/>
              <a:t>Radioactive</a:t>
            </a:r>
          </a:p>
          <a:p>
            <a:pPr algn="ctr"/>
            <a:r>
              <a:rPr lang="en-US" sz="1400"/>
              <a:t>waste</a:t>
            </a:r>
          </a:p>
        </p:txBody>
      </p:sp>
      <p:sp>
        <p:nvSpPr>
          <p:cNvPr id="5126" name="Oval 6"/>
          <p:cNvSpPr>
            <a:spLocks noChangeArrowheads="1"/>
          </p:cNvSpPr>
          <p:nvPr/>
        </p:nvSpPr>
        <p:spPr bwMode="auto">
          <a:xfrm>
            <a:off x="7086600" y="48006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Very High</a:t>
            </a:r>
          </a:p>
          <a:p>
            <a:pPr algn="ctr"/>
            <a:r>
              <a:rPr lang="en-US" sz="1400"/>
              <a:t>Temperatures</a:t>
            </a:r>
          </a:p>
          <a:p>
            <a:pPr algn="ctr"/>
            <a:r>
              <a:rPr lang="en-US" sz="1400"/>
              <a:t>~5,000,000 </a:t>
            </a:r>
            <a:r>
              <a:rPr lang="en-US" sz="1400" baseline="30000"/>
              <a:t>o</a:t>
            </a:r>
            <a:r>
              <a:rPr lang="en-US" sz="1400"/>
              <a:t>C</a:t>
            </a:r>
          </a:p>
          <a:p>
            <a:pPr algn="ctr"/>
            <a:r>
              <a:rPr lang="en-US" sz="1400"/>
              <a:t>(SUN)</a:t>
            </a:r>
          </a:p>
        </p:txBody>
      </p:sp>
      <p:sp>
        <p:nvSpPr>
          <p:cNvPr id="5127" name="Oval 7"/>
          <p:cNvSpPr>
            <a:spLocks noChangeArrowheads="1"/>
          </p:cNvSpPr>
          <p:nvPr/>
        </p:nvSpPr>
        <p:spPr bwMode="auto">
          <a:xfrm>
            <a:off x="533400" y="18288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Split </a:t>
            </a:r>
          </a:p>
          <a:p>
            <a:pPr algn="ctr"/>
            <a:r>
              <a:rPr lang="en-US" sz="1400"/>
              <a:t>large atoms</a:t>
            </a:r>
          </a:p>
          <a:p>
            <a:pPr algn="ctr"/>
            <a:r>
              <a:rPr lang="en-US" sz="1400"/>
              <a:t>U-235</a:t>
            </a:r>
          </a:p>
        </p:txBody>
      </p:sp>
      <p:sp>
        <p:nvSpPr>
          <p:cNvPr id="5128" name="Oval 8"/>
          <p:cNvSpPr>
            <a:spLocks noChangeArrowheads="1"/>
          </p:cNvSpPr>
          <p:nvPr/>
        </p:nvSpPr>
        <p:spPr bwMode="auto">
          <a:xfrm>
            <a:off x="533400" y="32766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Radioactive </a:t>
            </a:r>
          </a:p>
          <a:p>
            <a:pPr algn="ctr"/>
            <a:r>
              <a:rPr lang="en-US" sz="1400"/>
              <a:t>waste</a:t>
            </a:r>
          </a:p>
          <a:p>
            <a:pPr algn="ctr"/>
            <a:r>
              <a:rPr lang="en-US" sz="1400"/>
              <a:t>(long half-life)</a:t>
            </a:r>
          </a:p>
        </p:txBody>
      </p:sp>
      <p:sp>
        <p:nvSpPr>
          <p:cNvPr id="5129" name="Oval 9"/>
          <p:cNvSpPr>
            <a:spLocks noChangeArrowheads="1"/>
          </p:cNvSpPr>
          <p:nvPr/>
        </p:nvSpPr>
        <p:spPr bwMode="auto">
          <a:xfrm>
            <a:off x="533400" y="4800600"/>
            <a:ext cx="1524000" cy="1143000"/>
          </a:xfrm>
          <a:prstGeom prst="ellipse">
            <a:avLst/>
          </a:prstGeom>
          <a:solidFill>
            <a:srgbClr val="99FFCC">
              <a:alpha val="50195"/>
            </a:srgbClr>
          </a:solidFill>
          <a:ln w="9525">
            <a:solidFill>
              <a:schemeClr val="tx1"/>
            </a:solidFill>
            <a:round/>
            <a:headEnd/>
            <a:tailEnd/>
          </a:ln>
        </p:spPr>
        <p:txBody>
          <a:bodyPr wrap="none" anchor="ctr"/>
          <a:lstStyle/>
          <a:p>
            <a:pPr algn="ctr"/>
            <a:r>
              <a:rPr lang="en-US" sz="1400"/>
              <a:t>Nuclear</a:t>
            </a:r>
          </a:p>
          <a:p>
            <a:pPr algn="ctr"/>
            <a:r>
              <a:rPr lang="en-US" sz="1400"/>
              <a:t>Power</a:t>
            </a:r>
          </a:p>
          <a:p>
            <a:pPr algn="ctr"/>
            <a:r>
              <a:rPr lang="en-US" sz="1400"/>
              <a:t>Plants</a:t>
            </a:r>
          </a:p>
        </p:txBody>
      </p:sp>
      <p:sp>
        <p:nvSpPr>
          <p:cNvPr id="5130" name="Text Box 10"/>
          <p:cNvSpPr txBox="1">
            <a:spLocks noChangeArrowheads="1"/>
          </p:cNvSpPr>
          <p:nvPr/>
        </p:nvSpPr>
        <p:spPr bwMode="auto">
          <a:xfrm>
            <a:off x="4292600" y="1219200"/>
            <a:ext cx="736600" cy="396875"/>
          </a:xfrm>
          <a:prstGeom prst="rect">
            <a:avLst/>
          </a:prstGeom>
          <a:noFill/>
          <a:ln w="9525">
            <a:noFill/>
            <a:miter lim="800000"/>
            <a:headEnd/>
            <a:tailEnd/>
          </a:ln>
        </p:spPr>
        <p:txBody>
          <a:bodyPr wrap="none">
            <a:spAutoFit/>
          </a:bodyPr>
          <a:lstStyle/>
          <a:p>
            <a:r>
              <a:rPr lang="en-US" sz="2000"/>
              <a:t>Alike</a:t>
            </a:r>
          </a:p>
        </p:txBody>
      </p:sp>
      <p:sp>
        <p:nvSpPr>
          <p:cNvPr id="5131" name="Text Box 11"/>
          <p:cNvSpPr txBox="1">
            <a:spLocks noChangeArrowheads="1"/>
          </p:cNvSpPr>
          <p:nvPr/>
        </p:nvSpPr>
        <p:spPr bwMode="auto">
          <a:xfrm>
            <a:off x="7391400" y="1273175"/>
            <a:ext cx="1143000" cy="396875"/>
          </a:xfrm>
          <a:prstGeom prst="rect">
            <a:avLst/>
          </a:prstGeom>
          <a:noFill/>
          <a:ln w="9525">
            <a:noFill/>
            <a:miter lim="800000"/>
            <a:headEnd/>
            <a:tailEnd/>
          </a:ln>
        </p:spPr>
        <p:txBody>
          <a:bodyPr wrap="none">
            <a:spAutoFit/>
          </a:bodyPr>
          <a:lstStyle/>
          <a:p>
            <a:r>
              <a:rPr lang="en-US" sz="2000"/>
              <a:t>Different</a:t>
            </a:r>
          </a:p>
        </p:txBody>
      </p:sp>
      <p:sp>
        <p:nvSpPr>
          <p:cNvPr id="5132" name="Oval 12"/>
          <p:cNvSpPr>
            <a:spLocks noChangeArrowheads="1"/>
          </p:cNvSpPr>
          <p:nvPr/>
        </p:nvSpPr>
        <p:spPr bwMode="auto">
          <a:xfrm>
            <a:off x="3962400" y="3276600"/>
            <a:ext cx="1295400" cy="1295400"/>
          </a:xfrm>
          <a:prstGeom prst="ellipse">
            <a:avLst/>
          </a:prstGeom>
          <a:solidFill>
            <a:srgbClr val="CCCCFF">
              <a:alpha val="50195"/>
            </a:srgbClr>
          </a:solidFill>
          <a:ln w="9525">
            <a:solidFill>
              <a:schemeClr val="tx1"/>
            </a:solidFill>
            <a:round/>
            <a:headEnd/>
            <a:tailEnd/>
          </a:ln>
        </p:spPr>
        <p:txBody>
          <a:bodyPr wrap="none" anchor="ctr"/>
          <a:lstStyle/>
          <a:p>
            <a:pPr algn="ctr"/>
            <a:r>
              <a:rPr lang="en-US" sz="1400"/>
              <a:t>Create </a:t>
            </a:r>
          </a:p>
          <a:p>
            <a:pPr algn="ctr"/>
            <a:r>
              <a:rPr lang="en-US" sz="1400"/>
              <a:t>Large Amounts</a:t>
            </a:r>
          </a:p>
          <a:p>
            <a:pPr algn="ctr"/>
            <a:r>
              <a:rPr lang="en-US" sz="1400"/>
              <a:t>of Energy</a:t>
            </a:r>
          </a:p>
          <a:p>
            <a:pPr algn="ctr"/>
            <a:r>
              <a:rPr lang="en-US" sz="1400" i="1"/>
              <a:t>E = mc</a:t>
            </a:r>
            <a:r>
              <a:rPr lang="en-US" sz="1400" i="1" baseline="30000"/>
              <a:t>2</a:t>
            </a:r>
          </a:p>
        </p:txBody>
      </p:sp>
      <p:sp>
        <p:nvSpPr>
          <p:cNvPr id="5133" name="Oval 13"/>
          <p:cNvSpPr>
            <a:spLocks noChangeArrowheads="1"/>
          </p:cNvSpPr>
          <p:nvPr/>
        </p:nvSpPr>
        <p:spPr bwMode="auto">
          <a:xfrm>
            <a:off x="3962400" y="4800600"/>
            <a:ext cx="1295400" cy="1295400"/>
          </a:xfrm>
          <a:prstGeom prst="ellipse">
            <a:avLst/>
          </a:prstGeom>
          <a:solidFill>
            <a:srgbClr val="CCCCFF">
              <a:alpha val="50195"/>
            </a:srgbClr>
          </a:solidFill>
          <a:ln w="9525">
            <a:solidFill>
              <a:schemeClr val="tx1"/>
            </a:solidFill>
            <a:round/>
            <a:headEnd/>
            <a:tailEnd/>
          </a:ln>
        </p:spPr>
        <p:txBody>
          <a:bodyPr wrap="none" anchor="ctr"/>
          <a:lstStyle/>
          <a:p>
            <a:pPr algn="ctr"/>
            <a:endParaRPr lang="en-US" sz="800"/>
          </a:p>
          <a:p>
            <a:pPr algn="ctr"/>
            <a:endParaRPr lang="en-US" sz="800"/>
          </a:p>
          <a:p>
            <a:pPr algn="ctr"/>
            <a:r>
              <a:rPr lang="en-US" sz="1400"/>
              <a:t>Transmutation</a:t>
            </a:r>
          </a:p>
          <a:p>
            <a:pPr algn="ctr"/>
            <a:r>
              <a:rPr lang="en-US" sz="1400"/>
              <a:t>of Elements</a:t>
            </a:r>
          </a:p>
          <a:p>
            <a:pPr algn="ctr"/>
            <a:r>
              <a:rPr lang="en-US" sz="1400"/>
              <a:t>Occurs</a:t>
            </a:r>
          </a:p>
        </p:txBody>
      </p:sp>
      <p:sp>
        <p:nvSpPr>
          <p:cNvPr id="5134" name="Oval 14"/>
          <p:cNvSpPr>
            <a:spLocks noChangeArrowheads="1"/>
          </p:cNvSpPr>
          <p:nvPr/>
        </p:nvSpPr>
        <p:spPr bwMode="auto">
          <a:xfrm>
            <a:off x="3962400" y="1676400"/>
            <a:ext cx="1295400" cy="1295400"/>
          </a:xfrm>
          <a:prstGeom prst="ellipse">
            <a:avLst/>
          </a:prstGeom>
          <a:solidFill>
            <a:srgbClr val="CCCCFF">
              <a:alpha val="50195"/>
            </a:srgbClr>
          </a:solidFill>
          <a:ln w="9525">
            <a:solidFill>
              <a:schemeClr val="tx1"/>
            </a:solidFill>
            <a:round/>
            <a:headEnd/>
            <a:tailEnd/>
          </a:ln>
        </p:spPr>
        <p:txBody>
          <a:bodyPr wrap="none" anchor="ctr"/>
          <a:lstStyle/>
          <a:p>
            <a:pPr algn="ctr"/>
            <a:r>
              <a:rPr lang="en-US" sz="1400"/>
              <a:t>Change </a:t>
            </a:r>
          </a:p>
          <a:p>
            <a:pPr algn="ctr"/>
            <a:r>
              <a:rPr lang="en-US" sz="1400"/>
              <a:t>Nucleus</a:t>
            </a:r>
          </a:p>
          <a:p>
            <a:pPr algn="ctr"/>
            <a:r>
              <a:rPr lang="en-US" sz="1400"/>
              <a:t>of </a:t>
            </a:r>
          </a:p>
          <a:p>
            <a:pPr algn="ctr"/>
            <a:r>
              <a:rPr lang="en-US" sz="1400"/>
              <a:t>Atoms</a:t>
            </a:r>
          </a:p>
        </p:txBody>
      </p:sp>
      <p:sp>
        <p:nvSpPr>
          <p:cNvPr id="5135" name="Rectangle 15"/>
          <p:cNvSpPr>
            <a:spLocks noChangeArrowheads="1"/>
          </p:cNvSpPr>
          <p:nvPr/>
        </p:nvSpPr>
        <p:spPr bwMode="auto">
          <a:xfrm>
            <a:off x="5638800" y="3429000"/>
            <a:ext cx="1066800" cy="838200"/>
          </a:xfrm>
          <a:prstGeom prst="rect">
            <a:avLst/>
          </a:prstGeom>
          <a:solidFill>
            <a:srgbClr val="DDDDDD">
              <a:alpha val="50195"/>
            </a:srgbClr>
          </a:solidFill>
          <a:ln w="9525">
            <a:solidFill>
              <a:schemeClr val="tx1"/>
            </a:solidFill>
            <a:miter lim="800000"/>
            <a:headEnd/>
            <a:tailEnd/>
          </a:ln>
        </p:spPr>
        <p:txBody>
          <a:bodyPr wrap="none" anchor="ctr"/>
          <a:lstStyle/>
          <a:p>
            <a:pPr algn="ctr"/>
            <a:r>
              <a:rPr lang="en-US">
                <a:solidFill>
                  <a:schemeClr val="tx2"/>
                </a:solidFill>
              </a:rPr>
              <a:t>Fusion</a:t>
            </a:r>
          </a:p>
        </p:txBody>
      </p:sp>
      <p:sp>
        <p:nvSpPr>
          <p:cNvPr id="5136" name="Text Box 16"/>
          <p:cNvSpPr txBox="1">
            <a:spLocks noChangeArrowheads="1"/>
          </p:cNvSpPr>
          <p:nvPr/>
        </p:nvSpPr>
        <p:spPr bwMode="auto">
          <a:xfrm>
            <a:off x="762000" y="1273175"/>
            <a:ext cx="1143000" cy="396875"/>
          </a:xfrm>
          <a:prstGeom prst="rect">
            <a:avLst/>
          </a:prstGeom>
          <a:noFill/>
          <a:ln w="9525">
            <a:noFill/>
            <a:miter lim="800000"/>
            <a:headEnd/>
            <a:tailEnd/>
          </a:ln>
        </p:spPr>
        <p:txBody>
          <a:bodyPr wrap="none">
            <a:spAutoFit/>
          </a:bodyPr>
          <a:lstStyle/>
          <a:p>
            <a:r>
              <a:rPr lang="en-US" sz="2000"/>
              <a:t>Different</a:t>
            </a:r>
          </a:p>
        </p:txBody>
      </p:sp>
      <p:sp>
        <p:nvSpPr>
          <p:cNvPr id="5137" name="Text Box 17"/>
          <p:cNvSpPr txBox="1">
            <a:spLocks noChangeArrowheads="1"/>
          </p:cNvSpPr>
          <p:nvPr/>
        </p:nvSpPr>
        <p:spPr bwMode="auto">
          <a:xfrm>
            <a:off x="2622550" y="2955925"/>
            <a:ext cx="806450" cy="396875"/>
          </a:xfrm>
          <a:prstGeom prst="rect">
            <a:avLst/>
          </a:prstGeom>
          <a:noFill/>
          <a:ln w="9525">
            <a:noFill/>
            <a:miter lim="800000"/>
            <a:headEnd/>
            <a:tailEnd/>
          </a:ln>
        </p:spPr>
        <p:txBody>
          <a:bodyPr wrap="none">
            <a:spAutoFit/>
          </a:bodyPr>
          <a:lstStyle/>
          <a:p>
            <a:r>
              <a:rPr lang="en-US" sz="2000"/>
              <a:t>Topic</a:t>
            </a:r>
          </a:p>
        </p:txBody>
      </p:sp>
      <p:sp>
        <p:nvSpPr>
          <p:cNvPr id="5138" name="Text Box 18"/>
          <p:cNvSpPr txBox="1">
            <a:spLocks noChangeArrowheads="1"/>
          </p:cNvSpPr>
          <p:nvPr/>
        </p:nvSpPr>
        <p:spPr bwMode="auto">
          <a:xfrm>
            <a:off x="5746750" y="2955925"/>
            <a:ext cx="806450" cy="396875"/>
          </a:xfrm>
          <a:prstGeom prst="rect">
            <a:avLst/>
          </a:prstGeom>
          <a:noFill/>
          <a:ln w="9525">
            <a:noFill/>
            <a:miter lim="800000"/>
            <a:headEnd/>
            <a:tailEnd/>
          </a:ln>
        </p:spPr>
        <p:txBody>
          <a:bodyPr wrap="none">
            <a:spAutoFit/>
          </a:bodyPr>
          <a:lstStyle/>
          <a:p>
            <a:r>
              <a:rPr lang="en-US" sz="2000"/>
              <a:t>Topic</a:t>
            </a:r>
          </a:p>
        </p:txBody>
      </p:sp>
      <p:sp>
        <p:nvSpPr>
          <p:cNvPr id="5139" name="Line 19"/>
          <p:cNvSpPr>
            <a:spLocks noChangeShapeType="1"/>
          </p:cNvSpPr>
          <p:nvPr/>
        </p:nvSpPr>
        <p:spPr bwMode="auto">
          <a:xfrm>
            <a:off x="1905000" y="2743200"/>
            <a:ext cx="609600" cy="685800"/>
          </a:xfrm>
          <a:prstGeom prst="line">
            <a:avLst/>
          </a:prstGeom>
          <a:noFill/>
          <a:ln w="28575">
            <a:solidFill>
              <a:schemeClr val="tx1"/>
            </a:solidFill>
            <a:round/>
            <a:headEnd/>
            <a:tailEnd/>
          </a:ln>
        </p:spPr>
        <p:txBody>
          <a:bodyPr/>
          <a:lstStyle/>
          <a:p>
            <a:endParaRPr lang="en-US"/>
          </a:p>
        </p:txBody>
      </p:sp>
      <p:sp>
        <p:nvSpPr>
          <p:cNvPr id="5140" name="Line 20"/>
          <p:cNvSpPr>
            <a:spLocks noChangeShapeType="1"/>
          </p:cNvSpPr>
          <p:nvPr/>
        </p:nvSpPr>
        <p:spPr bwMode="auto">
          <a:xfrm>
            <a:off x="2057400" y="3886200"/>
            <a:ext cx="457200" cy="0"/>
          </a:xfrm>
          <a:prstGeom prst="line">
            <a:avLst/>
          </a:prstGeom>
          <a:noFill/>
          <a:ln w="28575">
            <a:solidFill>
              <a:schemeClr val="tx1"/>
            </a:solidFill>
            <a:round/>
            <a:headEnd/>
            <a:tailEnd/>
          </a:ln>
        </p:spPr>
        <p:txBody>
          <a:bodyPr/>
          <a:lstStyle/>
          <a:p>
            <a:endParaRPr lang="en-US"/>
          </a:p>
        </p:txBody>
      </p:sp>
      <p:sp>
        <p:nvSpPr>
          <p:cNvPr id="5141" name="Line 21"/>
          <p:cNvSpPr>
            <a:spLocks noChangeShapeType="1"/>
          </p:cNvSpPr>
          <p:nvPr/>
        </p:nvSpPr>
        <p:spPr bwMode="auto">
          <a:xfrm flipV="1">
            <a:off x="1905000" y="4267200"/>
            <a:ext cx="609600" cy="762000"/>
          </a:xfrm>
          <a:prstGeom prst="line">
            <a:avLst/>
          </a:prstGeom>
          <a:noFill/>
          <a:ln w="28575">
            <a:solidFill>
              <a:schemeClr val="tx1"/>
            </a:solidFill>
            <a:round/>
            <a:headEnd/>
            <a:tailEnd/>
          </a:ln>
        </p:spPr>
        <p:txBody>
          <a:bodyPr/>
          <a:lstStyle/>
          <a:p>
            <a:endParaRPr lang="en-US"/>
          </a:p>
        </p:txBody>
      </p:sp>
      <p:sp>
        <p:nvSpPr>
          <p:cNvPr id="5142" name="Line 22"/>
          <p:cNvSpPr>
            <a:spLocks noChangeShapeType="1"/>
          </p:cNvSpPr>
          <p:nvPr/>
        </p:nvSpPr>
        <p:spPr bwMode="auto">
          <a:xfrm flipV="1">
            <a:off x="3581400" y="2819400"/>
            <a:ext cx="609600" cy="609600"/>
          </a:xfrm>
          <a:prstGeom prst="line">
            <a:avLst/>
          </a:prstGeom>
          <a:noFill/>
          <a:ln w="28575">
            <a:solidFill>
              <a:schemeClr val="tx1"/>
            </a:solidFill>
            <a:round/>
            <a:headEnd/>
            <a:tailEnd/>
          </a:ln>
        </p:spPr>
        <p:txBody>
          <a:bodyPr/>
          <a:lstStyle/>
          <a:p>
            <a:endParaRPr lang="en-US"/>
          </a:p>
        </p:txBody>
      </p:sp>
      <p:sp>
        <p:nvSpPr>
          <p:cNvPr id="5143" name="Line 23"/>
          <p:cNvSpPr>
            <a:spLocks noChangeShapeType="1"/>
          </p:cNvSpPr>
          <p:nvPr/>
        </p:nvSpPr>
        <p:spPr bwMode="auto">
          <a:xfrm>
            <a:off x="3581400" y="3886200"/>
            <a:ext cx="381000" cy="0"/>
          </a:xfrm>
          <a:prstGeom prst="line">
            <a:avLst/>
          </a:prstGeom>
          <a:noFill/>
          <a:ln w="28575">
            <a:solidFill>
              <a:schemeClr val="tx1"/>
            </a:solidFill>
            <a:round/>
            <a:headEnd/>
            <a:tailEnd/>
          </a:ln>
        </p:spPr>
        <p:txBody>
          <a:bodyPr/>
          <a:lstStyle/>
          <a:p>
            <a:endParaRPr lang="en-US"/>
          </a:p>
        </p:txBody>
      </p:sp>
      <p:sp>
        <p:nvSpPr>
          <p:cNvPr id="5144" name="Line 24"/>
          <p:cNvSpPr>
            <a:spLocks noChangeShapeType="1"/>
          </p:cNvSpPr>
          <p:nvPr/>
        </p:nvSpPr>
        <p:spPr bwMode="auto">
          <a:xfrm>
            <a:off x="3581400" y="4267200"/>
            <a:ext cx="609600" cy="685800"/>
          </a:xfrm>
          <a:prstGeom prst="line">
            <a:avLst/>
          </a:prstGeom>
          <a:noFill/>
          <a:ln w="28575">
            <a:solidFill>
              <a:schemeClr val="tx1"/>
            </a:solidFill>
            <a:round/>
            <a:headEnd/>
            <a:tailEnd/>
          </a:ln>
        </p:spPr>
        <p:txBody>
          <a:bodyPr/>
          <a:lstStyle/>
          <a:p>
            <a:endParaRPr lang="en-US"/>
          </a:p>
        </p:txBody>
      </p:sp>
      <p:sp>
        <p:nvSpPr>
          <p:cNvPr id="5145" name="Line 25"/>
          <p:cNvSpPr>
            <a:spLocks noChangeShapeType="1"/>
          </p:cNvSpPr>
          <p:nvPr/>
        </p:nvSpPr>
        <p:spPr bwMode="auto">
          <a:xfrm>
            <a:off x="5105400" y="2743200"/>
            <a:ext cx="533400" cy="685800"/>
          </a:xfrm>
          <a:prstGeom prst="line">
            <a:avLst/>
          </a:prstGeom>
          <a:noFill/>
          <a:ln w="28575">
            <a:solidFill>
              <a:schemeClr val="tx1"/>
            </a:solidFill>
            <a:round/>
            <a:headEnd/>
            <a:tailEnd/>
          </a:ln>
        </p:spPr>
        <p:txBody>
          <a:bodyPr/>
          <a:lstStyle/>
          <a:p>
            <a:endParaRPr lang="en-US"/>
          </a:p>
        </p:txBody>
      </p:sp>
      <p:sp>
        <p:nvSpPr>
          <p:cNvPr id="5146" name="Line 26"/>
          <p:cNvSpPr>
            <a:spLocks noChangeShapeType="1"/>
          </p:cNvSpPr>
          <p:nvPr/>
        </p:nvSpPr>
        <p:spPr bwMode="auto">
          <a:xfrm>
            <a:off x="5257800" y="3886200"/>
            <a:ext cx="381000" cy="0"/>
          </a:xfrm>
          <a:prstGeom prst="line">
            <a:avLst/>
          </a:prstGeom>
          <a:noFill/>
          <a:ln w="28575">
            <a:solidFill>
              <a:schemeClr val="tx1"/>
            </a:solidFill>
            <a:round/>
            <a:headEnd/>
            <a:tailEnd/>
          </a:ln>
        </p:spPr>
        <p:txBody>
          <a:bodyPr/>
          <a:lstStyle/>
          <a:p>
            <a:endParaRPr lang="en-US"/>
          </a:p>
        </p:txBody>
      </p:sp>
      <p:sp>
        <p:nvSpPr>
          <p:cNvPr id="5147" name="Line 27"/>
          <p:cNvSpPr>
            <a:spLocks noChangeShapeType="1"/>
          </p:cNvSpPr>
          <p:nvPr/>
        </p:nvSpPr>
        <p:spPr bwMode="auto">
          <a:xfrm flipV="1">
            <a:off x="5105400" y="4267200"/>
            <a:ext cx="533400" cy="762000"/>
          </a:xfrm>
          <a:prstGeom prst="line">
            <a:avLst/>
          </a:prstGeom>
          <a:noFill/>
          <a:ln w="28575">
            <a:solidFill>
              <a:schemeClr val="tx1"/>
            </a:solidFill>
            <a:round/>
            <a:headEnd/>
            <a:tailEnd/>
          </a:ln>
        </p:spPr>
        <p:txBody>
          <a:bodyPr/>
          <a:lstStyle/>
          <a:p>
            <a:endParaRPr lang="en-US"/>
          </a:p>
        </p:txBody>
      </p:sp>
      <p:sp>
        <p:nvSpPr>
          <p:cNvPr id="5148" name="Line 28"/>
          <p:cNvSpPr>
            <a:spLocks noChangeShapeType="1"/>
          </p:cNvSpPr>
          <p:nvPr/>
        </p:nvSpPr>
        <p:spPr bwMode="auto">
          <a:xfrm flipV="1">
            <a:off x="6705600" y="2743200"/>
            <a:ext cx="533400" cy="685800"/>
          </a:xfrm>
          <a:prstGeom prst="line">
            <a:avLst/>
          </a:prstGeom>
          <a:noFill/>
          <a:ln w="28575">
            <a:solidFill>
              <a:schemeClr val="tx1"/>
            </a:solidFill>
            <a:round/>
            <a:headEnd/>
            <a:tailEnd/>
          </a:ln>
        </p:spPr>
        <p:txBody>
          <a:bodyPr/>
          <a:lstStyle/>
          <a:p>
            <a:endParaRPr lang="en-US"/>
          </a:p>
        </p:txBody>
      </p:sp>
      <p:sp>
        <p:nvSpPr>
          <p:cNvPr id="5149" name="Line 29"/>
          <p:cNvSpPr>
            <a:spLocks noChangeShapeType="1"/>
          </p:cNvSpPr>
          <p:nvPr/>
        </p:nvSpPr>
        <p:spPr bwMode="auto">
          <a:xfrm>
            <a:off x="6705600" y="3886200"/>
            <a:ext cx="381000" cy="0"/>
          </a:xfrm>
          <a:prstGeom prst="line">
            <a:avLst/>
          </a:prstGeom>
          <a:noFill/>
          <a:ln w="28575">
            <a:solidFill>
              <a:schemeClr val="tx1"/>
            </a:solidFill>
            <a:round/>
            <a:headEnd/>
            <a:tailEnd/>
          </a:ln>
        </p:spPr>
        <p:txBody>
          <a:bodyPr/>
          <a:lstStyle/>
          <a:p>
            <a:endParaRPr lang="en-US"/>
          </a:p>
        </p:txBody>
      </p:sp>
      <p:sp>
        <p:nvSpPr>
          <p:cNvPr id="5150" name="Line 30"/>
          <p:cNvSpPr>
            <a:spLocks noChangeShapeType="1"/>
          </p:cNvSpPr>
          <p:nvPr/>
        </p:nvSpPr>
        <p:spPr bwMode="auto">
          <a:xfrm>
            <a:off x="6705600" y="4267200"/>
            <a:ext cx="609600" cy="685800"/>
          </a:xfrm>
          <a:prstGeom prst="line">
            <a:avLst/>
          </a:prstGeom>
          <a:noFill/>
          <a:ln w="28575">
            <a:solidFill>
              <a:schemeClr val="tx1"/>
            </a:solidFill>
            <a:round/>
            <a:headEnd/>
            <a:tailEnd/>
          </a:ln>
        </p:spPr>
        <p:txBody>
          <a:bodyPr/>
          <a:lstStyle/>
          <a:p>
            <a:endParaRPr lang="en-US"/>
          </a:p>
        </p:txBody>
      </p:sp>
      <p:sp>
        <p:nvSpPr>
          <p:cNvPr id="5151" name="Text Box 31"/>
          <p:cNvSpPr txBox="1">
            <a:spLocks noChangeArrowheads="1"/>
          </p:cNvSpPr>
          <p:nvPr/>
        </p:nvSpPr>
        <p:spPr bwMode="auto">
          <a:xfrm>
            <a:off x="2597150" y="3646488"/>
            <a:ext cx="908050" cy="366712"/>
          </a:xfrm>
          <a:prstGeom prst="rect">
            <a:avLst/>
          </a:prstGeom>
          <a:noFill/>
          <a:ln w="9525">
            <a:noFill/>
            <a:miter lim="800000"/>
            <a:headEnd/>
            <a:tailEnd/>
          </a:ln>
        </p:spPr>
        <p:txBody>
          <a:bodyPr wrap="none">
            <a:spAutoFit/>
          </a:bodyPr>
          <a:lstStyle/>
          <a:p>
            <a:r>
              <a:rPr lang="en-US">
                <a:solidFill>
                  <a:schemeClr val="tx2"/>
                </a:solidFill>
              </a:rPr>
              <a:t>Fission</a:t>
            </a:r>
          </a:p>
        </p:txBody>
      </p:sp>
      <p:sp>
        <p:nvSpPr>
          <p:cNvPr id="5152" name="AutoShape 32">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153" name="Line 33"/>
          <p:cNvSpPr>
            <a:spLocks noChangeShapeType="1"/>
          </p:cNvSpPr>
          <p:nvPr/>
        </p:nvSpPr>
        <p:spPr bwMode="auto">
          <a:xfrm>
            <a:off x="7821613" y="2493963"/>
            <a:ext cx="141287" cy="0"/>
          </a:xfrm>
          <a:prstGeom prst="line">
            <a:avLst/>
          </a:prstGeom>
          <a:noFill/>
          <a:ln w="9525">
            <a:solidFill>
              <a:schemeClr val="tx1"/>
            </a:solidFill>
            <a:miter lim="800000"/>
            <a:headEnd/>
            <a:tailEnd type="triangle" w="med" len="med"/>
          </a:ln>
        </p:spPr>
        <p:txBody>
          <a:bodyPr wrap="none"/>
          <a:lstStyle/>
          <a:p>
            <a:endParaRPr lang="en-US"/>
          </a:p>
        </p:txBody>
      </p:sp>
      <p:pic>
        <p:nvPicPr>
          <p:cNvPr id="5154" name="Picture 34" descr="sun"/>
          <p:cNvPicPr>
            <a:picLocks noChangeAspect="1" noChangeArrowheads="1"/>
          </p:cNvPicPr>
          <p:nvPr/>
        </p:nvPicPr>
        <p:blipFill>
          <a:blip r:embed="rId5" cstate="print"/>
          <a:srcRect/>
          <a:stretch>
            <a:fillRect/>
          </a:stretch>
        </p:blipFill>
        <p:spPr bwMode="auto">
          <a:xfrm>
            <a:off x="5715000" y="4418013"/>
            <a:ext cx="962025" cy="720725"/>
          </a:xfrm>
          <a:prstGeom prst="rect">
            <a:avLst/>
          </a:prstGeom>
          <a:noFill/>
          <a:ln w="9525">
            <a:noFill/>
            <a:miter lim="800000"/>
            <a:headEnd/>
            <a:tailEnd/>
          </a:ln>
        </p:spPr>
      </p:pic>
      <p:grpSp>
        <p:nvGrpSpPr>
          <p:cNvPr id="5155" name="Group 35"/>
          <p:cNvGrpSpPr>
            <a:grpSpLocks/>
          </p:cNvGrpSpPr>
          <p:nvPr/>
        </p:nvGrpSpPr>
        <p:grpSpPr bwMode="auto">
          <a:xfrm>
            <a:off x="2684463" y="4422775"/>
            <a:ext cx="665162" cy="935038"/>
            <a:chOff x="1495" y="3385"/>
            <a:chExt cx="665" cy="935"/>
          </a:xfrm>
        </p:grpSpPr>
        <p:sp>
          <p:nvSpPr>
            <p:cNvPr id="5156" name="AutoShape 36"/>
            <p:cNvSpPr>
              <a:spLocks noChangeArrowheads="1"/>
            </p:cNvSpPr>
            <p:nvPr/>
          </p:nvSpPr>
          <p:spPr bwMode="auto">
            <a:xfrm flipV="1">
              <a:off x="1512" y="3471"/>
              <a:ext cx="638" cy="805"/>
            </a:xfrm>
            <a:custGeom>
              <a:avLst/>
              <a:gdLst>
                <a:gd name="T0" fmla="*/ 581 w 21600"/>
                <a:gd name="T1" fmla="*/ 403 h 21600"/>
                <a:gd name="T2" fmla="*/ 319 w 21600"/>
                <a:gd name="T3" fmla="*/ 805 h 21600"/>
                <a:gd name="T4" fmla="*/ 57 w 21600"/>
                <a:gd name="T5" fmla="*/ 403 h 21600"/>
                <a:gd name="T6" fmla="*/ 319 w 21600"/>
                <a:gd name="T7" fmla="*/ 0 h 21600"/>
                <a:gd name="T8" fmla="*/ 0 60000 65536"/>
                <a:gd name="T9" fmla="*/ 0 60000 65536"/>
                <a:gd name="T10" fmla="*/ 0 60000 65536"/>
                <a:gd name="T11" fmla="*/ 0 60000 65536"/>
                <a:gd name="T12" fmla="*/ 3724 w 21600"/>
                <a:gd name="T13" fmla="*/ 3730 h 21600"/>
                <a:gd name="T14" fmla="*/ 17876 w 21600"/>
                <a:gd name="T15" fmla="*/ 17870 h 21600"/>
              </a:gdLst>
              <a:ahLst/>
              <a:cxnLst>
                <a:cxn ang="T8">
                  <a:pos x="T0" y="T1"/>
                </a:cxn>
                <a:cxn ang="T9">
                  <a:pos x="T2" y="T3"/>
                </a:cxn>
                <a:cxn ang="T10">
                  <a:pos x="T4" y="T5"/>
                </a:cxn>
                <a:cxn ang="T11">
                  <a:pos x="T6" y="T7"/>
                </a:cxn>
              </a:cxnLst>
              <a:rect l="T12" t="T13" r="T14" b="T15"/>
              <a:pathLst>
                <a:path w="21600" h="21600">
                  <a:moveTo>
                    <a:pt x="0" y="0"/>
                  </a:moveTo>
                  <a:lnTo>
                    <a:pt x="3875" y="21600"/>
                  </a:lnTo>
                  <a:lnTo>
                    <a:pt x="17725" y="21600"/>
                  </a:lnTo>
                  <a:lnTo>
                    <a:pt x="21600" y="0"/>
                  </a:lnTo>
                  <a:close/>
                </a:path>
              </a:pathLst>
            </a:custGeom>
            <a:solidFill>
              <a:srgbClr val="CECFC9"/>
            </a:solidFill>
            <a:ln w="12700">
              <a:solidFill>
                <a:srgbClr val="CECFC9"/>
              </a:solidFill>
              <a:miter lim="800000"/>
              <a:headEnd/>
              <a:tailEnd/>
            </a:ln>
          </p:spPr>
          <p:txBody>
            <a:bodyPr wrap="none" anchor="ctr"/>
            <a:lstStyle/>
            <a:p>
              <a:endParaRPr lang="en-US"/>
            </a:p>
          </p:txBody>
        </p:sp>
        <p:grpSp>
          <p:nvGrpSpPr>
            <p:cNvPr id="5157" name="Group 37"/>
            <p:cNvGrpSpPr>
              <a:grpSpLocks/>
            </p:cNvGrpSpPr>
            <p:nvPr/>
          </p:nvGrpSpPr>
          <p:grpSpPr bwMode="auto">
            <a:xfrm>
              <a:off x="1495" y="3472"/>
              <a:ext cx="665" cy="788"/>
              <a:chOff x="4752" y="1866"/>
              <a:chExt cx="725" cy="788"/>
            </a:xfrm>
          </p:grpSpPr>
          <p:sp>
            <p:nvSpPr>
              <p:cNvPr id="5160" name="Freeform 38"/>
              <p:cNvSpPr>
                <a:spLocks/>
              </p:cNvSpPr>
              <p:nvPr/>
            </p:nvSpPr>
            <p:spPr bwMode="auto">
              <a:xfrm>
                <a:off x="4752" y="1866"/>
                <a:ext cx="202" cy="788"/>
              </a:xfrm>
              <a:custGeom>
                <a:avLst/>
                <a:gdLst>
                  <a:gd name="T0" fmla="*/ 131 w 202"/>
                  <a:gd name="T1" fmla="*/ 0 h 788"/>
                  <a:gd name="T2" fmla="*/ 180 w 202"/>
                  <a:gd name="T3" fmla="*/ 336 h 788"/>
                  <a:gd name="T4" fmla="*/ 0 w 202"/>
                  <a:gd name="T5" fmla="*/ 788 h 788"/>
                  <a:gd name="T6" fmla="*/ 0 60000 65536"/>
                  <a:gd name="T7" fmla="*/ 0 60000 65536"/>
                  <a:gd name="T8" fmla="*/ 0 60000 65536"/>
                  <a:gd name="T9" fmla="*/ 0 w 202"/>
                  <a:gd name="T10" fmla="*/ 0 h 788"/>
                  <a:gd name="T11" fmla="*/ 202 w 202"/>
                  <a:gd name="T12" fmla="*/ 788 h 788"/>
                </a:gdLst>
                <a:ahLst/>
                <a:cxnLst>
                  <a:cxn ang="T6">
                    <a:pos x="T0" y="T1"/>
                  </a:cxn>
                  <a:cxn ang="T7">
                    <a:pos x="T2" y="T3"/>
                  </a:cxn>
                  <a:cxn ang="T8">
                    <a:pos x="T4" y="T5"/>
                  </a:cxn>
                </a:cxnLst>
                <a:rect l="T9" t="T10" r="T11" b="T12"/>
                <a:pathLst>
                  <a:path w="202" h="788">
                    <a:moveTo>
                      <a:pt x="131" y="0"/>
                    </a:moveTo>
                    <a:cubicBezTo>
                      <a:pt x="166" y="102"/>
                      <a:pt x="202" y="205"/>
                      <a:pt x="180" y="336"/>
                    </a:cubicBezTo>
                    <a:cubicBezTo>
                      <a:pt x="158" y="467"/>
                      <a:pt x="30" y="713"/>
                      <a:pt x="0" y="788"/>
                    </a:cubicBezTo>
                  </a:path>
                </a:pathLst>
              </a:custGeom>
              <a:solidFill>
                <a:srgbClr val="2E2EBA"/>
              </a:solidFill>
              <a:ln w="12700" cap="flat" cmpd="sng">
                <a:solidFill>
                  <a:srgbClr val="CECFC9"/>
                </a:solidFill>
                <a:prstDash val="solid"/>
                <a:round/>
                <a:headEnd type="none" w="med" len="med"/>
                <a:tailEnd type="none" w="med" len="med"/>
              </a:ln>
            </p:spPr>
            <p:txBody>
              <a:bodyPr wrap="none" anchor="ctr"/>
              <a:lstStyle/>
              <a:p>
                <a:endParaRPr lang="en-US"/>
              </a:p>
            </p:txBody>
          </p:sp>
          <p:sp>
            <p:nvSpPr>
              <p:cNvPr id="5161" name="Freeform 39"/>
              <p:cNvSpPr>
                <a:spLocks/>
              </p:cNvSpPr>
              <p:nvPr/>
            </p:nvSpPr>
            <p:spPr bwMode="auto">
              <a:xfrm flipH="1">
                <a:off x="5275" y="1866"/>
                <a:ext cx="202" cy="788"/>
              </a:xfrm>
              <a:custGeom>
                <a:avLst/>
                <a:gdLst>
                  <a:gd name="T0" fmla="*/ 131 w 202"/>
                  <a:gd name="T1" fmla="*/ 0 h 788"/>
                  <a:gd name="T2" fmla="*/ 180 w 202"/>
                  <a:gd name="T3" fmla="*/ 336 h 788"/>
                  <a:gd name="T4" fmla="*/ 0 w 202"/>
                  <a:gd name="T5" fmla="*/ 788 h 788"/>
                  <a:gd name="T6" fmla="*/ 0 60000 65536"/>
                  <a:gd name="T7" fmla="*/ 0 60000 65536"/>
                  <a:gd name="T8" fmla="*/ 0 60000 65536"/>
                  <a:gd name="T9" fmla="*/ 0 w 202"/>
                  <a:gd name="T10" fmla="*/ 0 h 788"/>
                  <a:gd name="T11" fmla="*/ 202 w 202"/>
                  <a:gd name="T12" fmla="*/ 788 h 788"/>
                </a:gdLst>
                <a:ahLst/>
                <a:cxnLst>
                  <a:cxn ang="T6">
                    <a:pos x="T0" y="T1"/>
                  </a:cxn>
                  <a:cxn ang="T7">
                    <a:pos x="T2" y="T3"/>
                  </a:cxn>
                  <a:cxn ang="T8">
                    <a:pos x="T4" y="T5"/>
                  </a:cxn>
                </a:cxnLst>
                <a:rect l="T9" t="T10" r="T11" b="T12"/>
                <a:pathLst>
                  <a:path w="202" h="788">
                    <a:moveTo>
                      <a:pt x="131" y="0"/>
                    </a:moveTo>
                    <a:cubicBezTo>
                      <a:pt x="166" y="102"/>
                      <a:pt x="202" y="205"/>
                      <a:pt x="180" y="336"/>
                    </a:cubicBezTo>
                    <a:cubicBezTo>
                      <a:pt x="158" y="467"/>
                      <a:pt x="30" y="713"/>
                      <a:pt x="0" y="788"/>
                    </a:cubicBezTo>
                  </a:path>
                </a:pathLst>
              </a:custGeom>
              <a:solidFill>
                <a:srgbClr val="2E2EBA"/>
              </a:solidFill>
              <a:ln w="12700" cap="flat" cmpd="sng">
                <a:solidFill>
                  <a:srgbClr val="CECFC9"/>
                </a:solidFill>
                <a:prstDash val="solid"/>
                <a:round/>
                <a:headEnd type="none" w="med" len="med"/>
                <a:tailEnd type="none" w="med" len="med"/>
              </a:ln>
            </p:spPr>
            <p:txBody>
              <a:bodyPr wrap="none" anchor="ctr"/>
              <a:lstStyle/>
              <a:p>
                <a:endParaRPr lang="en-US"/>
              </a:p>
            </p:txBody>
          </p:sp>
        </p:grpSp>
        <p:sp>
          <p:nvSpPr>
            <p:cNvPr id="5158" name="Oval 40"/>
            <p:cNvSpPr>
              <a:spLocks noChangeArrowheads="1"/>
            </p:cNvSpPr>
            <p:nvPr/>
          </p:nvSpPr>
          <p:spPr bwMode="auto">
            <a:xfrm>
              <a:off x="1611" y="3385"/>
              <a:ext cx="432" cy="145"/>
            </a:xfrm>
            <a:prstGeom prst="ellipse">
              <a:avLst/>
            </a:prstGeom>
            <a:solidFill>
              <a:srgbClr val="2E2EBA"/>
            </a:solidFill>
            <a:ln w="12700">
              <a:solidFill>
                <a:srgbClr val="CECFC9"/>
              </a:solidFill>
              <a:round/>
              <a:headEnd/>
              <a:tailEnd/>
            </a:ln>
          </p:spPr>
          <p:txBody>
            <a:bodyPr wrap="none" anchor="ctr"/>
            <a:lstStyle/>
            <a:p>
              <a:endParaRPr lang="en-US"/>
            </a:p>
          </p:txBody>
        </p:sp>
        <p:sp>
          <p:nvSpPr>
            <p:cNvPr id="5159" name="Oval 41"/>
            <p:cNvSpPr>
              <a:spLocks noChangeArrowheads="1"/>
            </p:cNvSpPr>
            <p:nvPr/>
          </p:nvSpPr>
          <p:spPr bwMode="auto">
            <a:xfrm>
              <a:off x="1501" y="4181"/>
              <a:ext cx="650" cy="139"/>
            </a:xfrm>
            <a:prstGeom prst="ellipse">
              <a:avLst/>
            </a:prstGeom>
            <a:solidFill>
              <a:srgbClr val="CECFC9"/>
            </a:solidFill>
            <a:ln w="12700">
              <a:solidFill>
                <a:srgbClr val="CECFC9"/>
              </a:solidFill>
              <a:round/>
              <a:headEnd/>
              <a:tailEnd/>
            </a:ln>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00"/>
            </a:gs>
            <a:gs pos="100000">
              <a:srgbClr val="006600"/>
            </a:gs>
          </a:gsLst>
          <a:lin ang="5400000" scaled="1"/>
        </a:gradFill>
        <a:effectLst/>
      </p:bgPr>
    </p:bg>
    <p:spTree>
      <p:nvGrpSpPr>
        <p:cNvPr id="1" name=""/>
        <p:cNvGrpSpPr/>
        <p:nvPr/>
      </p:nvGrpSpPr>
      <p:grpSpPr>
        <a:xfrm>
          <a:off x="0" y="0"/>
          <a:ext cx="0" cy="0"/>
          <a:chOff x="0" y="0"/>
          <a:chExt cx="0" cy="0"/>
        </a:xfrm>
      </p:grpSpPr>
      <p:pic>
        <p:nvPicPr>
          <p:cNvPr id="41986" name="Picture 2" descr="irradiated SPAM advertisement"/>
          <p:cNvPicPr>
            <a:picLocks noChangeAspect="1" noChangeArrowheads="1"/>
          </p:cNvPicPr>
          <p:nvPr/>
        </p:nvPicPr>
        <p:blipFill>
          <a:blip r:embed="rId4" cstate="print">
            <a:lum bright="-18000" contrast="16000"/>
          </a:blip>
          <a:srcRect/>
          <a:stretch>
            <a:fillRect/>
          </a:stretch>
        </p:blipFill>
        <p:spPr bwMode="auto">
          <a:xfrm>
            <a:off x="439738" y="457200"/>
            <a:ext cx="4489450" cy="6019800"/>
          </a:xfrm>
          <a:prstGeom prst="rect">
            <a:avLst/>
          </a:prstGeom>
          <a:noFill/>
          <a:ln w="9525">
            <a:noFill/>
            <a:miter lim="800000"/>
            <a:headEnd/>
            <a:tailEnd/>
          </a:ln>
        </p:spPr>
      </p:pic>
      <p:sp>
        <p:nvSpPr>
          <p:cNvPr id="6147" name="WordArt 3"/>
          <p:cNvSpPr>
            <a:spLocks noChangeArrowheads="1" noChangeShapeType="1" noTextEdit="1"/>
          </p:cNvSpPr>
          <p:nvPr/>
        </p:nvSpPr>
        <p:spPr bwMode="auto">
          <a:xfrm>
            <a:off x="5410200" y="914400"/>
            <a:ext cx="3043238"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Irradiated SPAM</a:t>
            </a:r>
          </a:p>
        </p:txBody>
      </p:sp>
      <p:sp>
        <p:nvSpPr>
          <p:cNvPr id="6148" name="Rectangle 4"/>
          <p:cNvSpPr>
            <a:spLocks noGrp="1" noChangeArrowheads="1"/>
          </p:cNvSpPr>
          <p:nvPr>
            <p:ph type="title"/>
          </p:nvPr>
        </p:nvSpPr>
        <p:spPr>
          <a:xfrm>
            <a:off x="6248400" y="7010400"/>
            <a:ext cx="609600" cy="152400"/>
          </a:xfrm>
        </p:spPr>
        <p:txBody>
          <a:bodyPr/>
          <a:lstStyle/>
          <a:p>
            <a:pPr eaLnBrk="1" hangingPunct="1"/>
            <a:r>
              <a:rPr lang="en-US" sz="800" smtClean="0"/>
              <a:t>Irradiated Spam</a:t>
            </a:r>
          </a:p>
        </p:txBody>
      </p:sp>
      <p:sp>
        <p:nvSpPr>
          <p:cNvPr id="6149" name="Rectangle 5"/>
          <p:cNvSpPr>
            <a:spLocks noGrp="1" noChangeArrowheads="1"/>
          </p:cNvSpPr>
          <p:nvPr>
            <p:ph type="body" idx="1"/>
          </p:nvPr>
        </p:nvSpPr>
        <p:spPr>
          <a:xfrm>
            <a:off x="5181600" y="1905000"/>
            <a:ext cx="3733800" cy="4114800"/>
          </a:xfrm>
        </p:spPr>
        <p:txBody>
          <a:bodyPr/>
          <a:lstStyle/>
          <a:p>
            <a:pPr eaLnBrk="1" hangingPunct="1"/>
            <a:r>
              <a:rPr lang="en-US" smtClean="0"/>
              <a:t>Use fear and selective facts </a:t>
            </a:r>
          </a:p>
          <a:p>
            <a:pPr eaLnBrk="1" hangingPunct="1">
              <a:buFontTx/>
              <a:buNone/>
            </a:pPr>
            <a:r>
              <a:rPr lang="en-US" smtClean="0"/>
              <a:t>	to promote an agenda</a:t>
            </a:r>
          </a:p>
          <a:p>
            <a:pPr eaLnBrk="1" hangingPunct="1"/>
            <a:r>
              <a:rPr lang="en-US" smtClean="0"/>
              <a:t>Eating animals?</a:t>
            </a:r>
          </a:p>
          <a:p>
            <a:pPr eaLnBrk="1" hangingPunct="1"/>
            <a:r>
              <a:rPr lang="en-US" smtClean="0"/>
              <a:t>Radiation = Bad</a:t>
            </a:r>
          </a:p>
          <a:p>
            <a:pPr eaLnBrk="1" hangingPunct="1"/>
            <a:endParaRPr lang="en-US" smtClean="0"/>
          </a:p>
        </p:txBody>
      </p:sp>
      <p:sp>
        <p:nvSpPr>
          <p:cNvPr id="41990" name="Text Box 6"/>
          <p:cNvSpPr txBox="1">
            <a:spLocks noChangeArrowheads="1"/>
          </p:cNvSpPr>
          <p:nvPr/>
        </p:nvSpPr>
        <p:spPr bwMode="auto">
          <a:xfrm>
            <a:off x="5321300" y="5559425"/>
            <a:ext cx="3517900" cy="822325"/>
          </a:xfrm>
          <a:prstGeom prst="rect">
            <a:avLst/>
          </a:prstGeom>
          <a:noFill/>
          <a:ln w="9525">
            <a:noFill/>
            <a:miter lim="800000"/>
            <a:headEnd/>
            <a:tailEnd/>
          </a:ln>
        </p:spPr>
        <p:txBody>
          <a:bodyPr wrap="none">
            <a:spAutoFit/>
          </a:bodyPr>
          <a:lstStyle/>
          <a:p>
            <a:r>
              <a:rPr lang="en-US" sz="2400">
                <a:latin typeface="Arial Narrow" pitchFamily="34" charset="0"/>
              </a:rPr>
              <a:t>Look who is funding research;</a:t>
            </a:r>
          </a:p>
          <a:p>
            <a:r>
              <a:rPr lang="en-US" sz="2400">
                <a:latin typeface="Arial Narrow" pitchFamily="34" charset="0"/>
              </a:rPr>
              <a:t> it may bias the results.</a:t>
            </a:r>
          </a:p>
        </p:txBody>
      </p:sp>
      <p:sp>
        <p:nvSpPr>
          <p:cNvPr id="6151" name="AutoShape 7">
            <a:hlinkClick r:id="rId5" action="ppaction://hlinksldjump" highlightClick="1"/>
          </p:cNvPr>
          <p:cNvSpPr>
            <a:spLocks noChangeArrowheads="1"/>
          </p:cNvSpPr>
          <p:nvPr/>
        </p:nvSpPr>
        <p:spPr bwMode="auto">
          <a:xfrm>
            <a:off x="0" y="6119813"/>
            <a:ext cx="609600" cy="357187"/>
          </a:xfrm>
          <a:prstGeom prst="actionButtonBeginning">
            <a:avLst/>
          </a:prstGeom>
          <a:solidFill>
            <a:srgbClr val="008000">
              <a:alpha val="50195"/>
            </a:srgbClr>
          </a:solidFill>
          <a:ln w="9525">
            <a:solidFill>
              <a:srgbClr val="008000"/>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par>
                          <p:cTn id="8" fill="hold">
                            <p:stCondLst>
                              <p:cond delay="1500"/>
                            </p:stCondLst>
                            <p:childTnLst>
                              <p:par>
                                <p:cTn id="9" presetID="2" presetClass="entr" presetSubtype="4" fill="hold" grpId="0" nodeType="afterEffect">
                                  <p:stCondLst>
                                    <p:cond delay="10000"/>
                                  </p:stCondLst>
                                  <p:childTnLst>
                                    <p:set>
                                      <p:cBhvr>
                                        <p:cTn id="10" dur="1" fill="hold">
                                          <p:stCondLst>
                                            <p:cond delay="0"/>
                                          </p:stCondLst>
                                        </p:cTn>
                                        <p:tgtEl>
                                          <p:spTgt spid="41990"/>
                                        </p:tgtEl>
                                        <p:attrNameLst>
                                          <p:attrName>style.visibility</p:attrName>
                                        </p:attrNameLst>
                                      </p:cBhvr>
                                      <p:to>
                                        <p:strVal val="visible"/>
                                      </p:to>
                                    </p:set>
                                    <p:anim calcmode="lin" valueType="num">
                                      <p:cBhvr additive="base">
                                        <p:cTn id="11" dur="500" fill="hold"/>
                                        <p:tgtEl>
                                          <p:spTgt spid="41990"/>
                                        </p:tgtEl>
                                        <p:attrNameLst>
                                          <p:attrName>ppt_x</p:attrName>
                                        </p:attrNameLst>
                                      </p:cBhvr>
                                      <p:tavLst>
                                        <p:tav tm="0">
                                          <p:val>
                                            <p:strVal val="#ppt_x"/>
                                          </p:val>
                                        </p:tav>
                                        <p:tav tm="100000">
                                          <p:val>
                                            <p:strVal val="#ppt_x"/>
                                          </p:val>
                                        </p:tav>
                                      </p:tavLst>
                                    </p:anim>
                                    <p:anim calcmode="lin" valueType="num">
                                      <p:cBhvr additive="base">
                                        <p:cTn id="12"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Shielding Radiation</a:t>
            </a:r>
          </a:p>
        </p:txBody>
      </p:sp>
      <p:pic>
        <p:nvPicPr>
          <p:cNvPr id="7171" name="Picture 3" descr="shielding of radiation"/>
          <p:cNvPicPr>
            <a:picLocks noChangeAspect="1" noChangeArrowheads="1"/>
          </p:cNvPicPr>
          <p:nvPr/>
        </p:nvPicPr>
        <p:blipFill>
          <a:blip r:embed="rId4" cstate="print">
            <a:lum bright="4000" contrast="10000"/>
          </a:blip>
          <a:srcRect l="9924" t="2751" r="6271" b="5806"/>
          <a:stretch>
            <a:fillRect/>
          </a:stretch>
        </p:blipFill>
        <p:spPr bwMode="auto">
          <a:xfrm>
            <a:off x="1752600" y="1752600"/>
            <a:ext cx="5791200" cy="4800600"/>
          </a:xfrm>
          <a:prstGeom prst="rect">
            <a:avLst/>
          </a:prstGeom>
          <a:noFill/>
          <a:ln w="9525">
            <a:noFill/>
            <a:miter lim="800000"/>
            <a:headEnd/>
            <a:tailEnd/>
          </a:ln>
        </p:spPr>
      </p:pic>
      <p:sp>
        <p:nvSpPr>
          <p:cNvPr id="7172" name="AutoShape 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7173" name="Rectangle 5">
            <a:hlinkClick r:id="rId6" tooltip="Wikipedia -  R A D I A T I O N"/>
          </p:cNvPr>
          <p:cNvSpPr>
            <a:spLocks noChangeArrowheads="1"/>
          </p:cNvSpPr>
          <p:nvPr/>
        </p:nvSpPr>
        <p:spPr bwMode="auto">
          <a:xfrm>
            <a:off x="4572000" y="592138"/>
            <a:ext cx="2462213" cy="550862"/>
          </a:xfrm>
          <a:prstGeom prst="rect">
            <a:avLst/>
          </a:prstGeom>
          <a:noFill/>
          <a:ln w="9525">
            <a:no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98450"/>
            <a:ext cx="7772400" cy="1143000"/>
          </a:xfrm>
        </p:spPr>
        <p:txBody>
          <a:bodyPr/>
          <a:lstStyle/>
          <a:p>
            <a:pPr eaLnBrk="1" hangingPunct="1"/>
            <a:r>
              <a:rPr lang="en-US" smtClean="0"/>
              <a:t>Nuclear Fission</a:t>
            </a:r>
          </a:p>
        </p:txBody>
      </p:sp>
      <p:sp>
        <p:nvSpPr>
          <p:cNvPr id="8195" name="AutoShape 3">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46084" name="Picture 4" descr="fission"/>
          <p:cNvPicPr>
            <a:picLocks noChangeAspect="1" noChangeArrowheads="1"/>
          </p:cNvPicPr>
          <p:nvPr/>
        </p:nvPicPr>
        <p:blipFill>
          <a:blip r:embed="rId5" cstate="print">
            <a:lum contrast="20000"/>
          </a:blip>
          <a:srcRect l="29927" t="17990" r="43256" b="12756"/>
          <a:stretch>
            <a:fillRect/>
          </a:stretch>
        </p:blipFill>
        <p:spPr bwMode="auto">
          <a:xfrm>
            <a:off x="3457575" y="2174875"/>
            <a:ext cx="1587500" cy="3740150"/>
          </a:xfrm>
          <a:prstGeom prst="rect">
            <a:avLst/>
          </a:prstGeom>
          <a:noFill/>
          <a:ln w="9525">
            <a:noFill/>
            <a:miter lim="800000"/>
            <a:headEnd/>
            <a:tailEnd/>
          </a:ln>
        </p:spPr>
      </p:pic>
      <p:pic>
        <p:nvPicPr>
          <p:cNvPr id="46085" name="Picture 5" descr="fission"/>
          <p:cNvPicPr>
            <a:picLocks noChangeAspect="1" noChangeArrowheads="1"/>
          </p:cNvPicPr>
          <p:nvPr/>
        </p:nvPicPr>
        <p:blipFill>
          <a:blip r:embed="rId5" cstate="print">
            <a:lum contrast="20000"/>
          </a:blip>
          <a:srcRect l="57066" t="3734" r="4720" b="6496"/>
          <a:stretch>
            <a:fillRect/>
          </a:stretch>
        </p:blipFill>
        <p:spPr bwMode="auto">
          <a:xfrm>
            <a:off x="5064125" y="1395413"/>
            <a:ext cx="2262188" cy="4848225"/>
          </a:xfrm>
          <a:prstGeom prst="rect">
            <a:avLst/>
          </a:prstGeom>
          <a:noFill/>
          <a:ln w="9525">
            <a:noFill/>
            <a:miter lim="800000"/>
            <a:headEnd/>
            <a:tailEnd/>
          </a:ln>
        </p:spPr>
      </p:pic>
      <p:pic>
        <p:nvPicPr>
          <p:cNvPr id="46086" name="Picture 6" descr="fission"/>
          <p:cNvPicPr>
            <a:picLocks noChangeAspect="1" noChangeArrowheads="1"/>
          </p:cNvPicPr>
          <p:nvPr/>
        </p:nvPicPr>
        <p:blipFill>
          <a:blip r:embed="rId5" cstate="print">
            <a:lum contrast="20000"/>
          </a:blip>
          <a:srcRect t="32951" r="69589" b="28954"/>
          <a:stretch>
            <a:fillRect/>
          </a:stretch>
        </p:blipFill>
        <p:spPr bwMode="auto">
          <a:xfrm>
            <a:off x="1674813" y="3000375"/>
            <a:ext cx="1800225" cy="2057400"/>
          </a:xfrm>
          <a:prstGeom prst="rect">
            <a:avLst/>
          </a:prstGeom>
          <a:noFill/>
          <a:ln w="9525">
            <a:noFill/>
            <a:miter lim="800000"/>
            <a:headEnd/>
            <a:tailEnd/>
          </a:ln>
        </p:spPr>
      </p:pic>
      <p:sp>
        <p:nvSpPr>
          <p:cNvPr id="46087" name="Text Box 7"/>
          <p:cNvSpPr txBox="1">
            <a:spLocks noChangeArrowheads="1"/>
          </p:cNvSpPr>
          <p:nvPr/>
        </p:nvSpPr>
        <p:spPr bwMode="auto">
          <a:xfrm>
            <a:off x="2133600" y="6311900"/>
            <a:ext cx="1449388" cy="244475"/>
          </a:xfrm>
          <a:prstGeom prst="rect">
            <a:avLst/>
          </a:prstGeom>
          <a:noFill/>
          <a:ln w="9525">
            <a:noFill/>
            <a:miter lim="800000"/>
            <a:headEnd/>
            <a:tailEnd/>
          </a:ln>
        </p:spPr>
        <p:txBody>
          <a:bodyPr wrap="none">
            <a:spAutoFit/>
          </a:bodyPr>
          <a:lstStyle/>
          <a:p>
            <a:r>
              <a:rPr lang="en-US" sz="1000" b="1"/>
              <a:t>First stage:  1 fission</a:t>
            </a:r>
          </a:p>
        </p:txBody>
      </p:sp>
      <p:sp>
        <p:nvSpPr>
          <p:cNvPr id="46088" name="Text Box 8"/>
          <p:cNvSpPr txBox="1">
            <a:spLocks noChangeArrowheads="1"/>
          </p:cNvSpPr>
          <p:nvPr/>
        </p:nvSpPr>
        <p:spPr bwMode="auto">
          <a:xfrm>
            <a:off x="3676650" y="6321425"/>
            <a:ext cx="1631950" cy="244475"/>
          </a:xfrm>
          <a:prstGeom prst="rect">
            <a:avLst/>
          </a:prstGeom>
          <a:noFill/>
          <a:ln w="9525">
            <a:noFill/>
            <a:miter lim="800000"/>
            <a:headEnd/>
            <a:tailEnd/>
          </a:ln>
        </p:spPr>
        <p:txBody>
          <a:bodyPr wrap="none">
            <a:spAutoFit/>
          </a:bodyPr>
          <a:lstStyle/>
          <a:p>
            <a:r>
              <a:rPr lang="en-US" sz="1000" b="1"/>
              <a:t>Second stage:  2 fission</a:t>
            </a:r>
          </a:p>
        </p:txBody>
      </p:sp>
      <p:sp>
        <p:nvSpPr>
          <p:cNvPr id="46089" name="Text Box 9"/>
          <p:cNvSpPr txBox="1">
            <a:spLocks noChangeArrowheads="1"/>
          </p:cNvSpPr>
          <p:nvPr/>
        </p:nvSpPr>
        <p:spPr bwMode="auto">
          <a:xfrm>
            <a:off x="5380038" y="6319838"/>
            <a:ext cx="1492250" cy="244475"/>
          </a:xfrm>
          <a:prstGeom prst="rect">
            <a:avLst/>
          </a:prstGeom>
          <a:noFill/>
          <a:ln w="9525">
            <a:noFill/>
            <a:miter lim="800000"/>
            <a:headEnd/>
            <a:tailEnd/>
          </a:ln>
        </p:spPr>
        <p:txBody>
          <a:bodyPr wrap="none">
            <a:spAutoFit/>
          </a:bodyPr>
          <a:lstStyle/>
          <a:p>
            <a:r>
              <a:rPr lang="en-US" sz="1000" b="1"/>
              <a:t>Third stage:  4 fission</a:t>
            </a:r>
          </a:p>
        </p:txBody>
      </p:sp>
      <p:sp>
        <p:nvSpPr>
          <p:cNvPr id="8202" name="Rectangle 10">
            <a:hlinkClick r:id="rId6" tooltip="Wikipedia -  N U C L E A R   F I S S I O N"/>
          </p:cNvPr>
          <p:cNvSpPr>
            <a:spLocks noChangeArrowheads="1"/>
          </p:cNvSpPr>
          <p:nvPr/>
        </p:nvSpPr>
        <p:spPr bwMode="auto">
          <a:xfrm>
            <a:off x="2546350" y="623888"/>
            <a:ext cx="3989388" cy="550862"/>
          </a:xfrm>
          <a:prstGeom prst="rect">
            <a:avLst/>
          </a:prstGeom>
          <a:noFill/>
          <a:ln w="9525">
            <a:no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dissolve">
                                      <p:cBhvr>
                                        <p:cTn id="7" dur="500"/>
                                        <p:tgtEl>
                                          <p:spTgt spid="46086"/>
                                        </p:tgtEl>
                                      </p:cBhvr>
                                    </p:animEffect>
                                  </p:childTnLst>
                                </p:cTn>
                              </p:par>
                              <p:par>
                                <p:cTn id="8" presetID="10" presetClass="entr" presetSubtype="0" fill="hold" nodeType="withEffect">
                                  <p:stCondLst>
                                    <p:cond delay="0"/>
                                  </p:stCondLst>
                                  <p:childTnLst>
                                    <p:set>
                                      <p:cBhvr>
                                        <p:cTn id="9" dur="1" fill="hold">
                                          <p:stCondLst>
                                            <p:cond delay="0"/>
                                          </p:stCondLst>
                                        </p:cTn>
                                        <p:tgtEl>
                                          <p:spTgt spid="46087">
                                            <p:txEl>
                                              <p:pRg st="0" end="0"/>
                                            </p:txEl>
                                          </p:spTgt>
                                        </p:tgtEl>
                                        <p:attrNameLst>
                                          <p:attrName>style.visibility</p:attrName>
                                        </p:attrNameLst>
                                      </p:cBhvr>
                                      <p:to>
                                        <p:strVal val="visible"/>
                                      </p:to>
                                    </p:set>
                                    <p:animEffect transition="in" filter="fade">
                                      <p:cBhvr>
                                        <p:cTn id="10" dur="2000"/>
                                        <p:tgtEl>
                                          <p:spTgt spid="46087">
                                            <p:txEl>
                                              <p:pRg st="0" end="0"/>
                                            </p:txEl>
                                          </p:spTgt>
                                        </p:tgtEl>
                                      </p:cBhvr>
                                    </p:animEffect>
                                  </p:childTnLst>
                                </p:cTn>
                              </p:par>
                            </p:childTnLst>
                          </p:cTn>
                        </p:par>
                        <p:par>
                          <p:cTn id="11" fill="hold">
                            <p:stCondLst>
                              <p:cond delay="2000"/>
                            </p:stCondLst>
                            <p:childTnLst>
                              <p:par>
                                <p:cTn id="12" presetID="22" presetClass="entr" presetSubtype="8" fill="hold" nodeType="afterEffect">
                                  <p:stCondLst>
                                    <p:cond delay="1000"/>
                                  </p:stCondLst>
                                  <p:childTnLst>
                                    <p:set>
                                      <p:cBhvr>
                                        <p:cTn id="13" dur="1" fill="hold">
                                          <p:stCondLst>
                                            <p:cond delay="0"/>
                                          </p:stCondLst>
                                        </p:cTn>
                                        <p:tgtEl>
                                          <p:spTgt spid="46084"/>
                                        </p:tgtEl>
                                        <p:attrNameLst>
                                          <p:attrName>style.visibility</p:attrName>
                                        </p:attrNameLst>
                                      </p:cBhvr>
                                      <p:to>
                                        <p:strVal val="visible"/>
                                      </p:to>
                                    </p:set>
                                    <p:animEffect transition="in" filter="wipe(left)">
                                      <p:cBhvr>
                                        <p:cTn id="14" dur="1000"/>
                                        <p:tgtEl>
                                          <p:spTgt spid="4608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6088"/>
                                        </p:tgtEl>
                                        <p:attrNameLst>
                                          <p:attrName>style.visibility</p:attrName>
                                        </p:attrNameLst>
                                      </p:cBhvr>
                                      <p:to>
                                        <p:strVal val="visible"/>
                                      </p:to>
                                    </p:set>
                                    <p:animEffect transition="in" filter="fade">
                                      <p:cBhvr>
                                        <p:cTn id="17" dur="2000"/>
                                        <p:tgtEl>
                                          <p:spTgt spid="46088"/>
                                        </p:tgtEl>
                                      </p:cBhvr>
                                    </p:animEffect>
                                  </p:childTnLst>
                                </p:cTn>
                              </p:par>
                            </p:childTnLst>
                          </p:cTn>
                        </p:par>
                        <p:par>
                          <p:cTn id="18" fill="hold">
                            <p:stCondLst>
                              <p:cond delay="4000"/>
                            </p:stCondLst>
                            <p:childTnLst>
                              <p:par>
                                <p:cTn id="19" presetID="22" presetClass="entr" presetSubtype="8" fill="hold" nodeType="afterEffect">
                                  <p:stCondLst>
                                    <p:cond delay="2000"/>
                                  </p:stCondLst>
                                  <p:childTnLst>
                                    <p:set>
                                      <p:cBhvr>
                                        <p:cTn id="20" dur="1" fill="hold">
                                          <p:stCondLst>
                                            <p:cond delay="0"/>
                                          </p:stCondLst>
                                        </p:cTn>
                                        <p:tgtEl>
                                          <p:spTgt spid="46085"/>
                                        </p:tgtEl>
                                        <p:attrNameLst>
                                          <p:attrName>style.visibility</p:attrName>
                                        </p:attrNameLst>
                                      </p:cBhvr>
                                      <p:to>
                                        <p:strVal val="visible"/>
                                      </p:to>
                                    </p:set>
                                    <p:animEffect transition="in" filter="wipe(left)">
                                      <p:cBhvr>
                                        <p:cTn id="21" dur="2000"/>
                                        <p:tgtEl>
                                          <p:spTgt spid="46085"/>
                                        </p:tgtEl>
                                      </p:cBhvr>
                                    </p:animEffect>
                                  </p:childTnLst>
                                </p:cTn>
                              </p:par>
                              <p:par>
                                <p:cTn id="22" presetID="10" presetClass="entr" presetSubtype="0" fill="hold" nodeType="withEffect">
                                  <p:stCondLst>
                                    <p:cond delay="0"/>
                                  </p:stCondLst>
                                  <p:childTnLst>
                                    <p:set>
                                      <p:cBhvr>
                                        <p:cTn id="23" dur="1" fill="hold">
                                          <p:stCondLst>
                                            <p:cond delay="0"/>
                                          </p:stCondLst>
                                        </p:cTn>
                                        <p:tgtEl>
                                          <p:spTgt spid="46089">
                                            <p:txEl>
                                              <p:pRg st="0" end="0"/>
                                            </p:txEl>
                                          </p:spTgt>
                                        </p:tgtEl>
                                        <p:attrNameLst>
                                          <p:attrName>style.visibility</p:attrName>
                                        </p:attrNameLst>
                                      </p:cBhvr>
                                      <p:to>
                                        <p:strVal val="visible"/>
                                      </p:to>
                                    </p:set>
                                    <p:animEffect transition="in" filter="fade">
                                      <p:cBhvr>
                                        <p:cTn id="24" dur="2000"/>
                                        <p:tgtEl>
                                          <p:spTgt spid="460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ssion"/>
          <p:cNvPicPr>
            <a:picLocks noChangeAspect="1" noChangeArrowheads="1"/>
          </p:cNvPicPr>
          <p:nvPr/>
        </p:nvPicPr>
        <p:blipFill>
          <a:blip r:embed="rId4" cstate="print">
            <a:lum contrast="20000"/>
          </a:blip>
          <a:srcRect/>
          <a:stretch>
            <a:fillRect/>
          </a:stretch>
        </p:blipFill>
        <p:spPr bwMode="auto">
          <a:xfrm>
            <a:off x="1676400" y="1457325"/>
            <a:ext cx="5919788" cy="5400675"/>
          </a:xfrm>
          <a:prstGeom prst="rect">
            <a:avLst/>
          </a:prstGeom>
          <a:noFill/>
          <a:ln w="9525">
            <a:noFill/>
            <a:miter lim="800000"/>
            <a:headEnd/>
            <a:tailEnd/>
          </a:ln>
        </p:spPr>
      </p:pic>
      <p:sp>
        <p:nvSpPr>
          <p:cNvPr id="9219" name="Rectangle 3"/>
          <p:cNvSpPr>
            <a:spLocks noGrp="1" noChangeArrowheads="1"/>
          </p:cNvSpPr>
          <p:nvPr>
            <p:ph type="title"/>
          </p:nvPr>
        </p:nvSpPr>
        <p:spPr/>
        <p:txBody>
          <a:bodyPr/>
          <a:lstStyle/>
          <a:p>
            <a:pPr eaLnBrk="1" hangingPunct="1"/>
            <a:r>
              <a:rPr lang="en-US" smtClean="0"/>
              <a:t>Nuclear Fission</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S%20Nuclear%20map"/>
          <p:cNvPicPr>
            <a:picLocks noChangeAspect="1" noChangeArrowheads="1"/>
          </p:cNvPicPr>
          <p:nvPr/>
        </p:nvPicPr>
        <p:blipFill>
          <a:blip r:embed="rId4" cstate="print"/>
          <a:srcRect/>
          <a:stretch>
            <a:fillRect/>
          </a:stretch>
        </p:blipFill>
        <p:spPr bwMode="auto">
          <a:xfrm>
            <a:off x="15875" y="947738"/>
            <a:ext cx="9128125" cy="5911850"/>
          </a:xfrm>
          <a:prstGeom prst="rect">
            <a:avLst/>
          </a:prstGeom>
          <a:noFill/>
          <a:ln w="9525">
            <a:noFill/>
            <a:miter lim="800000"/>
            <a:headEnd/>
            <a:tailEnd/>
          </a:ln>
        </p:spPr>
      </p:pic>
      <p:sp>
        <p:nvSpPr>
          <p:cNvPr id="10243" name="Rectangle 3"/>
          <p:cNvSpPr>
            <a:spLocks noGrp="1" noChangeArrowheads="1"/>
          </p:cNvSpPr>
          <p:nvPr>
            <p:ph type="title"/>
          </p:nvPr>
        </p:nvSpPr>
        <p:spPr/>
        <p:txBody>
          <a:bodyPr/>
          <a:lstStyle/>
          <a:p>
            <a:pPr eaLnBrk="1" hangingPunct="1"/>
            <a:r>
              <a:rPr lang="en-US" smtClean="0"/>
              <a:t>Nuclear Power Plants</a:t>
            </a:r>
          </a:p>
        </p:txBody>
      </p:sp>
      <p:sp>
        <p:nvSpPr>
          <p:cNvPr id="10244" name="Rectangle 4"/>
          <p:cNvSpPr>
            <a:spLocks noChangeArrowheads="1"/>
          </p:cNvSpPr>
          <p:nvPr/>
        </p:nvSpPr>
        <p:spPr bwMode="auto">
          <a:xfrm>
            <a:off x="0" y="6491288"/>
            <a:ext cx="1593850" cy="366712"/>
          </a:xfrm>
          <a:prstGeom prst="rect">
            <a:avLst/>
          </a:prstGeom>
          <a:noFill/>
          <a:ln w="9525">
            <a:noFill/>
            <a:miter lim="800000"/>
            <a:headEnd/>
            <a:tailEnd/>
          </a:ln>
        </p:spPr>
        <p:txBody>
          <a:bodyPr wrap="none" anchor="ctr">
            <a:spAutoFit/>
          </a:bodyPr>
          <a:lstStyle/>
          <a:p>
            <a:r>
              <a:rPr lang="en-US" sz="800">
                <a:solidFill>
                  <a:schemeClr val="folHlink"/>
                </a:solidFill>
              </a:rPr>
              <a:t>map: Nuclear Energy Institute</a:t>
            </a:r>
            <a:r>
              <a:rPr lang="en-US">
                <a:solidFill>
                  <a:schemeClr val="folHlink"/>
                </a:solidFill>
              </a:rPr>
              <a:t> </a:t>
            </a:r>
          </a:p>
        </p:txBody>
      </p:sp>
      <p:sp>
        <p:nvSpPr>
          <p:cNvPr id="10245" name="AutoShape 5">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Fermi Approximations</a:t>
            </a:r>
          </a:p>
        </p:txBody>
      </p:sp>
      <p:pic>
        <p:nvPicPr>
          <p:cNvPr id="52227" name="Picture 3" descr="piano tuner"/>
          <p:cNvPicPr>
            <a:picLocks noChangeAspect="1" noChangeArrowheads="1"/>
          </p:cNvPicPr>
          <p:nvPr/>
        </p:nvPicPr>
        <p:blipFill>
          <a:blip r:embed="rId5" cstate="print"/>
          <a:srcRect/>
          <a:stretch>
            <a:fillRect/>
          </a:stretch>
        </p:blipFill>
        <p:spPr bwMode="auto">
          <a:xfrm>
            <a:off x="6705600" y="3867150"/>
            <a:ext cx="1900238" cy="2246313"/>
          </a:xfrm>
          <a:prstGeom prst="rect">
            <a:avLst/>
          </a:prstGeom>
          <a:noFill/>
          <a:ln w="3175">
            <a:solidFill>
              <a:schemeClr val="tx1"/>
            </a:solidFill>
            <a:miter lim="800000"/>
            <a:headEnd/>
            <a:tailEnd/>
          </a:ln>
        </p:spPr>
      </p:pic>
      <p:sp>
        <p:nvSpPr>
          <p:cNvPr id="1029" name="Text Box 4"/>
          <p:cNvSpPr txBox="1">
            <a:spLocks noChangeArrowheads="1"/>
          </p:cNvSpPr>
          <p:nvPr/>
        </p:nvSpPr>
        <p:spPr bwMode="auto">
          <a:xfrm>
            <a:off x="901700" y="1752600"/>
            <a:ext cx="4781550" cy="1616075"/>
          </a:xfrm>
          <a:prstGeom prst="rect">
            <a:avLst/>
          </a:prstGeom>
          <a:noFill/>
          <a:ln w="9525">
            <a:noFill/>
            <a:miter lim="800000"/>
            <a:headEnd/>
            <a:tailEnd/>
          </a:ln>
        </p:spPr>
        <p:txBody>
          <a:bodyPr wrap="none">
            <a:spAutoFit/>
          </a:bodyPr>
          <a:lstStyle/>
          <a:p>
            <a:r>
              <a:rPr lang="en-US" sz="2000" b="1"/>
              <a:t>FERMI  APPROXIMATIONS</a:t>
            </a:r>
          </a:p>
          <a:p>
            <a:r>
              <a:rPr lang="en-US" sz="2000" b="1"/>
              <a:t> </a:t>
            </a:r>
          </a:p>
          <a:p>
            <a:r>
              <a:rPr lang="en-US" sz="2000" b="1"/>
              <a:t>  </a:t>
            </a:r>
            <a:r>
              <a:rPr lang="en-US" sz="2000"/>
              <a:t>An educated guess – based on a series</a:t>
            </a:r>
          </a:p>
          <a:p>
            <a:r>
              <a:rPr lang="en-US" sz="2000"/>
              <a:t>of calculations of known facts – to arrive</a:t>
            </a:r>
          </a:p>
          <a:p>
            <a:r>
              <a:rPr lang="en-US" sz="2000"/>
              <a:t>at a reasonable answer to a question.  </a:t>
            </a:r>
          </a:p>
        </p:txBody>
      </p:sp>
      <p:sp>
        <p:nvSpPr>
          <p:cNvPr id="52229" name="Text Box 5"/>
          <p:cNvSpPr txBox="1">
            <a:spLocks noChangeArrowheads="1"/>
          </p:cNvSpPr>
          <p:nvPr/>
        </p:nvSpPr>
        <p:spPr bwMode="auto">
          <a:xfrm>
            <a:off x="2879725" y="3821113"/>
            <a:ext cx="3357563" cy="701675"/>
          </a:xfrm>
          <a:prstGeom prst="rect">
            <a:avLst/>
          </a:prstGeom>
          <a:noFill/>
          <a:ln w="9525">
            <a:noFill/>
            <a:miter lim="800000"/>
            <a:headEnd/>
            <a:tailEnd/>
          </a:ln>
        </p:spPr>
        <p:txBody>
          <a:bodyPr wrap="none">
            <a:spAutoFit/>
          </a:bodyPr>
          <a:lstStyle/>
          <a:p>
            <a:r>
              <a:rPr lang="en-US" sz="2000" i="1"/>
              <a:t>How many piano tuners are </a:t>
            </a:r>
          </a:p>
          <a:p>
            <a:r>
              <a:rPr lang="en-US" sz="2000" i="1"/>
              <a:t>there in New York City?</a:t>
            </a:r>
          </a:p>
        </p:txBody>
      </p:sp>
      <p:sp>
        <p:nvSpPr>
          <p:cNvPr id="52230" name="Text Box 6"/>
          <p:cNvSpPr txBox="1">
            <a:spLocks noChangeArrowheads="1"/>
          </p:cNvSpPr>
          <p:nvPr/>
        </p:nvSpPr>
        <p:spPr bwMode="auto">
          <a:xfrm>
            <a:off x="746125" y="4659313"/>
            <a:ext cx="1511300" cy="396875"/>
          </a:xfrm>
          <a:prstGeom prst="rect">
            <a:avLst/>
          </a:prstGeom>
          <a:noFill/>
          <a:ln w="9525">
            <a:noFill/>
            <a:miter lim="800000"/>
            <a:headEnd/>
            <a:tailEnd/>
          </a:ln>
        </p:spPr>
        <p:txBody>
          <a:bodyPr wrap="none">
            <a:spAutoFit/>
          </a:bodyPr>
          <a:lstStyle/>
          <a:p>
            <a:r>
              <a:rPr lang="en-US" sz="2000"/>
              <a:t>ANSWER:  </a:t>
            </a:r>
          </a:p>
        </p:txBody>
      </p:sp>
      <p:graphicFrame>
        <p:nvGraphicFramePr>
          <p:cNvPr id="1026" name="Object 7">
            <a:hlinkClick r:id="" action="ppaction://ole?verb=0"/>
          </p:cNvPr>
          <p:cNvGraphicFramePr>
            <a:graphicFrameLocks noChangeAspect="1"/>
          </p:cNvGraphicFramePr>
          <p:nvPr/>
        </p:nvGraphicFramePr>
        <p:xfrm>
          <a:off x="8839200" y="6553200"/>
          <a:ext cx="304800" cy="304800"/>
        </p:xfrm>
        <a:graphic>
          <a:graphicData uri="http://schemas.openxmlformats.org/presentationml/2006/ole">
            <mc:AlternateContent xmlns:mc="http://schemas.openxmlformats.org/markup-compatibility/2006">
              <mc:Choice xmlns:v="urn:schemas-microsoft-com:vml" Requires="v">
                <p:oleObj spid="_x0000_s1027" name="Sound Recorder Document" r:id="rId6" imgW="304520" imgH="304520" progId="Package">
                  <p:embed/>
                </p:oleObj>
              </mc:Choice>
              <mc:Fallback>
                <p:oleObj name="Sound Recorder Document" r:id="rId6" imgW="304520" imgH="304520" progId="Packag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AutoShape 8">
            <a:hlinkClick r:id="rId8"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grpSp>
        <p:nvGrpSpPr>
          <p:cNvPr id="2" name="Group 9"/>
          <p:cNvGrpSpPr>
            <a:grpSpLocks/>
          </p:cNvGrpSpPr>
          <p:nvPr/>
        </p:nvGrpSpPr>
        <p:grpSpPr bwMode="auto">
          <a:xfrm>
            <a:off x="6707188" y="1709738"/>
            <a:ext cx="1890712" cy="1676400"/>
            <a:chOff x="4225" y="1077"/>
            <a:chExt cx="1191" cy="1056"/>
          </a:xfrm>
        </p:grpSpPr>
        <p:pic>
          <p:nvPicPr>
            <p:cNvPr id="1036" name="Picture 10" descr="Enrico Fermi"/>
            <p:cNvPicPr>
              <a:picLocks noChangeAspect="1" noChangeArrowheads="1"/>
            </p:cNvPicPr>
            <p:nvPr/>
          </p:nvPicPr>
          <p:blipFill>
            <a:blip r:embed="rId9" cstate="print"/>
            <a:srcRect/>
            <a:stretch>
              <a:fillRect/>
            </a:stretch>
          </p:blipFill>
          <p:spPr bwMode="auto">
            <a:xfrm>
              <a:off x="4225" y="1077"/>
              <a:ext cx="1191" cy="892"/>
            </a:xfrm>
            <a:prstGeom prst="rect">
              <a:avLst/>
            </a:prstGeom>
            <a:noFill/>
            <a:ln w="9525">
              <a:solidFill>
                <a:schemeClr val="tx1"/>
              </a:solidFill>
              <a:miter lim="800000"/>
              <a:headEnd/>
              <a:tailEnd/>
            </a:ln>
          </p:spPr>
        </p:pic>
        <p:sp>
          <p:nvSpPr>
            <p:cNvPr id="1037" name="Text Box 11"/>
            <p:cNvSpPr txBox="1">
              <a:spLocks noChangeArrowheads="1"/>
            </p:cNvSpPr>
            <p:nvPr/>
          </p:nvSpPr>
          <p:spPr bwMode="auto">
            <a:xfrm>
              <a:off x="4513" y="1989"/>
              <a:ext cx="524" cy="144"/>
            </a:xfrm>
            <a:prstGeom prst="rect">
              <a:avLst/>
            </a:prstGeom>
            <a:noFill/>
            <a:ln w="9525">
              <a:noFill/>
              <a:miter lim="800000"/>
              <a:headEnd/>
              <a:tailEnd/>
            </a:ln>
          </p:spPr>
          <p:txBody>
            <a:bodyPr wrap="none">
              <a:spAutoFit/>
            </a:bodyPr>
            <a:lstStyle/>
            <a:p>
              <a:r>
                <a:rPr lang="en-US" sz="900"/>
                <a:t>Enrico Fermi</a:t>
              </a:r>
            </a:p>
          </p:txBody>
        </p:sp>
      </p:grpSp>
      <p:sp>
        <p:nvSpPr>
          <p:cNvPr id="52236" name="Text Box 12"/>
          <p:cNvSpPr txBox="1">
            <a:spLocks noChangeArrowheads="1"/>
          </p:cNvSpPr>
          <p:nvPr/>
        </p:nvSpPr>
        <p:spPr bwMode="auto">
          <a:xfrm>
            <a:off x="2854325" y="5118100"/>
            <a:ext cx="2074863" cy="396875"/>
          </a:xfrm>
          <a:prstGeom prst="rect">
            <a:avLst/>
          </a:prstGeom>
          <a:noFill/>
          <a:ln w="9525">
            <a:noFill/>
            <a:miter lim="800000"/>
            <a:headEnd/>
            <a:tailEnd/>
          </a:ln>
          <a:effectLst/>
        </p:spPr>
        <p:txBody>
          <a:bodyPr wrap="none">
            <a:spAutoFit/>
          </a:bodyPr>
          <a:lstStyle/>
          <a:p>
            <a:pPr>
              <a:defRPr/>
            </a:pPr>
            <a:r>
              <a:rPr lang="en-US" sz="2000" i="1">
                <a:effectLst>
                  <a:outerShdw blurRad="38100" dist="38100" dir="2700000" algn="tl">
                    <a:srgbClr val="C0C0C0"/>
                  </a:outerShdw>
                </a:effectLst>
                <a:latin typeface="Arial" charset="0"/>
                <a:cs typeface="+mn-cs"/>
              </a:rPr>
              <a:t>400 piano tuners</a:t>
            </a:r>
          </a:p>
        </p:txBody>
      </p:sp>
      <p:sp>
        <p:nvSpPr>
          <p:cNvPr id="1035" name="Rectangle 13">
            <a:hlinkClick r:id="rId10" tooltip="Wikipedia -  E N R I C O    F E R M I"/>
          </p:cNvPr>
          <p:cNvSpPr>
            <a:spLocks noChangeArrowheads="1"/>
          </p:cNvSpPr>
          <p:nvPr/>
        </p:nvSpPr>
        <p:spPr bwMode="auto">
          <a:xfrm>
            <a:off x="7164388" y="3157538"/>
            <a:ext cx="831850" cy="211137"/>
          </a:xfrm>
          <a:prstGeom prst="rect">
            <a:avLst/>
          </a:prstGeom>
          <a:noFill/>
          <a:ln w="9525">
            <a:no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2229"/>
                                        </p:tgtEl>
                                        <p:attrNameLst>
                                          <p:attrName>style.visibility</p:attrName>
                                        </p:attrNameLst>
                                      </p:cBhvr>
                                      <p:to>
                                        <p:strVal val="visible"/>
                                      </p:to>
                                    </p:set>
                                    <p:animEffect transition="in" filter="fade">
                                      <p:cBhvr>
                                        <p:cTn id="10" dur="1000"/>
                                        <p:tgtEl>
                                          <p:spTgt spid="52229"/>
                                        </p:tgtEl>
                                      </p:cBhvr>
                                    </p:animEffect>
                                    <p:anim calcmode="lin" valueType="num">
                                      <p:cBhvr>
                                        <p:cTn id="11" dur="1000" fill="hold"/>
                                        <p:tgtEl>
                                          <p:spTgt spid="52229"/>
                                        </p:tgtEl>
                                        <p:attrNameLst>
                                          <p:attrName>ppt_x</p:attrName>
                                        </p:attrNameLst>
                                      </p:cBhvr>
                                      <p:tavLst>
                                        <p:tav tm="0">
                                          <p:val>
                                            <p:strVal val="#ppt_x"/>
                                          </p:val>
                                        </p:tav>
                                        <p:tav tm="100000">
                                          <p:val>
                                            <p:strVal val="#ppt_x"/>
                                          </p:val>
                                        </p:tav>
                                      </p:tavLst>
                                    </p:anim>
                                    <p:anim calcmode="lin" valueType="num">
                                      <p:cBhvr>
                                        <p:cTn id="12" dur="1000" fill="hold"/>
                                        <p:tgtEl>
                                          <p:spTgt spid="5222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52227"/>
                                        </p:tgtEl>
                                        <p:attrNameLst>
                                          <p:attrName>style.visibility</p:attrName>
                                        </p:attrNameLst>
                                      </p:cBhvr>
                                      <p:to>
                                        <p:strVal val="visible"/>
                                      </p:to>
                                    </p:set>
                                    <p:animEffect transition="in" filter="circle(out)">
                                      <p:cBhvr>
                                        <p:cTn id="16" dur="2000"/>
                                        <p:tgtEl>
                                          <p:spTgt spid="52227"/>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52230"/>
                                        </p:tgtEl>
                                        <p:attrNameLst>
                                          <p:attrName>style.visibility</p:attrName>
                                        </p:attrNameLst>
                                      </p:cBhvr>
                                      <p:to>
                                        <p:strVal val="visible"/>
                                      </p:to>
                                    </p:set>
                                    <p:animEffect transition="in" filter="fade">
                                      <p:cBhvr>
                                        <p:cTn id="21" dur="1000"/>
                                        <p:tgtEl>
                                          <p:spTgt spid="52230"/>
                                        </p:tgtEl>
                                      </p:cBhvr>
                                    </p:animEffect>
                                    <p:anim calcmode="lin" valueType="num">
                                      <p:cBhvr>
                                        <p:cTn id="22" dur="1000" fill="hold"/>
                                        <p:tgtEl>
                                          <p:spTgt spid="52230"/>
                                        </p:tgtEl>
                                        <p:attrNameLst>
                                          <p:attrName>ppt_x</p:attrName>
                                        </p:attrNameLst>
                                      </p:cBhvr>
                                      <p:tavLst>
                                        <p:tav tm="0">
                                          <p:val>
                                            <p:strVal val="#ppt_x-.1"/>
                                          </p:val>
                                        </p:tav>
                                        <p:tav tm="100000">
                                          <p:val>
                                            <p:strVal val="#ppt_x"/>
                                          </p:val>
                                        </p:tav>
                                      </p:tavLst>
                                    </p:anim>
                                    <p:anim calcmode="lin" valueType="num">
                                      <p:cBhvr>
                                        <p:cTn id="23" dur="1000" fill="hold"/>
                                        <p:tgtEl>
                                          <p:spTgt spid="5223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52236"/>
                                        </p:tgtEl>
                                        <p:attrNameLst>
                                          <p:attrName>style.visibility</p:attrName>
                                        </p:attrNameLst>
                                      </p:cBhvr>
                                      <p:to>
                                        <p:strVal val="visible"/>
                                      </p:to>
                                    </p:set>
                                    <p:anim calcmode="lin" valueType="num">
                                      <p:cBhvr>
                                        <p:cTn id="28" dur="500" fill="hold"/>
                                        <p:tgtEl>
                                          <p:spTgt spid="52236"/>
                                        </p:tgtEl>
                                        <p:attrNameLst>
                                          <p:attrName>ppt_w</p:attrName>
                                        </p:attrNameLst>
                                      </p:cBhvr>
                                      <p:tavLst>
                                        <p:tav tm="0">
                                          <p:val>
                                            <p:fltVal val="0"/>
                                          </p:val>
                                        </p:tav>
                                        <p:tav tm="100000">
                                          <p:val>
                                            <p:strVal val="#ppt_w"/>
                                          </p:val>
                                        </p:tav>
                                      </p:tavLst>
                                    </p:anim>
                                    <p:anim calcmode="lin" valueType="num">
                                      <p:cBhvr>
                                        <p:cTn id="29" dur="500" fill="hold"/>
                                        <p:tgtEl>
                                          <p:spTgt spid="522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522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524000" y="685800"/>
            <a:ext cx="4724400" cy="1143000"/>
          </a:xfrm>
        </p:spPr>
        <p:txBody>
          <a:bodyPr/>
          <a:lstStyle/>
          <a:p>
            <a:pPr eaLnBrk="1" hangingPunct="1"/>
            <a:r>
              <a:rPr lang="en-US" smtClean="0"/>
              <a:t>Nuclear Fusion</a:t>
            </a:r>
          </a:p>
        </p:txBody>
      </p:sp>
      <p:pic>
        <p:nvPicPr>
          <p:cNvPr id="2052" name="Picture 3" descr="sun"/>
          <p:cNvPicPr>
            <a:picLocks noChangeAspect="1" noChangeArrowheads="1"/>
          </p:cNvPicPr>
          <p:nvPr/>
        </p:nvPicPr>
        <p:blipFill>
          <a:blip r:embed="rId5" cstate="print"/>
          <a:srcRect/>
          <a:stretch>
            <a:fillRect/>
          </a:stretch>
        </p:blipFill>
        <p:spPr bwMode="auto">
          <a:xfrm>
            <a:off x="6324600" y="685800"/>
            <a:ext cx="1905000" cy="1428750"/>
          </a:xfrm>
          <a:prstGeom prst="rect">
            <a:avLst/>
          </a:prstGeom>
          <a:noFill/>
          <a:ln w="9525">
            <a:noFill/>
            <a:miter lim="800000"/>
            <a:headEnd/>
            <a:tailEnd/>
          </a:ln>
        </p:spPr>
      </p:pic>
      <p:sp>
        <p:nvSpPr>
          <p:cNvPr id="2053" name="Text Box 4"/>
          <p:cNvSpPr txBox="1">
            <a:spLocks noChangeArrowheads="1"/>
          </p:cNvSpPr>
          <p:nvPr/>
        </p:nvSpPr>
        <p:spPr bwMode="auto">
          <a:xfrm>
            <a:off x="6842125" y="2144713"/>
            <a:ext cx="636588" cy="396875"/>
          </a:xfrm>
          <a:prstGeom prst="rect">
            <a:avLst/>
          </a:prstGeom>
          <a:noFill/>
          <a:ln w="9525">
            <a:noFill/>
            <a:miter lim="800000"/>
            <a:headEnd/>
            <a:tailEnd/>
          </a:ln>
        </p:spPr>
        <p:txBody>
          <a:bodyPr wrap="none">
            <a:spAutoFit/>
          </a:bodyPr>
          <a:lstStyle/>
          <a:p>
            <a:r>
              <a:rPr lang="en-US" sz="2000"/>
              <a:t>Sun</a:t>
            </a:r>
          </a:p>
        </p:txBody>
      </p:sp>
      <p:sp>
        <p:nvSpPr>
          <p:cNvPr id="2054" name="AutoShape 5"/>
          <p:cNvSpPr>
            <a:spLocks noChangeArrowheads="1"/>
          </p:cNvSpPr>
          <p:nvPr/>
        </p:nvSpPr>
        <p:spPr bwMode="auto">
          <a:xfrm rot="1077946">
            <a:off x="6400800" y="2590800"/>
            <a:ext cx="1600200" cy="1735138"/>
          </a:xfrm>
          <a:prstGeom prst="irregularSeal2">
            <a:avLst/>
          </a:prstGeom>
          <a:gradFill rotWithShape="1">
            <a:gsLst>
              <a:gs pos="0">
                <a:srgbClr val="FF0000"/>
              </a:gs>
              <a:gs pos="50000">
                <a:srgbClr val="FF5D37"/>
              </a:gs>
              <a:gs pos="100000">
                <a:srgbClr val="FF0000"/>
              </a:gs>
            </a:gsLst>
            <a:lin ang="2700000" scaled="1"/>
          </a:gradFill>
          <a:ln w="22225">
            <a:solidFill>
              <a:srgbClr val="FF0000"/>
            </a:solidFill>
            <a:miter lim="800000"/>
            <a:headEnd/>
            <a:tailEnd/>
          </a:ln>
        </p:spPr>
        <p:txBody>
          <a:bodyPr/>
          <a:lstStyle/>
          <a:p>
            <a:endParaRPr lang="en-US"/>
          </a:p>
        </p:txBody>
      </p:sp>
      <p:sp>
        <p:nvSpPr>
          <p:cNvPr id="54278" name="Oval 6"/>
          <p:cNvSpPr>
            <a:spLocks noChangeArrowheads="1"/>
          </p:cNvSpPr>
          <p:nvPr/>
        </p:nvSpPr>
        <p:spPr bwMode="auto">
          <a:xfrm>
            <a:off x="1752600" y="2438400"/>
            <a:ext cx="228600" cy="228600"/>
          </a:xfrm>
          <a:prstGeom prst="ellipse">
            <a:avLst/>
          </a:prstGeom>
          <a:gradFill rotWithShape="1">
            <a:gsLst>
              <a:gs pos="0">
                <a:schemeClr val="accent1"/>
              </a:gs>
              <a:gs pos="100000">
                <a:schemeClr val="accent1">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54279" name="Oval 7"/>
          <p:cNvSpPr>
            <a:spLocks noChangeArrowheads="1"/>
          </p:cNvSpPr>
          <p:nvPr/>
        </p:nvSpPr>
        <p:spPr bwMode="auto">
          <a:xfrm>
            <a:off x="1752600" y="3048000"/>
            <a:ext cx="228600" cy="228600"/>
          </a:xfrm>
          <a:prstGeom prst="ellipse">
            <a:avLst/>
          </a:prstGeom>
          <a:gradFill rotWithShape="1">
            <a:gsLst>
              <a:gs pos="0">
                <a:schemeClr val="accent1"/>
              </a:gs>
              <a:gs pos="100000">
                <a:schemeClr val="accent1">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54280" name="Oval 8"/>
          <p:cNvSpPr>
            <a:spLocks noChangeArrowheads="1"/>
          </p:cNvSpPr>
          <p:nvPr/>
        </p:nvSpPr>
        <p:spPr bwMode="auto">
          <a:xfrm>
            <a:off x="1752600" y="3657600"/>
            <a:ext cx="228600" cy="228600"/>
          </a:xfrm>
          <a:prstGeom prst="ellipse">
            <a:avLst/>
          </a:prstGeom>
          <a:gradFill rotWithShape="1">
            <a:gsLst>
              <a:gs pos="0">
                <a:schemeClr val="accent1"/>
              </a:gs>
              <a:gs pos="100000">
                <a:schemeClr val="accent1">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54281" name="Oval 9"/>
          <p:cNvSpPr>
            <a:spLocks noChangeArrowheads="1"/>
          </p:cNvSpPr>
          <p:nvPr/>
        </p:nvSpPr>
        <p:spPr bwMode="auto">
          <a:xfrm>
            <a:off x="1752600" y="4191000"/>
            <a:ext cx="228600" cy="228600"/>
          </a:xfrm>
          <a:prstGeom prst="ellipse">
            <a:avLst/>
          </a:prstGeom>
          <a:gradFill rotWithShape="1">
            <a:gsLst>
              <a:gs pos="0">
                <a:schemeClr val="accent1"/>
              </a:gs>
              <a:gs pos="100000">
                <a:schemeClr val="accent1">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2059" name="Oval 10"/>
          <p:cNvSpPr>
            <a:spLocks noChangeArrowheads="1"/>
          </p:cNvSpPr>
          <p:nvPr/>
        </p:nvSpPr>
        <p:spPr bwMode="auto">
          <a:xfrm>
            <a:off x="3276600" y="2971800"/>
            <a:ext cx="228600" cy="228600"/>
          </a:xfrm>
          <a:prstGeom prst="ellipse">
            <a:avLst/>
          </a:prstGeom>
          <a:gradFill rotWithShape="1">
            <a:gsLst>
              <a:gs pos="0">
                <a:srgbClr val="FFCC00"/>
              </a:gs>
              <a:gs pos="100000">
                <a:srgbClr val="765E00"/>
              </a:gs>
            </a:gsLst>
            <a:lin ang="2700000" scaled="1"/>
          </a:gradFill>
          <a:ln w="9525">
            <a:noFill/>
            <a:miter lim="800000"/>
            <a:headEnd/>
            <a:tailEnd/>
          </a:ln>
        </p:spPr>
        <p:txBody>
          <a:bodyPr wrap="none" anchor="ctr"/>
          <a:lstStyle/>
          <a:p>
            <a:endParaRPr lang="en-US"/>
          </a:p>
        </p:txBody>
      </p:sp>
      <p:sp>
        <p:nvSpPr>
          <p:cNvPr id="2060" name="Oval 11"/>
          <p:cNvSpPr>
            <a:spLocks noChangeArrowheads="1"/>
          </p:cNvSpPr>
          <p:nvPr/>
        </p:nvSpPr>
        <p:spPr bwMode="auto">
          <a:xfrm>
            <a:off x="3276600" y="3581400"/>
            <a:ext cx="228600" cy="228600"/>
          </a:xfrm>
          <a:prstGeom prst="ellipse">
            <a:avLst/>
          </a:prstGeom>
          <a:gradFill rotWithShape="1">
            <a:gsLst>
              <a:gs pos="0">
                <a:srgbClr val="FFCC00"/>
              </a:gs>
              <a:gs pos="100000">
                <a:srgbClr val="765E00"/>
              </a:gs>
            </a:gsLst>
            <a:lin ang="2700000" scaled="1"/>
          </a:gradFill>
          <a:ln w="9525">
            <a:noFill/>
            <a:miter lim="800000"/>
            <a:headEnd/>
            <a:tailEnd/>
          </a:ln>
        </p:spPr>
        <p:txBody>
          <a:bodyPr wrap="none" anchor="ctr"/>
          <a:lstStyle/>
          <a:p>
            <a:endParaRPr lang="en-US"/>
          </a:p>
        </p:txBody>
      </p:sp>
      <p:grpSp>
        <p:nvGrpSpPr>
          <p:cNvPr id="2061" name="Group 12"/>
          <p:cNvGrpSpPr>
            <a:grpSpLocks/>
          </p:cNvGrpSpPr>
          <p:nvPr/>
        </p:nvGrpSpPr>
        <p:grpSpPr bwMode="auto">
          <a:xfrm>
            <a:off x="4986338" y="3343275"/>
            <a:ext cx="238125" cy="238125"/>
            <a:chOff x="3141" y="2106"/>
            <a:chExt cx="150" cy="150"/>
          </a:xfrm>
        </p:grpSpPr>
        <p:sp>
          <p:nvSpPr>
            <p:cNvPr id="2073" name="Oval 13"/>
            <p:cNvSpPr>
              <a:spLocks noChangeAspect="1" noChangeArrowheads="1"/>
            </p:cNvSpPr>
            <p:nvPr/>
          </p:nvSpPr>
          <p:spPr bwMode="auto">
            <a:xfrm>
              <a:off x="3216" y="2160"/>
              <a:ext cx="75" cy="75"/>
            </a:xfrm>
            <a:prstGeom prst="ellipse">
              <a:avLst/>
            </a:prstGeom>
            <a:gradFill rotWithShape="1">
              <a:gsLst>
                <a:gs pos="0">
                  <a:srgbClr val="800080"/>
                </a:gs>
                <a:gs pos="100000">
                  <a:srgbClr val="3B003B"/>
                </a:gs>
              </a:gsLst>
              <a:lin ang="2700000" scaled="1"/>
            </a:gradFill>
            <a:ln w="9525">
              <a:noFill/>
              <a:miter lim="800000"/>
              <a:headEnd/>
              <a:tailEnd/>
            </a:ln>
          </p:spPr>
          <p:txBody>
            <a:bodyPr wrap="none" anchor="ctr"/>
            <a:lstStyle/>
            <a:p>
              <a:endParaRPr lang="en-US"/>
            </a:p>
          </p:txBody>
        </p:sp>
        <p:sp>
          <p:nvSpPr>
            <p:cNvPr id="2074" name="Oval 14"/>
            <p:cNvSpPr>
              <a:spLocks noChangeAspect="1" noChangeArrowheads="1"/>
            </p:cNvSpPr>
            <p:nvPr/>
          </p:nvSpPr>
          <p:spPr bwMode="auto">
            <a:xfrm>
              <a:off x="3189" y="2106"/>
              <a:ext cx="75" cy="75"/>
            </a:xfrm>
            <a:prstGeom prst="ellipse">
              <a:avLst/>
            </a:prstGeom>
            <a:gradFill rotWithShape="1">
              <a:gsLst>
                <a:gs pos="0">
                  <a:srgbClr val="99CC00"/>
                </a:gs>
                <a:gs pos="100000">
                  <a:srgbClr val="475E00"/>
                </a:gs>
              </a:gsLst>
              <a:lin ang="2700000" scaled="1"/>
            </a:gradFill>
            <a:ln w="9525">
              <a:noFill/>
              <a:miter lim="800000"/>
              <a:headEnd/>
              <a:tailEnd/>
            </a:ln>
          </p:spPr>
          <p:txBody>
            <a:bodyPr wrap="none" anchor="ctr"/>
            <a:lstStyle/>
            <a:p>
              <a:endParaRPr lang="en-US"/>
            </a:p>
          </p:txBody>
        </p:sp>
        <p:sp>
          <p:nvSpPr>
            <p:cNvPr id="2075" name="Oval 15"/>
            <p:cNvSpPr>
              <a:spLocks noChangeAspect="1" noChangeArrowheads="1"/>
            </p:cNvSpPr>
            <p:nvPr/>
          </p:nvSpPr>
          <p:spPr bwMode="auto">
            <a:xfrm>
              <a:off x="3141" y="2133"/>
              <a:ext cx="75" cy="75"/>
            </a:xfrm>
            <a:prstGeom prst="ellipse">
              <a:avLst/>
            </a:prstGeom>
            <a:gradFill rotWithShape="1">
              <a:gsLst>
                <a:gs pos="0">
                  <a:srgbClr val="800080"/>
                </a:gs>
                <a:gs pos="100000">
                  <a:srgbClr val="3B003B"/>
                </a:gs>
              </a:gsLst>
              <a:lin ang="2700000" scaled="1"/>
            </a:gradFill>
            <a:ln w="9525">
              <a:noFill/>
              <a:miter lim="800000"/>
              <a:headEnd/>
              <a:tailEnd/>
            </a:ln>
          </p:spPr>
          <p:txBody>
            <a:bodyPr wrap="none" anchor="ctr"/>
            <a:lstStyle/>
            <a:p>
              <a:endParaRPr lang="en-US"/>
            </a:p>
          </p:txBody>
        </p:sp>
        <p:sp>
          <p:nvSpPr>
            <p:cNvPr id="2076" name="Oval 16"/>
            <p:cNvSpPr>
              <a:spLocks noChangeAspect="1" noChangeArrowheads="1"/>
            </p:cNvSpPr>
            <p:nvPr/>
          </p:nvSpPr>
          <p:spPr bwMode="auto">
            <a:xfrm>
              <a:off x="3168" y="2181"/>
              <a:ext cx="75" cy="75"/>
            </a:xfrm>
            <a:prstGeom prst="ellipse">
              <a:avLst/>
            </a:prstGeom>
            <a:gradFill rotWithShape="1">
              <a:gsLst>
                <a:gs pos="0">
                  <a:srgbClr val="99CC00"/>
                </a:gs>
                <a:gs pos="100000">
                  <a:srgbClr val="475E00"/>
                </a:gs>
              </a:gsLst>
              <a:lin ang="2700000" scaled="1"/>
            </a:gradFill>
            <a:ln w="9525">
              <a:noFill/>
              <a:miter lim="800000"/>
              <a:headEnd/>
              <a:tailEnd/>
            </a:ln>
          </p:spPr>
          <p:txBody>
            <a:bodyPr wrap="none" anchor="ctr"/>
            <a:lstStyle/>
            <a:p>
              <a:endParaRPr lang="en-US"/>
            </a:p>
          </p:txBody>
        </p:sp>
      </p:grpSp>
      <p:sp>
        <p:nvSpPr>
          <p:cNvPr id="2062" name="Text Box 17"/>
          <p:cNvSpPr txBox="1">
            <a:spLocks noChangeArrowheads="1"/>
          </p:cNvSpPr>
          <p:nvPr/>
        </p:nvSpPr>
        <p:spPr bwMode="auto">
          <a:xfrm>
            <a:off x="2501900" y="3141663"/>
            <a:ext cx="361950" cy="457200"/>
          </a:xfrm>
          <a:prstGeom prst="rect">
            <a:avLst/>
          </a:prstGeom>
          <a:noFill/>
          <a:ln w="9525">
            <a:noFill/>
            <a:miter lim="800000"/>
            <a:headEnd/>
            <a:tailEnd/>
          </a:ln>
        </p:spPr>
        <p:txBody>
          <a:bodyPr wrap="none">
            <a:spAutoFit/>
          </a:bodyPr>
          <a:lstStyle/>
          <a:p>
            <a:r>
              <a:rPr lang="en-US" sz="2400"/>
              <a:t>+</a:t>
            </a:r>
          </a:p>
        </p:txBody>
      </p:sp>
      <p:sp>
        <p:nvSpPr>
          <p:cNvPr id="2063" name="Text Box 18"/>
          <p:cNvSpPr txBox="1">
            <a:spLocks noChangeArrowheads="1"/>
          </p:cNvSpPr>
          <p:nvPr/>
        </p:nvSpPr>
        <p:spPr bwMode="auto">
          <a:xfrm>
            <a:off x="5505450" y="3124200"/>
            <a:ext cx="361950" cy="457200"/>
          </a:xfrm>
          <a:prstGeom prst="rect">
            <a:avLst/>
          </a:prstGeom>
          <a:noFill/>
          <a:ln w="9525">
            <a:noFill/>
            <a:miter lim="800000"/>
            <a:headEnd/>
            <a:tailEnd/>
          </a:ln>
        </p:spPr>
        <p:txBody>
          <a:bodyPr wrap="none">
            <a:spAutoFit/>
          </a:bodyPr>
          <a:lstStyle/>
          <a:p>
            <a:r>
              <a:rPr lang="en-US" sz="2400"/>
              <a:t>+</a:t>
            </a:r>
          </a:p>
        </p:txBody>
      </p:sp>
      <p:sp>
        <p:nvSpPr>
          <p:cNvPr id="2064" name="Line 19"/>
          <p:cNvSpPr>
            <a:spLocks noChangeShapeType="1"/>
          </p:cNvSpPr>
          <p:nvPr/>
        </p:nvSpPr>
        <p:spPr bwMode="auto">
          <a:xfrm>
            <a:off x="3962400" y="3429000"/>
            <a:ext cx="685800" cy="0"/>
          </a:xfrm>
          <a:prstGeom prst="line">
            <a:avLst/>
          </a:prstGeom>
          <a:noFill/>
          <a:ln w="9525">
            <a:solidFill>
              <a:schemeClr val="tx1"/>
            </a:solidFill>
            <a:miter lim="800000"/>
            <a:headEnd/>
            <a:tailEnd type="triangle" w="med" len="med"/>
          </a:ln>
        </p:spPr>
        <p:txBody>
          <a:bodyPr wrap="none"/>
          <a:lstStyle/>
          <a:p>
            <a:endParaRPr lang="en-US"/>
          </a:p>
        </p:txBody>
      </p:sp>
      <p:sp>
        <p:nvSpPr>
          <p:cNvPr id="2065" name="Text Box 20"/>
          <p:cNvSpPr txBox="1">
            <a:spLocks noChangeArrowheads="1"/>
          </p:cNvSpPr>
          <p:nvPr/>
        </p:nvSpPr>
        <p:spPr bwMode="auto">
          <a:xfrm>
            <a:off x="1219200" y="5410200"/>
            <a:ext cx="1136650" cy="1190625"/>
          </a:xfrm>
          <a:prstGeom prst="rect">
            <a:avLst/>
          </a:prstGeom>
          <a:noFill/>
          <a:ln w="9525">
            <a:noFill/>
            <a:miter lim="800000"/>
            <a:headEnd/>
            <a:tailEnd/>
          </a:ln>
        </p:spPr>
        <p:txBody>
          <a:bodyPr wrap="none">
            <a:spAutoFit/>
          </a:bodyPr>
          <a:lstStyle/>
          <a:p>
            <a:pPr algn="ctr"/>
            <a:r>
              <a:rPr lang="en-US"/>
              <a:t>Four</a:t>
            </a:r>
          </a:p>
          <a:p>
            <a:pPr algn="ctr"/>
            <a:r>
              <a:rPr lang="en-US"/>
              <a:t>hydrogen</a:t>
            </a:r>
          </a:p>
          <a:p>
            <a:pPr algn="ctr"/>
            <a:r>
              <a:rPr lang="en-US"/>
              <a:t>nuclei</a:t>
            </a:r>
          </a:p>
          <a:p>
            <a:pPr algn="ctr"/>
            <a:r>
              <a:rPr lang="en-US"/>
              <a:t>(protons)</a:t>
            </a:r>
          </a:p>
        </p:txBody>
      </p:sp>
      <p:sp>
        <p:nvSpPr>
          <p:cNvPr id="2066" name="Text Box 21"/>
          <p:cNvSpPr txBox="1">
            <a:spLocks noChangeArrowheads="1"/>
          </p:cNvSpPr>
          <p:nvPr/>
        </p:nvSpPr>
        <p:spPr bwMode="auto">
          <a:xfrm>
            <a:off x="2762250" y="5408613"/>
            <a:ext cx="1263650" cy="915987"/>
          </a:xfrm>
          <a:prstGeom prst="rect">
            <a:avLst/>
          </a:prstGeom>
          <a:noFill/>
          <a:ln w="9525">
            <a:noFill/>
            <a:miter lim="800000"/>
            <a:headEnd/>
            <a:tailEnd/>
          </a:ln>
        </p:spPr>
        <p:txBody>
          <a:bodyPr wrap="none">
            <a:spAutoFit/>
          </a:bodyPr>
          <a:lstStyle/>
          <a:p>
            <a:pPr algn="ctr"/>
            <a:r>
              <a:rPr lang="en-US"/>
              <a:t>Two beta</a:t>
            </a:r>
          </a:p>
          <a:p>
            <a:pPr algn="ctr"/>
            <a:r>
              <a:rPr lang="en-US"/>
              <a:t>particles</a:t>
            </a:r>
          </a:p>
          <a:p>
            <a:pPr algn="ctr"/>
            <a:r>
              <a:rPr lang="en-US"/>
              <a:t>(electrons)</a:t>
            </a:r>
          </a:p>
        </p:txBody>
      </p:sp>
      <p:sp>
        <p:nvSpPr>
          <p:cNvPr id="2067" name="Text Box 22"/>
          <p:cNvSpPr txBox="1">
            <a:spLocks noChangeArrowheads="1"/>
          </p:cNvSpPr>
          <p:nvPr/>
        </p:nvSpPr>
        <p:spPr bwMode="auto">
          <a:xfrm>
            <a:off x="4724400" y="5410200"/>
            <a:ext cx="971550" cy="915988"/>
          </a:xfrm>
          <a:prstGeom prst="rect">
            <a:avLst/>
          </a:prstGeom>
          <a:noFill/>
          <a:ln w="9525">
            <a:noFill/>
            <a:miter lim="800000"/>
            <a:headEnd/>
            <a:tailEnd/>
          </a:ln>
        </p:spPr>
        <p:txBody>
          <a:bodyPr wrap="none">
            <a:spAutoFit/>
          </a:bodyPr>
          <a:lstStyle/>
          <a:p>
            <a:pPr algn="ctr"/>
            <a:r>
              <a:rPr lang="en-US"/>
              <a:t>One</a:t>
            </a:r>
          </a:p>
          <a:p>
            <a:pPr algn="ctr"/>
            <a:r>
              <a:rPr lang="en-US"/>
              <a:t>helium</a:t>
            </a:r>
          </a:p>
          <a:p>
            <a:pPr algn="ctr"/>
            <a:r>
              <a:rPr lang="en-US"/>
              <a:t>nucleus</a:t>
            </a:r>
          </a:p>
        </p:txBody>
      </p:sp>
      <p:graphicFrame>
        <p:nvGraphicFramePr>
          <p:cNvPr id="2050" name="Object 23"/>
          <p:cNvGraphicFramePr>
            <a:graphicFrameLocks noChangeAspect="1"/>
          </p:cNvGraphicFramePr>
          <p:nvPr/>
        </p:nvGraphicFramePr>
        <p:xfrm>
          <a:off x="1492250" y="4876800"/>
          <a:ext cx="3962400" cy="419100"/>
        </p:xfrm>
        <a:graphic>
          <a:graphicData uri="http://schemas.openxmlformats.org/presentationml/2006/ole">
            <mc:AlternateContent xmlns:mc="http://schemas.openxmlformats.org/markup-compatibility/2006">
              <mc:Choice xmlns:v="urn:schemas-microsoft-com:vml" Requires="v">
                <p:oleObj spid="_x0000_s2051" name="Equation" r:id="rId6" imgW="3962160" imgH="419040" progId="Equation.3">
                  <p:embed/>
                </p:oleObj>
              </mc:Choice>
              <mc:Fallback>
                <p:oleObj name="Equation" r:id="rId6" imgW="3962160" imgH="419040" progId="Equation.3">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250" y="4876800"/>
                        <a:ext cx="3962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 name="Text Box 24"/>
          <p:cNvSpPr txBox="1">
            <a:spLocks noChangeArrowheads="1"/>
          </p:cNvSpPr>
          <p:nvPr/>
        </p:nvSpPr>
        <p:spPr bwMode="auto">
          <a:xfrm>
            <a:off x="5562600" y="4876800"/>
            <a:ext cx="361950" cy="457200"/>
          </a:xfrm>
          <a:prstGeom prst="rect">
            <a:avLst/>
          </a:prstGeom>
          <a:noFill/>
          <a:ln w="9525">
            <a:noFill/>
            <a:miter lim="800000"/>
            <a:headEnd/>
            <a:tailEnd/>
          </a:ln>
        </p:spPr>
        <p:txBody>
          <a:bodyPr wrap="none">
            <a:spAutoFit/>
          </a:bodyPr>
          <a:lstStyle/>
          <a:p>
            <a:r>
              <a:rPr lang="en-US" sz="2400"/>
              <a:t>+</a:t>
            </a:r>
          </a:p>
        </p:txBody>
      </p:sp>
      <p:sp>
        <p:nvSpPr>
          <p:cNvPr id="2069" name="Text Box 25"/>
          <p:cNvSpPr txBox="1">
            <a:spLocks noChangeArrowheads="1"/>
          </p:cNvSpPr>
          <p:nvPr/>
        </p:nvSpPr>
        <p:spPr bwMode="auto">
          <a:xfrm>
            <a:off x="6667500" y="4967288"/>
            <a:ext cx="908050" cy="366712"/>
          </a:xfrm>
          <a:prstGeom prst="rect">
            <a:avLst/>
          </a:prstGeom>
          <a:noFill/>
          <a:ln w="9525">
            <a:noFill/>
            <a:miter lim="800000"/>
            <a:headEnd/>
            <a:tailEnd/>
          </a:ln>
        </p:spPr>
        <p:txBody>
          <a:bodyPr wrap="none">
            <a:spAutoFit/>
          </a:bodyPr>
          <a:lstStyle/>
          <a:p>
            <a:pPr algn="ctr"/>
            <a:r>
              <a:rPr lang="en-US"/>
              <a:t>Energy</a:t>
            </a:r>
          </a:p>
        </p:txBody>
      </p:sp>
      <p:sp>
        <p:nvSpPr>
          <p:cNvPr id="2070" name="Line 26"/>
          <p:cNvSpPr>
            <a:spLocks noChangeShapeType="1"/>
          </p:cNvSpPr>
          <p:nvPr/>
        </p:nvSpPr>
        <p:spPr bwMode="auto">
          <a:xfrm>
            <a:off x="3962400" y="5105400"/>
            <a:ext cx="685800" cy="0"/>
          </a:xfrm>
          <a:prstGeom prst="line">
            <a:avLst/>
          </a:prstGeom>
          <a:noFill/>
          <a:ln w="9525">
            <a:solidFill>
              <a:schemeClr val="tx1"/>
            </a:solidFill>
            <a:miter lim="800000"/>
            <a:headEnd/>
            <a:tailEnd type="triangle" w="med" len="med"/>
          </a:ln>
        </p:spPr>
        <p:txBody>
          <a:bodyPr wrap="none"/>
          <a:lstStyle/>
          <a:p>
            <a:endParaRPr lang="en-US"/>
          </a:p>
        </p:txBody>
      </p:sp>
      <p:sp>
        <p:nvSpPr>
          <p:cNvPr id="2071" name="AutoShape 27">
            <a:hlinkClick r:id="rId8"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2072" name="Rectangle 28">
            <a:hlinkClick r:id="rId9" tooltip="Wikipedia -  N U C L E A R   F U S I O N"/>
          </p:cNvPr>
          <p:cNvSpPr>
            <a:spLocks noChangeArrowheads="1"/>
          </p:cNvSpPr>
          <p:nvPr/>
        </p:nvSpPr>
        <p:spPr bwMode="auto">
          <a:xfrm>
            <a:off x="1981200" y="1008063"/>
            <a:ext cx="3886200" cy="539750"/>
          </a:xfrm>
          <a:prstGeom prst="rect">
            <a:avLst/>
          </a:prstGeom>
          <a:noFill/>
          <a:ln w="9525">
            <a:no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3366FF"/>
    </a:folHlink>
  </a:clrScheme>
</a:themeOverride>
</file>

<file path=docProps/app.xml><?xml version="1.0" encoding="utf-8"?>
<Properties xmlns="http://schemas.openxmlformats.org/officeDocument/2006/extended-properties" xmlns:vt="http://schemas.openxmlformats.org/officeDocument/2006/docPropsVTypes">
  <TotalTime>4</TotalTime>
  <Words>661</Words>
  <Application>Microsoft Office PowerPoint</Application>
  <PresentationFormat>On-screen Show (4:3)</PresentationFormat>
  <Paragraphs>164</Paragraphs>
  <Slides>13</Slides>
  <Notes>13</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Default Design</vt:lpstr>
      <vt:lpstr>Sound Recorder Document</vt:lpstr>
      <vt:lpstr>Equation</vt:lpstr>
      <vt:lpstr>Nuclear Energy</vt:lpstr>
      <vt:lpstr>Fission   vs.  Fusion</vt:lpstr>
      <vt:lpstr>Irradiated Spam</vt:lpstr>
      <vt:lpstr>Shielding Radiation</vt:lpstr>
      <vt:lpstr>Nuclear Fission</vt:lpstr>
      <vt:lpstr>Nuclear Fission</vt:lpstr>
      <vt:lpstr>Nuclear Power Plants</vt:lpstr>
      <vt:lpstr>Fermi Approximations</vt:lpstr>
      <vt:lpstr>Nuclear Fusion</vt:lpstr>
      <vt:lpstr>Conservation of Mass</vt:lpstr>
      <vt:lpstr>Tokamak Reactor</vt:lpstr>
      <vt:lpstr>Cold Fusion?</vt:lpstr>
      <vt:lpstr>Half-life of Radiation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dc:title>
  <dc:subject>Chemistry</dc:subject>
  <dc:creator>Jeff Christopherson</dc:creator>
  <dc:description>All rights reserved.</dc:description>
  <cp:lastModifiedBy>Generic</cp:lastModifiedBy>
  <cp:revision>3</cp:revision>
  <dcterms:created xsi:type="dcterms:W3CDTF">2008-03-21T14:26:54Z</dcterms:created>
  <dcterms:modified xsi:type="dcterms:W3CDTF">2012-05-22T13:54:48Z</dcterms:modified>
</cp:coreProperties>
</file>