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Lst>
  <p:notesMasterIdLst>
    <p:notesMasterId r:id="rId59"/>
  </p:notesMasterIdLst>
  <p:handoutMasterIdLst>
    <p:handoutMasterId r:id="rId60"/>
  </p:handoutMasterIdLst>
  <p:sldIdLst>
    <p:sldId id="541" r:id="rId3"/>
    <p:sldId id="273" r:id="rId4"/>
    <p:sldId id="521" r:id="rId5"/>
    <p:sldId id="522" r:id="rId6"/>
    <p:sldId id="523" r:id="rId7"/>
    <p:sldId id="483" r:id="rId8"/>
    <p:sldId id="496" r:id="rId9"/>
    <p:sldId id="549" r:id="rId10"/>
    <p:sldId id="545" r:id="rId11"/>
    <p:sldId id="546" r:id="rId12"/>
    <p:sldId id="547" r:id="rId13"/>
    <p:sldId id="548" r:id="rId14"/>
    <p:sldId id="550" r:id="rId15"/>
    <p:sldId id="551" r:id="rId16"/>
    <p:sldId id="402" r:id="rId17"/>
    <p:sldId id="493" r:id="rId18"/>
    <p:sldId id="298" r:id="rId19"/>
    <p:sldId id="552" r:id="rId20"/>
    <p:sldId id="400" r:id="rId21"/>
    <p:sldId id="555" r:id="rId22"/>
    <p:sldId id="557" r:id="rId23"/>
    <p:sldId id="556" r:id="rId24"/>
    <p:sldId id="558" r:id="rId25"/>
    <p:sldId id="540" r:id="rId26"/>
    <p:sldId id="456" r:id="rId27"/>
    <p:sldId id="398" r:id="rId28"/>
    <p:sldId id="467" r:id="rId29"/>
    <p:sldId id="393" r:id="rId30"/>
    <p:sldId id="553" r:id="rId31"/>
    <p:sldId id="543" r:id="rId32"/>
    <p:sldId id="544" r:id="rId33"/>
    <p:sldId id="554" r:id="rId34"/>
    <p:sldId id="511" r:id="rId35"/>
    <p:sldId id="426" r:id="rId36"/>
    <p:sldId id="427" r:id="rId37"/>
    <p:sldId id="428" r:id="rId38"/>
    <p:sldId id="429" r:id="rId39"/>
    <p:sldId id="430" r:id="rId40"/>
    <p:sldId id="431" r:id="rId41"/>
    <p:sldId id="432" r:id="rId42"/>
    <p:sldId id="433" r:id="rId43"/>
    <p:sldId id="434" r:id="rId44"/>
    <p:sldId id="435" r:id="rId45"/>
    <p:sldId id="436" r:id="rId46"/>
    <p:sldId id="437" r:id="rId47"/>
    <p:sldId id="439" r:id="rId48"/>
    <p:sldId id="440" r:id="rId49"/>
    <p:sldId id="388" r:id="rId50"/>
    <p:sldId id="396" r:id="rId51"/>
    <p:sldId id="449" r:id="rId52"/>
    <p:sldId id="446" r:id="rId53"/>
    <p:sldId id="447" r:id="rId54"/>
    <p:sldId id="448" r:id="rId55"/>
    <p:sldId id="488" r:id="rId56"/>
    <p:sldId id="335" r:id="rId57"/>
    <p:sldId id="338" r:id="rId58"/>
  </p:sldIdLst>
  <p:sldSz cx="9144000" cy="6858000" type="screen4x3"/>
  <p:notesSz cx="6858000" cy="9144000"/>
  <p:custShowLst>
    <p:custShow name="How to Organize Elements" id="0">
      <p:sldLst>
        <p:sld r:id="rId4"/>
      </p:sldLst>
    </p:custShow>
    <p:custShow name="Mendeleev's Periodic Table" id="1">
      <p:sldLst/>
    </p:custShow>
    <p:custShow name="Modern Periodic Table" id="2">
      <p:sldLst/>
    </p:custShow>
    <p:custShow name="Groups of Elements" id="3">
      <p:sldLst/>
    </p:custShow>
    <p:custShow name="Metals, Nonmetals, Metalloids" id="4">
      <p:sldLst/>
    </p:custShow>
    <p:custShow name="Discovering Elements" id="5">
      <p:sldLst/>
    </p:custShow>
    <p:custShow name="Origin of Names of Elements" id="6">
      <p:sldLst/>
    </p:custShow>
    <p:custShow name="Selected Elements" id="7">
      <p:sldLst/>
    </p:custShow>
    <p:custShow name="Electron Filling Order" id="8">
      <p:sldLst/>
    </p:custShow>
    <p:custShow name="Diatomic Molecules" id="9">
      <p:sldLst/>
    </p:custShow>
    <p:custShow name="Size of Atoms - Trends" id="10">
      <p:sldLst>
        <p:sld r:id="rId19"/>
      </p:sldLst>
    </p:custShow>
    <p:custShow name="Ionization Energy" id="11">
      <p:sldLst/>
    </p:custShow>
    <p:custShow name="Summary of Periodic Trends" id="12">
      <p:sldLst>
        <p:sld r:id="rId57"/>
      </p:sldLst>
    </p:custShow>
    <p:custShow name="Essential Elements" id="13">
      <p:sldLst/>
    </p:custShow>
    <p:custShow name="Element Project" id="14">
      <p:sldLst>
        <p:sld r:id="rId58"/>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C5"/>
    <a:srgbClr val="D9B28B"/>
    <a:srgbClr val="DCB894"/>
    <a:srgbClr val="976431"/>
    <a:srgbClr val="DDDDDD"/>
    <a:srgbClr val="95A3E7"/>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91165" autoAdjust="0"/>
  </p:normalViewPr>
  <p:slideViewPr>
    <p:cSldViewPr snapToGrid="0">
      <p:cViewPr varScale="1">
        <p:scale>
          <a:sx n="28" d="100"/>
          <a:sy n="28" d="100"/>
        </p:scale>
        <p:origin x="-590"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34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4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34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5B16A88-63D7-4D3B-91D1-0AB60F3F8D08}" type="slidenum">
              <a:rPr lang="en-US"/>
              <a:pPr>
                <a:defRPr/>
              </a:pPr>
              <a:t>‹#›</a:t>
            </a:fld>
            <a:endParaRPr lang="en-US"/>
          </a:p>
        </p:txBody>
      </p:sp>
    </p:spTree>
    <p:extLst>
      <p:ext uri="{BB962C8B-B14F-4D97-AF65-F5344CB8AC3E}">
        <p14:creationId xmlns:p14="http://schemas.microsoft.com/office/powerpoint/2010/main" val="4040882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2403" name="Rectangle 2051"/>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0420"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05" name="Rectangle 2053"/>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06" name="Rectangle 205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2407" name="Rectangle 205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FC6FEE9-D0C7-4BD8-AEF3-59C22880C63A}" type="slidenum">
              <a:rPr lang="en-US"/>
              <a:pPr>
                <a:defRPr/>
              </a:pPr>
              <a:t>‹#›</a:t>
            </a:fld>
            <a:endParaRPr lang="en-US"/>
          </a:p>
        </p:txBody>
      </p:sp>
    </p:spTree>
    <p:extLst>
      <p:ext uri="{BB962C8B-B14F-4D97-AF65-F5344CB8AC3E}">
        <p14:creationId xmlns:p14="http://schemas.microsoft.com/office/powerpoint/2010/main" val="918083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055"/>
          <p:cNvSpPr>
            <a:spLocks noGrp="1" noChangeArrowheads="1"/>
          </p:cNvSpPr>
          <p:nvPr>
            <p:ph type="sldNum" sz="quarter" idx="5"/>
          </p:nvPr>
        </p:nvSpPr>
        <p:spPr>
          <a:noFill/>
        </p:spPr>
        <p:txBody>
          <a:bodyPr/>
          <a:lstStyle/>
          <a:p>
            <a:fld id="{9D6262AB-BBFC-4BE8-A066-416540373D13}" type="slidenum">
              <a:rPr lang="en-US" smtClean="0">
                <a:latin typeface="Arial" pitchFamily="34" charset="0"/>
              </a:rPr>
              <a:pPr/>
              <a:t>1</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055"/>
          <p:cNvSpPr>
            <a:spLocks noGrp="1" noChangeArrowheads="1"/>
          </p:cNvSpPr>
          <p:nvPr>
            <p:ph type="sldNum" sz="quarter" idx="5"/>
          </p:nvPr>
        </p:nvSpPr>
        <p:spPr>
          <a:noFill/>
        </p:spPr>
        <p:txBody>
          <a:bodyPr/>
          <a:lstStyle/>
          <a:p>
            <a:fld id="{B454DDEF-14A3-4832-85D0-FC2FEA6F4A20}" type="slidenum">
              <a:rPr lang="en-US" smtClean="0">
                <a:latin typeface="Arial" pitchFamily="34" charset="0"/>
              </a:rPr>
              <a:pPr/>
              <a:t>15</a:t>
            </a:fld>
            <a:endParaRPr lang="en-US"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z="1400" smtClean="0"/>
              <a:t>Difficult to measure the dimensions of an individual atom</a:t>
            </a:r>
          </a:p>
          <a:p>
            <a:pPr eaLnBrk="1" hangingPunct="1"/>
            <a:endParaRPr lang="en-US" sz="700" smtClean="0"/>
          </a:p>
          <a:p>
            <a:pPr eaLnBrk="1" hangingPunct="1"/>
            <a:r>
              <a:rPr lang="en-US" sz="1400" smtClean="0"/>
              <a:t>Distances between the nuclei in pairs of covalently bonded atoms can be measured and are used as a basis for describing the approximate sizes of atoms</a:t>
            </a:r>
          </a:p>
          <a:p>
            <a:pPr eaLnBrk="1" hangingPunct="1"/>
            <a:endParaRPr lang="en-US" sz="700" smtClean="0"/>
          </a:p>
          <a:p>
            <a:pPr eaLnBrk="1" hangingPunct="1"/>
            <a:r>
              <a:rPr lang="en-US" sz="1400" b="1" smtClean="0"/>
              <a:t>Covalent atomic radius</a:t>
            </a:r>
            <a:r>
              <a:rPr lang="en-US" sz="1400" smtClean="0"/>
              <a:t> is half the internuclear distance in a molecule that contains two identical atoms bonded to each other, can be determined for most of the nonmetals</a:t>
            </a:r>
          </a:p>
          <a:p>
            <a:pPr eaLnBrk="1" hangingPunct="1"/>
            <a:endParaRPr lang="en-US" sz="700" smtClean="0"/>
          </a:p>
          <a:p>
            <a:pPr eaLnBrk="1" hangingPunct="1"/>
            <a:r>
              <a:rPr lang="en-US" sz="1400" smtClean="0"/>
              <a:t>For metals, the </a:t>
            </a:r>
            <a:r>
              <a:rPr lang="en-US" sz="1400" b="1" smtClean="0"/>
              <a:t>metallic atomic radius</a:t>
            </a:r>
            <a:r>
              <a:rPr lang="en-US" sz="1400" smtClean="0"/>
              <a:t> is defined as half the distance between the nuclei of two adjacent metal atoms</a:t>
            </a:r>
          </a:p>
          <a:p>
            <a:pPr eaLnBrk="1" hangingPunct="1"/>
            <a:endParaRPr lang="en-US" sz="700" smtClean="0"/>
          </a:p>
          <a:p>
            <a:pPr eaLnBrk="1" hangingPunct="1"/>
            <a:r>
              <a:rPr lang="en-US" sz="1400" smtClean="0"/>
              <a:t>For elements such as the noble gases, most of which form no stable compounds, </a:t>
            </a:r>
            <a:r>
              <a:rPr lang="en-US" sz="1400" b="1" smtClean="0"/>
              <a:t>van der Waals atomic radius</a:t>
            </a:r>
            <a:r>
              <a:rPr lang="en-US" sz="1400" smtClean="0"/>
              <a:t> is used and is half the internuclear distance between two nonbonded atoms in the solid</a:t>
            </a:r>
          </a:p>
          <a:p>
            <a:pPr eaLnBrk="1" hangingPunct="1"/>
            <a:endParaRPr lang="en-US" sz="1400" smtClean="0"/>
          </a:p>
          <a:p>
            <a:pPr eaLnBrk="1" hangingPunct="1"/>
            <a:r>
              <a:rPr lang="en-US" sz="1600" smtClean="0"/>
              <a:t>Atomic size seems to vary in a periodic fashion.</a:t>
            </a:r>
          </a:p>
          <a:p>
            <a:pPr eaLnBrk="1" hangingPunct="1"/>
            <a:endParaRPr lang="en-US" sz="700" smtClean="0"/>
          </a:p>
          <a:p>
            <a:pPr eaLnBrk="1" hangingPunct="1"/>
            <a:r>
              <a:rPr lang="en-US" sz="1600" smtClean="0">
                <a:latin typeface="Arial" pitchFamily="34" charset="0"/>
              </a:rPr>
              <a:t>•</a:t>
            </a:r>
            <a:r>
              <a:rPr lang="en-US" sz="1600" smtClean="0"/>
              <a:t>  In the periodic table, atomic radii decrease from left to right across a row because of the increase in effective nuclear charge due to poor electron screening by other electrons in the same principal shell.  Atomic radii increase from top to bottom down a column because the effective nuclear charge remains constant as the principal quantum number increases. </a:t>
            </a:r>
          </a:p>
          <a:p>
            <a:pPr eaLnBrk="1" hangingPunct="1"/>
            <a:endParaRPr lang="en-US" sz="700" smtClean="0"/>
          </a:p>
          <a:p>
            <a:pPr eaLnBrk="1" hangingPunct="1"/>
            <a:r>
              <a:rPr lang="en-US" sz="1600" smtClean="0">
                <a:latin typeface="Arial" pitchFamily="34" charset="0"/>
              </a:rPr>
              <a:t>•</a:t>
            </a:r>
            <a:r>
              <a:rPr lang="en-US" sz="1600" smtClean="0"/>
              <a:t>  The largest atoms are found in the lower-left corner of the periodic table and the smallest in the upper-right corner.</a:t>
            </a:r>
          </a:p>
          <a:p>
            <a:pPr eaLnBrk="1" hangingPunct="1"/>
            <a:endParaRPr lang="en-US" sz="1400"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055"/>
          <p:cNvSpPr>
            <a:spLocks noGrp="1" noChangeArrowheads="1"/>
          </p:cNvSpPr>
          <p:nvPr>
            <p:ph type="sldNum" sz="quarter" idx="5"/>
          </p:nvPr>
        </p:nvSpPr>
        <p:spPr>
          <a:noFill/>
        </p:spPr>
        <p:txBody>
          <a:bodyPr/>
          <a:lstStyle/>
          <a:p>
            <a:fld id="{2F9E1496-523D-49B5-9BFD-A3FD42D2CB9D}" type="slidenum">
              <a:rPr lang="en-US" smtClean="0">
                <a:latin typeface="Arial" pitchFamily="34" charset="0"/>
              </a:rPr>
              <a:pPr/>
              <a:t>16</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055"/>
          <p:cNvSpPr>
            <a:spLocks noGrp="1" noChangeArrowheads="1"/>
          </p:cNvSpPr>
          <p:nvPr>
            <p:ph type="sldNum" sz="quarter" idx="5"/>
          </p:nvPr>
        </p:nvSpPr>
        <p:spPr>
          <a:noFill/>
        </p:spPr>
        <p:txBody>
          <a:bodyPr/>
          <a:lstStyle/>
          <a:p>
            <a:fld id="{16F2907B-8BB5-41A4-931B-962BF327C36D}" type="slidenum">
              <a:rPr lang="en-US" smtClean="0">
                <a:latin typeface="Arial" pitchFamily="34" charset="0"/>
              </a:rPr>
              <a:pPr/>
              <a:t>20</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72708" name="Rectangle 3"/>
          <p:cNvSpPr>
            <a:spLocks noGrp="1" noChangeArrowheads="1"/>
          </p:cNvSpPr>
          <p:nvPr>
            <p:ph type="body" idx="1"/>
          </p:nvPr>
        </p:nvSpPr>
        <p:spPr>
          <a:noFill/>
          <a:ln/>
        </p:spPr>
        <p:txBody>
          <a:bodyPr lIns="92075" tIns="46037" rIns="92075" bIns="46037"/>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055"/>
          <p:cNvSpPr>
            <a:spLocks noGrp="1" noChangeArrowheads="1"/>
          </p:cNvSpPr>
          <p:nvPr>
            <p:ph type="sldNum" sz="quarter" idx="5"/>
          </p:nvPr>
        </p:nvSpPr>
        <p:spPr>
          <a:noFill/>
        </p:spPr>
        <p:txBody>
          <a:bodyPr/>
          <a:lstStyle/>
          <a:p>
            <a:fld id="{F0B1B09A-0D19-4613-B616-E21A8A4CC8D7}" type="slidenum">
              <a:rPr lang="en-US" smtClean="0">
                <a:latin typeface="Arial" pitchFamily="34" charset="0"/>
              </a:rPr>
              <a:pPr/>
              <a:t>22</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73732" name="Rectangle 3"/>
          <p:cNvSpPr>
            <a:spLocks noGrp="1" noChangeArrowheads="1"/>
          </p:cNvSpPr>
          <p:nvPr>
            <p:ph type="body" idx="1"/>
          </p:nvPr>
        </p:nvSpPr>
        <p:spPr>
          <a:noFill/>
          <a:ln/>
        </p:spPr>
        <p:txBody>
          <a:bodyPr lIns="92075" tIns="46037" rIns="92075" bIns="46037"/>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055"/>
          <p:cNvSpPr>
            <a:spLocks noGrp="1" noChangeArrowheads="1"/>
          </p:cNvSpPr>
          <p:nvPr>
            <p:ph type="sldNum" sz="quarter" idx="5"/>
          </p:nvPr>
        </p:nvSpPr>
        <p:spPr>
          <a:noFill/>
        </p:spPr>
        <p:txBody>
          <a:bodyPr/>
          <a:lstStyle/>
          <a:p>
            <a:fld id="{A1FE271F-B321-4E2E-B192-E7E6B15FFA8D}" type="slidenum">
              <a:rPr lang="en-US" smtClean="0">
                <a:latin typeface="Arial" pitchFamily="34" charset="0"/>
              </a:rPr>
              <a:pPr/>
              <a:t>24</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lnSpc>
                <a:spcPct val="95000"/>
              </a:lnSpc>
              <a:spcBef>
                <a:spcPct val="0"/>
              </a:spcBef>
            </a:pPr>
            <a:r>
              <a:rPr lang="en-US" smtClean="0">
                <a:solidFill>
                  <a:srgbClr val="000099"/>
                </a:solidFill>
                <a:latin typeface="Arial" pitchFamily="34" charset="0"/>
              </a:rPr>
              <a:t>.</a:t>
            </a:r>
          </a:p>
          <a:p>
            <a:pPr eaLnBrk="1" hangingPunct="1"/>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055"/>
          <p:cNvSpPr>
            <a:spLocks noGrp="1" noChangeArrowheads="1"/>
          </p:cNvSpPr>
          <p:nvPr>
            <p:ph type="sldNum" sz="quarter" idx="5"/>
          </p:nvPr>
        </p:nvSpPr>
        <p:spPr>
          <a:noFill/>
        </p:spPr>
        <p:txBody>
          <a:bodyPr/>
          <a:lstStyle/>
          <a:p>
            <a:fld id="{91398F74-9D58-4EF3-955F-04102E1D13DA}" type="slidenum">
              <a:rPr lang="en-US" smtClean="0">
                <a:latin typeface="Arial" pitchFamily="34" charset="0"/>
              </a:rPr>
              <a:pPr/>
              <a:t>25</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055"/>
          <p:cNvSpPr>
            <a:spLocks noGrp="1" noChangeArrowheads="1"/>
          </p:cNvSpPr>
          <p:nvPr>
            <p:ph type="sldNum" sz="quarter" idx="5"/>
          </p:nvPr>
        </p:nvSpPr>
        <p:spPr>
          <a:noFill/>
        </p:spPr>
        <p:txBody>
          <a:bodyPr/>
          <a:lstStyle/>
          <a:p>
            <a:fld id="{8D830A4C-A3C8-4DE0-A928-CB246B4F8559}" type="slidenum">
              <a:rPr lang="en-US" smtClean="0">
                <a:latin typeface="Arial" pitchFamily="34" charset="0"/>
              </a:rPr>
              <a:pPr/>
              <a:t>27</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lnSpc>
                <a:spcPct val="90000"/>
              </a:lnSpc>
            </a:pPr>
            <a:r>
              <a:rPr lang="en-US" sz="1000" smtClean="0">
                <a:latin typeface="Arial" pitchFamily="34" charset="0"/>
              </a:rPr>
              <a:t>•</a:t>
            </a:r>
            <a:r>
              <a:rPr lang="en-US" sz="1000" smtClean="0"/>
              <a:t>   Trends in atomic size result from differences in the effective nuclear charges experienced by electrons in the outermost orbitals of the elements.</a:t>
            </a:r>
          </a:p>
          <a:p>
            <a:pPr eaLnBrk="1" hangingPunct="1">
              <a:lnSpc>
                <a:spcPct val="90000"/>
              </a:lnSpc>
            </a:pPr>
            <a:r>
              <a:rPr lang="en-US" sz="1000" smtClean="0">
                <a:latin typeface="Arial" pitchFamily="34" charset="0"/>
              </a:rPr>
              <a:t>•</a:t>
            </a:r>
            <a:r>
              <a:rPr lang="en-US" sz="1000" smtClean="0"/>
              <a:t>   Effective nuclear charge is always less than the actual nuclear charge because of shielding effects.</a:t>
            </a:r>
          </a:p>
          <a:p>
            <a:pPr eaLnBrk="1" hangingPunct="1">
              <a:lnSpc>
                <a:spcPct val="90000"/>
              </a:lnSpc>
            </a:pPr>
            <a:r>
              <a:rPr lang="en-US" sz="1000" smtClean="0">
                <a:latin typeface="Arial" pitchFamily="34" charset="0"/>
              </a:rPr>
              <a:t>•</a:t>
            </a:r>
            <a:r>
              <a:rPr lang="en-US" sz="1000" smtClean="0"/>
              <a:t>  The greater the effective nuclear charge, the more strongly the outermost electrons are attracted to the nucleus and the smaller the atomic radius.</a:t>
            </a:r>
          </a:p>
          <a:p>
            <a:pPr eaLnBrk="1" hangingPunct="1">
              <a:lnSpc>
                <a:spcPct val="90000"/>
              </a:lnSpc>
            </a:pPr>
            <a:r>
              <a:rPr lang="en-US" sz="1000" smtClean="0">
                <a:latin typeface="Arial" pitchFamily="34" charset="0"/>
              </a:rPr>
              <a:t>•</a:t>
            </a:r>
            <a:r>
              <a:rPr lang="en-US" sz="1000" smtClean="0"/>
              <a:t>   It is possible to measure the distance between the nuclei of a cation and an adjacent anion in an ionic compound in order to determine the </a:t>
            </a:r>
            <a:r>
              <a:rPr lang="en-US" sz="1000" b="1" smtClean="0"/>
              <a:t>ionic radius</a:t>
            </a:r>
            <a:r>
              <a:rPr lang="en-US" sz="1000" smtClean="0"/>
              <a:t> of one or both.</a:t>
            </a:r>
          </a:p>
          <a:p>
            <a:pPr eaLnBrk="1" hangingPunct="1">
              <a:lnSpc>
                <a:spcPct val="90000"/>
              </a:lnSpc>
            </a:pPr>
            <a:r>
              <a:rPr lang="en-US" sz="1000" smtClean="0">
                <a:latin typeface="Arial" pitchFamily="34" charset="0"/>
              </a:rPr>
              <a:t>•</a:t>
            </a:r>
            <a:r>
              <a:rPr lang="en-US" sz="1000" smtClean="0"/>
              <a:t>   Internuclear distance corresponds to the sum of the radii of the cation and anion.</a:t>
            </a:r>
          </a:p>
          <a:p>
            <a:pPr eaLnBrk="1" hangingPunct="1">
              <a:lnSpc>
                <a:spcPct val="90000"/>
              </a:lnSpc>
            </a:pPr>
            <a:r>
              <a:rPr lang="en-US" sz="1000" smtClean="0">
                <a:latin typeface="Arial" pitchFamily="34" charset="0"/>
              </a:rPr>
              <a:t>•</a:t>
            </a:r>
            <a:r>
              <a:rPr lang="en-US" sz="1000" smtClean="0"/>
              <a:t>   Comparison of ionic radii with atomic radii shows that cations are always smaller than the parent neutral atom, and anions are always larger than the parent neutral atom.</a:t>
            </a:r>
          </a:p>
          <a:p>
            <a:pPr eaLnBrk="1" hangingPunct="1">
              <a:lnSpc>
                <a:spcPct val="90000"/>
              </a:lnSpc>
            </a:pPr>
            <a:r>
              <a:rPr lang="en-US" sz="1000" smtClean="0">
                <a:latin typeface="Arial" pitchFamily="34" charset="0"/>
              </a:rPr>
              <a:t>•</a:t>
            </a:r>
            <a:r>
              <a:rPr lang="en-US" sz="1000" smtClean="0"/>
              <a:t>   When one or more electrons is removed from a neutral atom, two things happen:</a:t>
            </a:r>
          </a:p>
          <a:p>
            <a:pPr eaLnBrk="1" hangingPunct="1">
              <a:lnSpc>
                <a:spcPct val="90000"/>
              </a:lnSpc>
            </a:pPr>
            <a:r>
              <a:rPr lang="en-US" sz="1000" smtClean="0"/>
              <a:t>    		1. Repulsions between electrons in the same principal shell decrease because fewer electrons are present.</a:t>
            </a:r>
          </a:p>
          <a:p>
            <a:pPr eaLnBrk="1" hangingPunct="1">
              <a:lnSpc>
                <a:spcPct val="90000"/>
              </a:lnSpc>
            </a:pPr>
            <a:r>
              <a:rPr lang="en-US" sz="1000" smtClean="0"/>
              <a:t>    		2. The effective nuclear charge felt by the remaining electrons increases because there are fewer electrons to shield one another from the nucleus. </a:t>
            </a:r>
          </a:p>
          <a:p>
            <a:pPr eaLnBrk="1" hangingPunct="1">
              <a:lnSpc>
                <a:spcPct val="90000"/>
              </a:lnSpc>
            </a:pPr>
            <a:endParaRPr lang="en-US" sz="1000" smtClean="0"/>
          </a:p>
          <a:p>
            <a:pPr eaLnBrk="1" hangingPunct="1">
              <a:lnSpc>
                <a:spcPct val="90000"/>
              </a:lnSpc>
            </a:pPr>
            <a:r>
              <a:rPr lang="en-US" sz="900" smtClean="0"/>
              <a:t>Most elements form either a cation or an anion but not both.</a:t>
            </a:r>
          </a:p>
          <a:p>
            <a:pPr eaLnBrk="1" hangingPunct="1">
              <a:lnSpc>
                <a:spcPct val="90000"/>
              </a:lnSpc>
            </a:pPr>
            <a:endParaRPr lang="en-US" sz="400" smtClean="0"/>
          </a:p>
          <a:p>
            <a:pPr eaLnBrk="1" hangingPunct="1">
              <a:lnSpc>
                <a:spcPct val="90000"/>
              </a:lnSpc>
            </a:pPr>
            <a:r>
              <a:rPr lang="en-US" sz="900" smtClean="0">
                <a:latin typeface="Arial" pitchFamily="34" charset="0"/>
              </a:rPr>
              <a:t>•</a:t>
            </a:r>
            <a:r>
              <a:rPr lang="en-US" sz="900" smtClean="0"/>
              <a:t>   There are few opportunities to compare the sizes of a cation and an anion derived from the same neutral atom.</a:t>
            </a:r>
          </a:p>
          <a:p>
            <a:pPr eaLnBrk="1" hangingPunct="1">
              <a:lnSpc>
                <a:spcPct val="90000"/>
              </a:lnSpc>
            </a:pPr>
            <a:r>
              <a:rPr lang="en-US" sz="900" smtClean="0">
                <a:latin typeface="Arial" pitchFamily="34" charset="0"/>
              </a:rPr>
              <a:t>•</a:t>
            </a:r>
            <a:r>
              <a:rPr lang="en-US" sz="900" smtClean="0"/>
              <a:t>   Ionic radii follow the same vertical trend as atomic radii. </a:t>
            </a:r>
          </a:p>
          <a:p>
            <a:pPr eaLnBrk="1" hangingPunct="1">
              <a:lnSpc>
                <a:spcPct val="90000"/>
              </a:lnSpc>
            </a:pPr>
            <a:r>
              <a:rPr lang="en-US" sz="900" smtClean="0">
                <a:latin typeface="Arial" pitchFamily="34" charset="0"/>
              </a:rPr>
              <a:t>•</a:t>
            </a:r>
            <a:r>
              <a:rPr lang="en-US" sz="900" smtClean="0"/>
              <a:t>   For ions with the same charge, the ionic radius increases going down a column due to shielding by filled inner shells, which produces little change in the effective nuclear charge felt by the outermost electrons.</a:t>
            </a:r>
          </a:p>
          <a:p>
            <a:pPr eaLnBrk="1" hangingPunct="1">
              <a:lnSpc>
                <a:spcPct val="90000"/>
              </a:lnSpc>
            </a:pPr>
            <a:r>
              <a:rPr lang="en-US" sz="900" smtClean="0">
                <a:latin typeface="Arial" pitchFamily="34" charset="0"/>
              </a:rPr>
              <a:t>•</a:t>
            </a:r>
            <a:r>
              <a:rPr lang="en-US" sz="900" smtClean="0"/>
              <a:t>   Principal shells with larger values of </a:t>
            </a:r>
            <a:r>
              <a:rPr lang="en-US" sz="900" i="1" smtClean="0"/>
              <a:t>n</a:t>
            </a:r>
            <a:r>
              <a:rPr lang="en-US" sz="900" smtClean="0"/>
              <a:t> lie at successively greater distances from the nucleus.</a:t>
            </a:r>
          </a:p>
          <a:p>
            <a:pPr eaLnBrk="1" hangingPunct="1">
              <a:lnSpc>
                <a:spcPct val="90000"/>
              </a:lnSpc>
            </a:pPr>
            <a:endParaRPr lang="en-US" sz="1000" smtClean="0"/>
          </a:p>
          <a:p>
            <a:pPr eaLnBrk="1" hangingPunct="1">
              <a:lnSpc>
                <a:spcPct val="90000"/>
              </a:lnSpc>
            </a:pPr>
            <a:endParaRPr lang="en-US" sz="9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055"/>
          <p:cNvSpPr>
            <a:spLocks noGrp="1" noChangeArrowheads="1"/>
          </p:cNvSpPr>
          <p:nvPr>
            <p:ph type="sldNum" sz="quarter" idx="5"/>
          </p:nvPr>
        </p:nvSpPr>
        <p:spPr>
          <a:noFill/>
        </p:spPr>
        <p:txBody>
          <a:bodyPr/>
          <a:lstStyle/>
          <a:p>
            <a:fld id="{F7DC803B-3676-4728-AA8B-18736D1ACF4E}" type="slidenum">
              <a:rPr lang="en-US" smtClean="0">
                <a:latin typeface="Arial" pitchFamily="34" charset="0"/>
              </a:rPr>
              <a:pPr/>
              <a:t>28</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77828" name="Rectangle 3"/>
          <p:cNvSpPr>
            <a:spLocks noGrp="1" noChangeArrowheads="1"/>
          </p:cNvSpPr>
          <p:nvPr>
            <p:ph type="body" idx="1"/>
          </p:nvPr>
        </p:nvSpPr>
        <p:spPr>
          <a:noFill/>
          <a:ln/>
        </p:spPr>
        <p:txBody>
          <a:bodyPr lIns="92075" tIns="46037" rIns="92075" bIns="46037"/>
          <a:lstStyle/>
          <a:p>
            <a:pPr eaLnBrk="1" hangingPunct="1"/>
            <a:r>
              <a:rPr lang="en-US" b="1" smtClean="0"/>
              <a:t>Electron affinity (</a:t>
            </a:r>
            <a:r>
              <a:rPr lang="en-US" i="1" smtClean="0"/>
              <a:t>EA</a:t>
            </a:r>
            <a:r>
              <a:rPr lang="en-US" b="1" smtClean="0"/>
              <a:t>) </a:t>
            </a:r>
            <a:r>
              <a:rPr lang="en-US" smtClean="0"/>
              <a:t>of an element E is defined as the energy change that occurs when an electron is added to a gaseous atom:    </a:t>
            </a:r>
          </a:p>
          <a:p>
            <a:pPr eaLnBrk="1" hangingPunct="1"/>
            <a:r>
              <a:rPr lang="en-US" smtClean="0"/>
              <a:t>        E </a:t>
            </a:r>
            <a:r>
              <a:rPr lang="en-US" baseline="-25000" smtClean="0"/>
              <a:t>(g) </a:t>
            </a:r>
            <a:r>
              <a:rPr lang="en-US" smtClean="0"/>
              <a:t>+ e</a:t>
            </a:r>
            <a:r>
              <a:rPr lang="en-US" baseline="30000" smtClean="0"/>
              <a:t>--  </a:t>
            </a:r>
            <a:r>
              <a:rPr lang="en-US" smtClean="0">
                <a:sym typeface="Symbol" pitchFamily="18" charset="2"/>
              </a:rPr>
              <a:t>  E</a:t>
            </a:r>
            <a:r>
              <a:rPr lang="en-US" baseline="30000" smtClean="0">
                <a:latin typeface="Arial" pitchFamily="34" charset="0"/>
                <a:sym typeface="Symbol" pitchFamily="18" charset="2"/>
              </a:rPr>
              <a:t>—</a:t>
            </a:r>
            <a:r>
              <a:rPr lang="en-US" baseline="-25000" smtClean="0">
                <a:sym typeface="Symbol" pitchFamily="18" charset="2"/>
              </a:rPr>
              <a:t>(g)  </a:t>
            </a:r>
            <a:r>
              <a:rPr lang="en-US" smtClean="0">
                <a:sym typeface="Symbol" pitchFamily="18" charset="2"/>
              </a:rPr>
              <a:t>energy change = </a:t>
            </a:r>
            <a:r>
              <a:rPr lang="en-US" i="1" smtClean="0">
                <a:sym typeface="Symbol" pitchFamily="18" charset="2"/>
              </a:rPr>
              <a:t>EA.</a:t>
            </a:r>
          </a:p>
          <a:p>
            <a:pPr eaLnBrk="1" hangingPunct="1"/>
            <a:endParaRPr lang="en-US" sz="600" i="1" smtClean="0">
              <a:sym typeface="Symbol" pitchFamily="18" charset="2"/>
            </a:endParaRPr>
          </a:p>
          <a:p>
            <a:pPr eaLnBrk="1" hangingPunct="1"/>
            <a:r>
              <a:rPr lang="en-US" i="1" smtClean="0">
                <a:latin typeface="Arial" pitchFamily="34" charset="0"/>
                <a:sym typeface="Symbol" pitchFamily="18" charset="2"/>
              </a:rPr>
              <a:t>•</a:t>
            </a:r>
            <a:r>
              <a:rPr lang="en-US" i="1" smtClean="0">
                <a:sym typeface="Symbol" pitchFamily="18" charset="2"/>
              </a:rPr>
              <a:t>   </a:t>
            </a:r>
            <a:r>
              <a:rPr lang="en-US" smtClean="0">
                <a:sym typeface="Symbol" pitchFamily="18" charset="2"/>
              </a:rPr>
              <a:t>Electron affinities can be negative (in which case energy is released when an electron is added) or positive (in which case energy must be added to the system to produce an anion) or zero (the process is energetically neutral).</a:t>
            </a:r>
          </a:p>
          <a:p>
            <a:pPr eaLnBrk="1" hangingPunct="1"/>
            <a:r>
              <a:rPr lang="en-US" smtClean="0">
                <a:latin typeface="Arial" pitchFamily="34" charset="0"/>
                <a:sym typeface="Symbol" pitchFamily="18" charset="2"/>
              </a:rPr>
              <a:t>•</a:t>
            </a:r>
            <a:r>
              <a:rPr lang="en-US" smtClean="0">
                <a:sym typeface="Symbol" pitchFamily="18" charset="2"/>
              </a:rPr>
              <a:t>   Halogens have the most negative electron affinities.</a:t>
            </a:r>
          </a:p>
          <a:p>
            <a:pPr eaLnBrk="1" hangingPunct="1"/>
            <a:r>
              <a:rPr lang="en-US" smtClean="0">
                <a:latin typeface="Arial" pitchFamily="34" charset="0"/>
                <a:sym typeface="Symbol" pitchFamily="18" charset="2"/>
              </a:rPr>
              <a:t>•</a:t>
            </a:r>
            <a:r>
              <a:rPr lang="en-US" smtClean="0">
                <a:sym typeface="Symbol" pitchFamily="18" charset="2"/>
              </a:rPr>
              <a:t>   Electron affinities become more negative as we go across a row of the periodic table. </a:t>
            </a:r>
          </a:p>
          <a:p>
            <a:pPr eaLnBrk="1" hangingPunct="1"/>
            <a:r>
              <a:rPr lang="en-US" smtClean="0"/>
              <a:t>Pattern corresponds to the increased effective nuclear charge felt by the valence electrons across a row, which leads to increased electrostatic attractions between the added electron and the nucleus (a more negative </a:t>
            </a:r>
            <a:r>
              <a:rPr lang="en-US" i="1" smtClean="0"/>
              <a:t>EA</a:t>
            </a:r>
            <a:r>
              <a:rPr lang="en-US" smtClean="0"/>
              <a:t>).</a:t>
            </a:r>
          </a:p>
          <a:p>
            <a:pPr eaLnBrk="1" hangingPunct="1"/>
            <a:endParaRPr lang="en-US" sz="600" smtClean="0"/>
          </a:p>
          <a:p>
            <a:pPr eaLnBrk="1" hangingPunct="1"/>
            <a:r>
              <a:rPr lang="en-US" smtClean="0"/>
              <a:t>The trend is not uniform </a:t>
            </a:r>
            <a:r>
              <a:rPr lang="en-US" smtClean="0">
                <a:latin typeface="Arial" pitchFamily="34" charset="0"/>
              </a:rPr>
              <a:t>—</a:t>
            </a:r>
            <a:r>
              <a:rPr lang="en-US" smtClean="0"/>
              <a:t> some of the alkaline earths (Group 2) and all of the noble gases (Group 18) have effective electron affinities of </a:t>
            </a:r>
            <a:r>
              <a:rPr lang="en-US" smtClean="0">
                <a:sym typeface="Symbol" pitchFamily="18" charset="2"/>
              </a:rPr>
              <a:t> 0, while the electron affinities for the elements of Group 15 are less negative than those for the Group-14 elements.</a:t>
            </a:r>
          </a:p>
          <a:p>
            <a:pPr eaLnBrk="1" hangingPunct="1"/>
            <a:endParaRPr lang="en-US" sz="600" smtClean="0">
              <a:sym typeface="Symbol" pitchFamily="18" charset="2"/>
            </a:endParaRPr>
          </a:p>
          <a:p>
            <a:pPr eaLnBrk="1" hangingPunct="1"/>
            <a:r>
              <a:rPr lang="en-US" smtClean="0">
                <a:sym typeface="Symbol" pitchFamily="18" charset="2"/>
              </a:rPr>
              <a:t>These exceptions are explained by the groups</a:t>
            </a:r>
            <a:r>
              <a:rPr lang="en-US" smtClean="0">
                <a:latin typeface="Arial" pitchFamily="34" charset="0"/>
                <a:sym typeface="Symbol" pitchFamily="18" charset="2"/>
              </a:rPr>
              <a:t>’</a:t>
            </a:r>
            <a:r>
              <a:rPr lang="en-US" smtClean="0">
                <a:sym typeface="Symbol" pitchFamily="18" charset="2"/>
              </a:rPr>
              <a:t> electron</a:t>
            </a:r>
            <a:r>
              <a:rPr lang="en-US" b="1" smtClean="0">
                <a:sym typeface="Symbol" pitchFamily="18" charset="2"/>
              </a:rPr>
              <a:t> </a:t>
            </a:r>
            <a:r>
              <a:rPr lang="en-US" smtClean="0">
                <a:sym typeface="Symbol" pitchFamily="18" charset="2"/>
              </a:rPr>
              <a:t>configurations. </a:t>
            </a:r>
            <a:endParaRPr lang="en-US" i="1" smtClean="0">
              <a:sym typeface="Symbol" pitchFamily="18" charset="2"/>
            </a:endParaRPr>
          </a:p>
          <a:p>
            <a:pPr eaLnBrk="1" hangingPunct="1"/>
            <a:r>
              <a:rPr lang="en-US" smtClean="0"/>
              <a:t>Electron affinities become less negative as we proceed down a column because as </a:t>
            </a:r>
            <a:r>
              <a:rPr lang="en-US" i="1" smtClean="0"/>
              <a:t>n</a:t>
            </a:r>
            <a:r>
              <a:rPr lang="en-US" smtClean="0"/>
              <a:t> increases, the extra electrons enter orbitals that are increasingly far from the nucleus.</a:t>
            </a:r>
          </a:p>
          <a:p>
            <a:pPr eaLnBrk="1" hangingPunct="1"/>
            <a:endParaRPr lang="en-US" sz="600" smtClean="0"/>
          </a:p>
          <a:p>
            <a:pPr eaLnBrk="1" hangingPunct="1"/>
            <a:r>
              <a:rPr lang="en-US" smtClean="0"/>
              <a:t>Atoms with the largest radii have the lowest ionization energies and have the lowest affinity for an added electron.</a:t>
            </a:r>
          </a:p>
          <a:p>
            <a:pPr eaLnBrk="1" hangingPunct="1"/>
            <a:endParaRPr lang="en-US" sz="600" smtClean="0"/>
          </a:p>
          <a:p>
            <a:pPr eaLnBrk="1" hangingPunct="1"/>
            <a:r>
              <a:rPr lang="en-US" smtClean="0"/>
              <a:t>There are two major exceptions to this trend:</a:t>
            </a:r>
          </a:p>
          <a:p>
            <a:pPr eaLnBrk="1" hangingPunct="1"/>
            <a:r>
              <a:rPr lang="en-US" i="1" smtClean="0">
                <a:sym typeface="Symbol" pitchFamily="18" charset="2"/>
              </a:rPr>
              <a:t>    	</a:t>
            </a:r>
            <a:r>
              <a:rPr lang="en-US" smtClean="0">
                <a:sym typeface="Symbol" pitchFamily="18" charset="2"/>
              </a:rPr>
              <a:t>1. Electron affinities of elements B through F in the second row of the periodic table are less negative than those of the elements immediately 		below them in the third row.</a:t>
            </a:r>
          </a:p>
          <a:p>
            <a:pPr eaLnBrk="1" hangingPunct="1"/>
            <a:r>
              <a:rPr lang="en-US" smtClean="0">
                <a:sym typeface="Symbol" pitchFamily="18" charset="2"/>
              </a:rPr>
              <a:t>   	2. Electron affinities of the alkaline earths become more negative from Be to Ba.</a:t>
            </a:r>
          </a:p>
          <a:p>
            <a:pPr eaLnBrk="1" hangingPunct="1"/>
            <a:endParaRPr lang="en-US" smtClean="0"/>
          </a:p>
          <a:p>
            <a:pPr eaLnBrk="1" hangingPunct="1"/>
            <a:r>
              <a:rPr lang="en-US" smtClean="0"/>
              <a:t>Second and higher electron affinities:</a:t>
            </a:r>
          </a:p>
          <a:p>
            <a:pPr eaLnBrk="1" hangingPunct="1"/>
            <a:r>
              <a:rPr lang="en-US" i="1" smtClean="0">
                <a:sym typeface="Symbol" pitchFamily="18" charset="2"/>
              </a:rPr>
              <a:t>      	</a:t>
            </a:r>
            <a:r>
              <a:rPr lang="en-US" smtClean="0">
                <a:sym typeface="Symbol" pitchFamily="18" charset="2"/>
              </a:rPr>
              <a:t>E</a:t>
            </a:r>
            <a:r>
              <a:rPr lang="en-US" baseline="-25000" smtClean="0">
                <a:sym typeface="Symbol" pitchFamily="18" charset="2"/>
              </a:rPr>
              <a:t>(g) </a:t>
            </a:r>
            <a:r>
              <a:rPr lang="en-US" smtClean="0">
                <a:sym typeface="Symbol" pitchFamily="18" charset="2"/>
              </a:rPr>
              <a:t>+  e</a:t>
            </a:r>
            <a:r>
              <a:rPr lang="en-US" baseline="30000" smtClean="0">
                <a:sym typeface="Symbol" pitchFamily="18" charset="2"/>
              </a:rPr>
              <a:t>--  </a:t>
            </a:r>
            <a:r>
              <a:rPr lang="en-US" smtClean="0">
                <a:sym typeface="Symbol" pitchFamily="18" charset="2"/>
              </a:rPr>
              <a:t>  E</a:t>
            </a:r>
            <a:r>
              <a:rPr lang="en-US" baseline="30000" smtClean="0">
                <a:latin typeface="Arial" pitchFamily="34" charset="0"/>
                <a:sym typeface="Symbol" pitchFamily="18" charset="2"/>
              </a:rPr>
              <a:t>—</a:t>
            </a:r>
            <a:r>
              <a:rPr lang="en-US" baseline="-25000" smtClean="0">
                <a:sym typeface="Symbol" pitchFamily="18" charset="2"/>
              </a:rPr>
              <a:t>(g)           </a:t>
            </a:r>
            <a:r>
              <a:rPr lang="en-US" smtClean="0">
                <a:sym typeface="Symbol" pitchFamily="18" charset="2"/>
              </a:rPr>
              <a:t>energy change = </a:t>
            </a:r>
            <a:r>
              <a:rPr lang="en-US" i="1" smtClean="0">
                <a:sym typeface="Symbol" pitchFamily="18" charset="2"/>
              </a:rPr>
              <a:t>EA</a:t>
            </a:r>
            <a:r>
              <a:rPr lang="en-US" i="1" baseline="-25000" smtClean="0">
                <a:sym typeface="Symbol" pitchFamily="18" charset="2"/>
              </a:rPr>
              <a:t>1 </a:t>
            </a:r>
          </a:p>
          <a:p>
            <a:pPr eaLnBrk="1" hangingPunct="1"/>
            <a:r>
              <a:rPr lang="en-US" smtClean="0">
                <a:sym typeface="Symbol" pitchFamily="18" charset="2"/>
              </a:rPr>
              <a:t>      	E</a:t>
            </a:r>
            <a:r>
              <a:rPr lang="en-US" baseline="30000" smtClean="0">
                <a:latin typeface="Arial" pitchFamily="34" charset="0"/>
                <a:sym typeface="Symbol" pitchFamily="18" charset="2"/>
              </a:rPr>
              <a:t>—</a:t>
            </a:r>
            <a:r>
              <a:rPr lang="en-US" baseline="-25000" smtClean="0">
                <a:sym typeface="Symbol" pitchFamily="18" charset="2"/>
              </a:rPr>
              <a:t>(g)  </a:t>
            </a:r>
            <a:r>
              <a:rPr lang="en-US" smtClean="0">
                <a:sym typeface="Symbol" pitchFamily="18" charset="2"/>
              </a:rPr>
              <a:t>+  e</a:t>
            </a:r>
            <a:r>
              <a:rPr lang="en-US" baseline="30000" smtClean="0">
                <a:sym typeface="Symbol" pitchFamily="18" charset="2"/>
              </a:rPr>
              <a:t>--  </a:t>
            </a:r>
            <a:r>
              <a:rPr lang="en-US" smtClean="0">
                <a:sym typeface="Symbol" pitchFamily="18" charset="2"/>
              </a:rPr>
              <a:t>  E</a:t>
            </a:r>
            <a:r>
              <a:rPr lang="en-US" baseline="30000" smtClean="0">
                <a:sym typeface="Symbol" pitchFamily="18" charset="2"/>
              </a:rPr>
              <a:t>2--          </a:t>
            </a:r>
            <a:r>
              <a:rPr lang="en-US" smtClean="0">
                <a:sym typeface="Symbol" pitchFamily="18" charset="2"/>
              </a:rPr>
              <a:t>energy change = </a:t>
            </a:r>
            <a:r>
              <a:rPr lang="en-US" i="1" smtClean="0">
                <a:sym typeface="Symbol" pitchFamily="18" charset="2"/>
              </a:rPr>
              <a:t>EA</a:t>
            </a:r>
            <a:r>
              <a:rPr lang="en-US" i="1" baseline="-25000" smtClean="0">
                <a:sym typeface="Symbol" pitchFamily="18" charset="2"/>
              </a:rPr>
              <a:t>2</a:t>
            </a:r>
          </a:p>
          <a:p>
            <a:pPr eaLnBrk="1" hangingPunct="1"/>
            <a:endParaRPr lang="en-US" sz="600" i="1" baseline="-25000" smtClean="0">
              <a:sym typeface="Symbol" pitchFamily="18" charset="2"/>
            </a:endParaRPr>
          </a:p>
          <a:p>
            <a:pPr eaLnBrk="1" hangingPunct="1"/>
            <a:r>
              <a:rPr lang="en-US" smtClean="0">
                <a:latin typeface="Arial" pitchFamily="34" charset="0"/>
                <a:sym typeface="Symbol" pitchFamily="18" charset="2"/>
              </a:rPr>
              <a:t>•</a:t>
            </a:r>
            <a:r>
              <a:rPr lang="en-US" smtClean="0">
                <a:sym typeface="Symbol" pitchFamily="18" charset="2"/>
              </a:rPr>
              <a:t>   First electron affinity can be  0 or negative, depending on the electron configuration of the atom.</a:t>
            </a:r>
            <a:endParaRPr lang="en-US" sz="600" smtClean="0">
              <a:sym typeface="Symbol" pitchFamily="18" charset="2"/>
            </a:endParaRPr>
          </a:p>
          <a:p>
            <a:pPr eaLnBrk="1" hangingPunct="1"/>
            <a:r>
              <a:rPr lang="en-US" smtClean="0">
                <a:latin typeface="Arial" pitchFamily="34" charset="0"/>
                <a:sym typeface="Symbol" pitchFamily="18" charset="2"/>
              </a:rPr>
              <a:t>•</a:t>
            </a:r>
            <a:r>
              <a:rPr lang="en-US" smtClean="0">
                <a:sym typeface="Symbol" pitchFamily="18" charset="2"/>
              </a:rPr>
              <a:t>   Second electron affinity is always positive because the increased electron-electron repulsions in a dianion are far greater than the attraction of the nucleus for the extra electrons.</a:t>
            </a:r>
          </a:p>
          <a:p>
            <a:pPr eaLnBrk="1" hangingPunct="1"/>
            <a:endParaRPr lang="en-US" i="1" smtClean="0">
              <a:sym typeface="Symbol" pitchFamily="18" charset="2"/>
            </a:endParaRP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055"/>
          <p:cNvSpPr>
            <a:spLocks noGrp="1" noChangeArrowheads="1"/>
          </p:cNvSpPr>
          <p:nvPr>
            <p:ph type="sldNum" sz="quarter" idx="5"/>
          </p:nvPr>
        </p:nvSpPr>
        <p:spPr>
          <a:noFill/>
        </p:spPr>
        <p:txBody>
          <a:bodyPr/>
          <a:lstStyle/>
          <a:p>
            <a:fld id="{0864A99A-2E5C-4E9C-93F3-5A11B1605A6A}" type="slidenum">
              <a:rPr lang="en-US" smtClean="0">
                <a:latin typeface="Arial" pitchFamily="34" charset="0"/>
              </a:rPr>
              <a:pPr/>
              <a:t>30</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p:spPr>
        <p:txBody>
          <a:bodyPr/>
          <a:lstStyle/>
          <a:p>
            <a:pPr eaLnBrk="1" hangingPunct="1"/>
            <a:r>
              <a:rPr lang="en-US" sz="1600" b="1" i="1" smtClean="0">
                <a:sym typeface="Symbol" pitchFamily="18" charset="2"/>
              </a:rPr>
              <a:t>The Pauling electronegativity scale</a:t>
            </a:r>
          </a:p>
          <a:p>
            <a:pPr eaLnBrk="1" hangingPunct="1"/>
            <a:r>
              <a:rPr lang="en-US" sz="1400" i="1" smtClean="0">
                <a:sym typeface="Symbol" pitchFamily="18" charset="2"/>
              </a:rPr>
              <a:t>    	</a:t>
            </a:r>
            <a:r>
              <a:rPr lang="en-US" sz="1400" smtClean="0">
                <a:sym typeface="Symbol" pitchFamily="18" charset="2"/>
              </a:rPr>
              <a:t>–  </a:t>
            </a:r>
            <a:r>
              <a:rPr lang="en-US" smtClean="0">
                <a:sym typeface="Symbol" pitchFamily="18" charset="2"/>
              </a:rPr>
              <a:t>Based on measurements of the strengths of covalent bonds between different elements</a:t>
            </a:r>
            <a:endParaRPr lang="en-US" sz="700" smtClean="0">
              <a:sym typeface="Symbol" pitchFamily="18" charset="2"/>
            </a:endParaRPr>
          </a:p>
          <a:p>
            <a:pPr eaLnBrk="1" hangingPunct="1"/>
            <a:r>
              <a:rPr lang="en-US" smtClean="0">
                <a:sym typeface="Symbol" pitchFamily="18" charset="2"/>
              </a:rPr>
              <a:t>     	–  Pauling arbitrarily set the electronegativity of fluorine at 4.0, thereby creating a scale in which all elements have values between 0 and 4.0</a:t>
            </a:r>
            <a:endParaRPr lang="en-US" sz="700" smtClean="0">
              <a:sym typeface="Symbol" pitchFamily="18" charset="2"/>
            </a:endParaRPr>
          </a:p>
          <a:p>
            <a:pPr eaLnBrk="1" hangingPunct="1"/>
            <a:r>
              <a:rPr lang="en-US" i="1" smtClean="0">
                <a:sym typeface="Symbol" pitchFamily="18" charset="2"/>
              </a:rPr>
              <a:t>   	</a:t>
            </a:r>
            <a:r>
              <a:rPr lang="en-US" smtClean="0">
                <a:sym typeface="Symbol" pitchFamily="18" charset="2"/>
              </a:rPr>
              <a:t>–  Electronegativities increase diagonally from the lower left to the upper right of the periodic table; elements lying on diagonal lines running from the upper left to lower right tend to have comparable values</a:t>
            </a:r>
            <a:endParaRPr lang="en-US" sz="700" smtClean="0">
              <a:sym typeface="Symbol" pitchFamily="18" charset="2"/>
            </a:endParaRPr>
          </a:p>
          <a:p>
            <a:pPr eaLnBrk="1" hangingPunct="1"/>
            <a:r>
              <a:rPr lang="en-US" smtClean="0">
                <a:sym typeface="Symbol" pitchFamily="18" charset="2"/>
              </a:rPr>
              <a:t>    	–  Pauling’s method is limited by the fact that many elements do not form stable covalent compounds with other elements</a:t>
            </a:r>
            <a:endParaRPr lang="en-US" sz="700" smtClean="0">
              <a:sym typeface="Symbol" pitchFamily="18" charset="2"/>
            </a:endParaRPr>
          </a:p>
          <a:p>
            <a:pPr eaLnBrk="1" hangingPunct="1"/>
            <a:r>
              <a:rPr lang="en-US" smtClean="0">
                <a:sym typeface="Symbol" pitchFamily="18" charset="2"/>
              </a:rPr>
              <a:t>    	–  Pauling scale is based on the properties of atoms in molecules</a:t>
            </a:r>
          </a:p>
          <a:p>
            <a:pPr eaLnBrk="1" hangingPunct="1"/>
            <a:endParaRPr lang="en-US" smtClean="0">
              <a:sym typeface="Symbol" pitchFamily="18" charset="2"/>
            </a:endParaRPr>
          </a:p>
          <a:p>
            <a:pPr eaLnBrk="1" hangingPunct="1"/>
            <a:r>
              <a:rPr lang="en-US" b="1" smtClean="0">
                <a:sym typeface="Symbol" pitchFamily="18" charset="2"/>
              </a:rPr>
              <a:t>LINUS PAULING</a:t>
            </a:r>
            <a:br>
              <a:rPr lang="en-US" b="1" smtClean="0">
                <a:sym typeface="Symbol" pitchFamily="18" charset="2"/>
              </a:rPr>
            </a:br>
            <a:r>
              <a:rPr lang="en-US" b="1" smtClean="0">
                <a:sym typeface="Symbol" pitchFamily="18" charset="2"/>
              </a:rPr>
              <a:t>A Biography </a:t>
            </a:r>
          </a:p>
          <a:p>
            <a:pPr eaLnBrk="1" hangingPunct="1"/>
            <a:r>
              <a:rPr lang="en-US" smtClean="0">
                <a:sym typeface="Symbol" pitchFamily="18" charset="2"/>
              </a:rPr>
              <a:t>Linus Pauling was born with twin legacies. Although his parents could give him very little in the way of material wealth, they did give him the better gift of great intelligence. His brilliant mind eventually provided him with financial security as well as his greatest happiness. It can also be argued that this gift of intelligence was responsible for the controversy that seemed to surround everything he did and everything he wrote. He made great intuitive leaps and was frequently criticized for the conclusions he drew from what some felt was too little experimentation, often outside of Pauling's area of expertise. His father was part pharmacist and part "medicine man" and wasn't especially successful at either. At the time when Linus was born in 1901 the family was living in what is now the wealthiest suburb of Portland, Oregon. However, they lived a very precarious existence at the edges of poverty. In fact, when Linus was four, the family moved to his mother's home town of Condon to get financial aid from her family. Condon is a small town in north central Oregon and in many ways then (and now) was a stereotypical 'Western' town with one main street and false fronts on many of the business buildings. In Condon his father took over the town drug store and Linus began exploring the physical world around him. A small creek flows on the south edge of town. There he and a friend explored the rocky creek bed and collected some of the minerals for which Pauling would eventually establish structures at the California Institute of Technology . It was likely during this time in Condon that Pauling developed his antipathy to snow and very cold weather. Condon's altitude is about 4000 feet and during the winter the temperature may not go above -20 Fahrenheit for days at a time. The wind roars through town because the town sits on top of the Columbia Basalt plateau and for miles around there is nothing to deflect the winds. </a:t>
            </a:r>
          </a:p>
          <a:p>
            <a:pPr eaLnBrk="1" hangingPunct="1"/>
            <a:r>
              <a:rPr lang="en-US" smtClean="0">
                <a:sym typeface="Symbol" pitchFamily="18" charset="2"/>
              </a:rPr>
              <a:t>The Pauling family moved back to Portland just after Linus began school. When he was nine, his father died, leaving Linus, his two younger sisters and their mother to make their own way in the world. This began a stretch of more than 15 years when Pauling tried to pursue his education, while his mother tried to get him to quit school and become the support of the family. He did not quit school. However, he did find many ingenious ways to make money and most of it went to help support his mother and sisters. By the time he was twelve he was a freshman at Washington High School in Portland. After four years of learning, with or without the help of his teachers, and of odd jobs (delivering milk, running film projectors, and even working in a shipyard, for example) he left high school. He did not graduate because the high school required their students to take a class in civics and Pauling saw no reason why he should since he could absorb any of that from his own reading. Later, after his Nobel Prize for Peace in 1962, the administration agreed that he had learned civics on his own by granting him his high school diploma. In the fall of 1917 Pauling enrolled in Oregon Agricultural College-now Oregon State University-in Corvallis, Oregon. He sailed through the freshman courses required of a chemical engineering major in spite of the fact that he was also working one hundred hours a month. He was not only supporting himself, but also providing the bulk of his family¹s support. This became more and more arduous after his mother became ill. In fact, he did not return to the college after his sophomore year because of the need for money. However, at the first of November of what would have been his junior year, he received an offer to become an instructor of quantitative analysis at Oregon Agricultural College, a course he had just taken as a sophomore! The offer included a salary of $100 a month and he gladly took it. He himself did not take any courses that year. He met his future wife, Ava Helen Miller, when she was a student in his quantitative analysis class. </a:t>
            </a:r>
          </a:p>
          <a:p>
            <a:pPr eaLnBrk="1" hangingPunct="1"/>
            <a:r>
              <a:rPr lang="en-US" smtClean="0">
                <a:sym typeface="Symbol" pitchFamily="18" charset="2"/>
              </a:rPr>
              <a:t>When he had graduated with his degree in chemical engineering, his mother again began pressuring him to stop his education and make money, perhaps become a secondary school teacher. Pauling, however, had applied to graduate schools at Harvard, Berkeley and the fairly new California Institute of Technology. His first choice was Berkeley because G.N. Lewis himself was the chair of the chemistry department, but Berkeley was too slow in replying to his application. Harvard didn't really interest him much, so his decision was made in favor of Cal. Tech. One year after begining work at Cal. Tech. he married Ava Helen Miller. </a:t>
            </a:r>
          </a:p>
          <a:p>
            <a:pPr eaLnBrk="1" hangingPunct="1"/>
            <a:r>
              <a:rPr lang="en-US" smtClean="0">
                <a:sym typeface="Symbol" pitchFamily="18" charset="2"/>
              </a:rPr>
              <a:t>At the California Institute of Technology his advisor was Roscoe Dickinson, whose area of expertise was X-ray crystallography. At this time Dickinson was investigating the crystal structure of various minerals. In his work with Dickinson, Pauling displayed what was to become his standard method of attacking a problem. According to Dr. Edward Hughes, "He would guess what the structure might be like, and then he would arrange it to fit into the other data. . . he could then calculate the intensities he would get from that structure and then compare it with the observed ones." For the rest of his career Pauling was criticized for using too large an amount of intuition in his work and not always having complete data to back up what he wrote. As well as doing his research work, Pauling was taking courses and serving as a teaching assistant in the freshman chemistry course. He received his Ph. D. in chemistry with high honors in the June of 1925. His dissertation comprized the various papers he had already published on the crystal structure of different minerals. </a:t>
            </a:r>
          </a:p>
          <a:p>
            <a:pPr eaLnBrk="1" hangingPunct="1"/>
            <a:r>
              <a:rPr lang="en-US" smtClean="0">
                <a:sym typeface="Symbol" pitchFamily="18" charset="2"/>
              </a:rPr>
              <a:t>A year later, when he was 25, he received a Guggenheim fellowship to study at the University of Munich under Arnold Sommerfeld, a theoretical physicist. Here he began work with quantum mechanics. In January of 1927 he published "The Theoretical Prediction of the Physical Properties of Many Electron Atoms and Ions; Mole Refraction, Diamagnetic Susceptibility, and Extension in Space" in which he applied the concept of quantum mechanics to chemical bonding. In March, a heated exchange took place between Pauling and W.L. Bragg in London over this paper. Bragg believed that Pauling had used some of his ideas without giving him credit for them. According to Pauling, the ideas originated in a paper by Gregor Wentzel on quantum mechanical calculations for electrons in complex atoms. "Wentzel reported poor agreement between the calculated and experimental values, but I found that his calculation was incomplete and that when it was carried out correctly, it led to values... in good agreement with the experimental values." In 1928 he published six principles to decide the structure of complicated crystals. This bothered Bragg even more since they did not all originate with Pauling. Actually, according to Horach Judson, "Pauling clarified them, codified them, demonstrated their generality and power." However, Bragg was spreading stories in England about Pauling's "thievery" and lack of professional ethics. </a:t>
            </a:r>
          </a:p>
          <a:p>
            <a:pPr eaLnBrk="1" hangingPunct="1"/>
            <a:r>
              <a:rPr lang="en-US" smtClean="0">
                <a:sym typeface="Symbol" pitchFamily="18" charset="2"/>
              </a:rPr>
              <a:t>At this time Pauling took an assistant professorship in chemistry at Cal. Tech. There was a discrepancy, however, in what he thought he was being offered and what he was actually given. He had thought he was taking an appointment as Assistant Professor of Theoretical Chemistry and Mathematical Physics. This misunderstanding seems to have been a thorn in his side. However, thorn or no thorn, he began a period of intense and productive work. In 1928 he published a paper on orbital hybridization and resonance. In 1931 he published the first paper, "The Nature of the Chemical Bond". At this time he was also teaching classes. One of his responsibilities was the freshman chemistry course. Richard Noyes, now professor emeritus of physical chemistry at the University of Oregon, remembers that Pauling was an exciting lecturer and had an unbelievable ability as a demonstrator. He would be explaining something and "suddenly his mind would go off in a new direction, frequently into areas where the freshmen couldn't follow him." Dr. Noyes remembers one redox titration when Pauling turned on the buret then stepped to the chalkboard and began to write the equation for the reaction. He was glancing at the flask in which the reaction was taking place and suddenly moved back to the buret and turned it off, then swirled the mixture in the flask. The color was perfect, a perfect endpoint! </a:t>
            </a:r>
          </a:p>
          <a:p>
            <a:pPr eaLnBrk="1" hangingPunct="1"/>
            <a:r>
              <a:rPr lang="en-US" smtClean="0">
                <a:sym typeface="Symbol" pitchFamily="18" charset="2"/>
              </a:rPr>
              <a:t>In 1931 Pauling was awarded the Langmuir Prize of the American Chemical Society for "the most noteworthy work in pure science done by a man under 30 years of age." In the same year he was offered a joint full professorship in both chemistry and physics at the Massachusetts Institute Of Technology. He seriously considered the offer but he didn't want to have to brave the Massachusetts' winters. He ended up by accepting the position for one year only. In 1933 he was made a member of the National Academy of Sciences. He was 32, the youngest appointment to this body ever made. </a:t>
            </a:r>
          </a:p>
          <a:p>
            <a:pPr eaLnBrk="1" hangingPunct="1"/>
            <a:r>
              <a:rPr lang="en-US" smtClean="0">
                <a:sym typeface="Symbol" pitchFamily="18" charset="2"/>
              </a:rPr>
              <a:t>Pauling was later to write, "By 1935, I had worked out most of the fundamental problems connected with the chemical bond." and "My serious interest in what is now called molecular biology began about 1935." He began with a look at hemoglobin. He discovered that the hemoglobin in arteries is repelled by a magnet while that in the veins is attracted to a magnet. His answer to this puzzle resulted in a paper on oxygen's binding to hemoglobin in 1936. The work on hemoglobin also lead to work on hydrogen-bonding between the polypeptide chains in proteins and another paper that same year on the denaturing of proteins. Also in 1936, he was made chairman of the Division of Chemistry and Chemical Engineering at Cal. Tech. In 1939 he published his most important book, </a:t>
            </a:r>
            <a:r>
              <a:rPr lang="en-US" i="1" smtClean="0">
                <a:sym typeface="Symbol" pitchFamily="18" charset="2"/>
              </a:rPr>
              <a:t>The Nature of the Chemical Bond</a:t>
            </a:r>
            <a:r>
              <a:rPr lang="en-US" smtClean="0">
                <a:sym typeface="Symbol" pitchFamily="18" charset="2"/>
              </a:rPr>
              <a:t>. </a:t>
            </a:r>
          </a:p>
          <a:p>
            <a:pPr eaLnBrk="1" hangingPunct="1"/>
            <a:r>
              <a:rPr lang="en-US" smtClean="0">
                <a:sym typeface="Symbol" pitchFamily="18" charset="2"/>
              </a:rPr>
              <a:t>His work on hydrogen-bonding in proteins lead him to develop a theory of protein structure. It was generally accepted that proteins were made up of polypeptide chains which were, in turn, made up of long strings of amino acids, bonded end to end. He tried to demonstrate a way of coiling the polypeptide chain in the protein alpha keratin to match the x-rays that crystallographer W.T. Astbury had taken and interpreted, but was unable to fit a model to the data. Working with Corey, he did establish the structures of many small peptides and established that the peptide bond holding amino acids together is planar. In 1939 they formulated a small set of structural conditions for any model of a popypeptide chain. </a:t>
            </a:r>
          </a:p>
          <a:p>
            <a:pPr eaLnBrk="1" hangingPunct="1"/>
            <a:r>
              <a:rPr lang="en-US" smtClean="0">
                <a:sym typeface="Symbol" pitchFamily="18" charset="2"/>
              </a:rPr>
              <a:t>Finally, in 1948, Pauling worked out the alpha helix structure of a polypeptide. He was in Oxford at this time, confined to bed with nephritis and bored with what he had to read. He says, "I took a sheet of paper and sketched the atoms with the bonds between them and then folded the paper to bend one bond at the right angle, what I thought it should be relative to the other, and kept doing this, making a helix, until I could form hydrogen bonds between one turn of the helix and the next turn of the helix, and it only took a few hours doing that to discover the alpha-helix." In 1954 Linus Pauling was given the Nobel Prize for Chemistry for his work on molecular structure, especially proteins. </a:t>
            </a:r>
          </a:p>
          <a:p>
            <a:pPr eaLnBrk="1" hangingPunct="1"/>
            <a:r>
              <a:rPr lang="en-US" smtClean="0">
                <a:sym typeface="Symbol" pitchFamily="18" charset="2"/>
              </a:rPr>
              <a:t>During World War II Pauling worked on various "war" projects as did everyone at Cal. Tech. He chose not to work on the Manhattan Project, however. At the same time his wife was becoming more and more involved in socialist politics. They fought the internment of their Japanese-American gardener and, with the American Civil Liberties Union, the internment of all the Japanese-Americans. He was also becoming more and more worried about the atomic bomb and the radiation it produced. He became involved in the Scientists Movement, a more-or-less nation-wide group of scientists working for safe control of nuclear power. The Movement believed in ³the necessity for all nations to make every effort to cooperate now in setting up an international administration with police powers which can effectively control at least the means of nuclear warfare.² His wife was a member of the Women's International League for Peace and Freedom. In fact, at this time, she was probably more outspoken on the issues of human rights, peace and the banning of nuclear testing than Pauling was. In 1947 President Truman awarded him the presidential Medal of Merit for his work on crystal structure, the nature of the chemical bond, and his efforts to bring about world peace. </a:t>
            </a:r>
          </a:p>
          <a:p>
            <a:pPr eaLnBrk="1" hangingPunct="1"/>
            <a:r>
              <a:rPr lang="en-US" smtClean="0">
                <a:sym typeface="Symbol" pitchFamily="18" charset="2"/>
              </a:rPr>
              <a:t>In November of 1950, he was subpoenaed to appear before the Senate Investigating Committee on Education of the State of California. He testified for over two hours, "mainly about my reasons for objecting to special loyalty oaths involving inquiry into political beliefs." He wrote the next day, "My own political beliefs are well known. I am not a Communist. I have never been a Communist. I have never been involved with the Communist Party. I am a Rooseveltian Democrat." However, he also believed that no governmental body had the right to ask him to answer those same questions under oath. This was during the early days of the McCarthy "witch hunts", which were stronger at the time in California than at most other places. His position upset some of the trustees and some professors at Cal .Tech., who tried to oust him. </a:t>
            </a:r>
          </a:p>
          <a:p>
            <a:pPr eaLnBrk="1" hangingPunct="1"/>
            <a:r>
              <a:rPr lang="en-US" smtClean="0">
                <a:sym typeface="Symbol" pitchFamily="18" charset="2"/>
              </a:rPr>
              <a:t>This was just after Pauling, working with Corey, had used the idea gained from his paper model to work out the structure of many different protein molecules, all of which contained his alpha-helix. His proposed structure was not immediately accepted by the scientific world, however, especially by scientists in England. Therefore, in January of 1952, Pauling requested a passport to attend a meeting in England, specifically to defend his ideas. The passport was denied because granting it "would not be in the best interest of the United States." He applied again and wrote President Eisenhower, asking him to arrange the issuance of the passport since, "I am a loyal citizen of the United States. I have never been guilty of any unpatriotic or criminal act." The answer came back asking him to provide the State Department with some evidence supporting his claims. He sent a statement, made under oath, stating that he was not a communist, never had been a communist, and had never been involved with the Communist Party. The state department replied that his "anti-communist statements were not sufficiently strong" and again denied the passport on the very day he was supposed to leave for the conference. This pattern of Pauling requesting a passport to attend various conferences and the state department denying the application continued for a little over two years. During this time Einstein wrote a letter to the state department supporting Pauling's right to have a passport. He also wrote Pauling telling him, "It is very meritorious of you to fight for the right to travel." </a:t>
            </a:r>
          </a:p>
          <a:p>
            <a:pPr eaLnBrk="1" hangingPunct="1"/>
            <a:r>
              <a:rPr lang="en-US" smtClean="0">
                <a:sym typeface="Symbol" pitchFamily="18" charset="2"/>
              </a:rPr>
              <a:t>In 1953 Pauling published his book, </a:t>
            </a:r>
            <a:r>
              <a:rPr lang="en-US" i="1" smtClean="0">
                <a:sym typeface="Symbol" pitchFamily="18" charset="2"/>
              </a:rPr>
              <a:t>No More War</a:t>
            </a:r>
            <a:r>
              <a:rPr lang="en-US" smtClean="0">
                <a:sym typeface="Symbol" pitchFamily="18" charset="2"/>
              </a:rPr>
              <a:t>. Again in April of 1954, when he requested a passport, he was denied it. On November 3 of that year, while he was giving a "routine lecture" on hemoglobin at Cornell University, he was called to the telephone to learn that he had just been awarded the Nobel Prize in Chemistry. His first worry was, would he be able to get a passport so he could accept the prize in person? He applied immediately and for weeks he heard nothing. In Washington there were strong voices opposing the granting of the passport. One senator asked, "Are you in the State Department allowing some group of people in some foreign country to determine which Americans get passports?" On November 27, however, barely two weeks before the ceremony in Sweden, his passport did arrive. </a:t>
            </a:r>
          </a:p>
          <a:p>
            <a:pPr eaLnBrk="1" hangingPunct="1"/>
            <a:r>
              <a:rPr lang="en-US" smtClean="0">
                <a:sym typeface="Symbol" pitchFamily="18" charset="2"/>
              </a:rPr>
              <a:t>His years of being unable to get a passport did more than inconvenience him. In 1948 he was already working toward a description of the structure of DNA. By the early 1950's, Rosalind Franklin and others working at Kings College in London had taken some of the sharpest, most detailed photographs of DNA ever. These are what Watson and Crick used in their successful discovery of the DNA double helix. Had Pauling been able to attend the spring 1952 conference he would likely have seen these photographs and might have come to the same conclusion, before Watson and Crick. It is sure that his not seeing them contributed to his proposed structure which had the phosphate groups closely packed inside a single helix with the bases sticking out around the outside. </a:t>
            </a:r>
          </a:p>
          <a:p>
            <a:pPr eaLnBrk="1" hangingPunct="1"/>
            <a:r>
              <a:rPr lang="en-US" smtClean="0">
                <a:sym typeface="Symbol" pitchFamily="18" charset="2"/>
              </a:rPr>
              <a:t>Pauling continued his political activism, particularly his protesting of atomic bomb testing. This culminated in a petition to the United Nations--signed by 11,021 scientists from around the world--calling for an immediate world-wide ban on nuclear testing. Because of this petition he was subpoenaed to appear before the U.S. Senate Internal Security Committee. The committee wanted him to give the names of the petitioning scientists. Under oath, he admitted that he, Barry Commoner, and Edward Condon had initiated the petition, but refused to give any more names. There was much applause from the gallery and, after a while, the committee backed down. Later, during the Kennedy Administration, after Kennedy had decided to go ahead with atmospheric nuclear testing, Pauling sent President Kennedy a telegram asking, ³Are you to give the orders that will cause you to go down in history as one of the most immoral men of all times and one of the greatest enemies of the human race?² Of course, this telegram raised quite a furor. However, the Kennedys still invited him to a White House dinner honoring Nobel Prize winners of the western hemisphere. On the day of the dinner, both Dr. and Mrs. Pauling took part in a demonstration in front of the White House, then left the picket line to go in to dinner. Later that evening, Pauling even danced with Mrs. Kennedy. </a:t>
            </a:r>
          </a:p>
          <a:p>
            <a:pPr eaLnBrk="1" hangingPunct="1"/>
            <a:r>
              <a:rPr lang="en-US" smtClean="0">
                <a:sym typeface="Symbol" pitchFamily="18" charset="2"/>
              </a:rPr>
              <a:t>On October 10, 1962, it was announced that Linus Pauling had been awarded the Nobel Peace Prize for his efforts on behalf of a nuclear test ban treaty. This award was not universally popular. Many newspapers and magazines printed editorials denouncing him, his activism,and his having been given the prize. </a:t>
            </a:r>
          </a:p>
          <a:p>
            <a:pPr eaLnBrk="1" hangingPunct="1"/>
            <a:r>
              <a:rPr lang="en-US" smtClean="0">
                <a:sym typeface="Symbol" pitchFamily="18" charset="2"/>
              </a:rPr>
              <a:t>Since his second Nobel Prize, Dr. Pauling has researched the chemistry of the brain and its effect on mental illness, the cause of sickle-cell anemia and what is happening to the hemoglobin in the red blood cells of people with this disease, and the effects of large doses of vitamin C on both the common cold and some kinds of cancer. He recently published papers on high temperature super conductivity. He has worked at the University of California at San Diego, at Stanford and at the Linus Pauling Institute for Medical Research. He has won many awards in chemistry, including all the major ones. He remains, as he has been all his life, a brilliant man with brilliant ideas. He was once asked by a high school student , "How can I have great ideas?" Pauling's answer was, "The important thing is to have many ideas." He has certainly followed his own advice. </a:t>
            </a:r>
            <a:endParaRPr lang="en-US" b="1" smtClean="0">
              <a:sym typeface="Symbol" pitchFamily="18" charset="2"/>
            </a:endParaRPr>
          </a:p>
          <a:p>
            <a:pPr eaLnBrk="1" hangingPunct="1"/>
            <a:r>
              <a:rPr lang="en-US" b="1" smtClean="0">
                <a:sym typeface="Symbol" pitchFamily="18" charset="2"/>
              </a:rPr>
              <a:t>References</a:t>
            </a:r>
          </a:p>
          <a:p>
            <a:pPr eaLnBrk="1" hangingPunct="1"/>
            <a:r>
              <a:rPr lang="en-US" smtClean="0">
                <a:sym typeface="Symbol" pitchFamily="18" charset="2"/>
              </a:rPr>
              <a:t>1. A. Serafini, </a:t>
            </a:r>
            <a:r>
              <a:rPr lang="en-US" i="1" smtClean="0">
                <a:sym typeface="Symbol" pitchFamily="18" charset="2"/>
              </a:rPr>
              <a:t>Linus Pauling A Man and His Science</a:t>
            </a:r>
            <a:r>
              <a:rPr lang="en-US" smtClean="0">
                <a:sym typeface="Symbol" pitchFamily="18" charset="2"/>
              </a:rPr>
              <a:t>, Paragon House, New York, N.Y., 1991. 2. A.J. Ihde, </a:t>
            </a:r>
            <a:r>
              <a:rPr lang="en-US" i="1" smtClean="0">
                <a:sym typeface="Symbol" pitchFamily="18" charset="2"/>
              </a:rPr>
              <a:t>The Development of Modern Chemistry</a:t>
            </a:r>
            <a:r>
              <a:rPr lang="en-US" smtClean="0">
                <a:sym typeface="Symbol" pitchFamily="18" charset="2"/>
              </a:rPr>
              <a:t>, Dover, New York, N.Y., 1984, pp. 543 &amp; 544, p 551. </a:t>
            </a:r>
          </a:p>
          <a:p>
            <a:pPr eaLnBrk="1" hangingPunct="1"/>
            <a:r>
              <a:rPr lang="en-US" smtClean="0">
                <a:sym typeface="Symbol" pitchFamily="18" charset="2"/>
              </a:rPr>
              <a:t>3. J. H. Sturdivant, "The Scientific Work of Linus Pauling", A. Rich &amp; N. Davidson, </a:t>
            </a:r>
            <a:r>
              <a:rPr lang="en-US" i="1" smtClean="0">
                <a:sym typeface="Symbol" pitchFamily="18" charset="2"/>
              </a:rPr>
              <a:t>Structural Chemistry and Molecular Biology</a:t>
            </a:r>
            <a:r>
              <a:rPr lang="en-US" smtClean="0">
                <a:sym typeface="Symbol" pitchFamily="18" charset="2"/>
              </a:rPr>
              <a:t>, W.H. Freeman and Co., San Francisco, CA, 1968, pp. 16, 18, 19. </a:t>
            </a:r>
          </a:p>
          <a:p>
            <a:pPr eaLnBrk="1" hangingPunct="1"/>
            <a:r>
              <a:rPr lang="en-US" smtClean="0">
                <a:sym typeface="Symbol" pitchFamily="18" charset="2"/>
              </a:rPr>
              <a:t>4. D.C. Hodgkin &amp; D.P. Riley, "Some Ancient History of Protein X-Ray Analysis", A.Rich and N. Davidson, </a:t>
            </a:r>
            <a:r>
              <a:rPr lang="en-US" i="1" smtClean="0">
                <a:sym typeface="Symbol" pitchFamily="18" charset="2"/>
              </a:rPr>
              <a:t>Structural Chemistry and Molecular Biology</a:t>
            </a:r>
            <a:r>
              <a:rPr lang="en-US" smtClean="0">
                <a:sym typeface="Symbol" pitchFamily="18" charset="2"/>
              </a:rPr>
              <a:t>, W.H. Freeman and Co., San Francisco, Ca.,1968, pp. 7, 8, 16, 18, 19. </a:t>
            </a:r>
          </a:p>
          <a:p>
            <a:pPr eaLnBrk="1" hangingPunct="1"/>
            <a:r>
              <a:rPr lang="en-US" smtClean="0">
                <a:sym typeface="Symbol" pitchFamily="18" charset="2"/>
              </a:rPr>
              <a:t>5. "Pauling, Linus Carl", S.P. Parker, ed., </a:t>
            </a:r>
            <a:r>
              <a:rPr lang="en-US" i="1" smtClean="0">
                <a:sym typeface="Symbol" pitchFamily="18" charset="2"/>
              </a:rPr>
              <a:t>McGraw-Hill Encyclopedia of Chemistry</a:t>
            </a:r>
            <a:r>
              <a:rPr lang="en-US" smtClean="0">
                <a:sym typeface="Symbol" pitchFamily="18" charset="2"/>
              </a:rPr>
              <a:t>, Volume 9, McGraw-Hill, New York, N.Y., 1982, pp. 370 - 372. </a:t>
            </a:r>
          </a:p>
          <a:p>
            <a:pPr eaLnBrk="1" hangingPunct="1"/>
            <a:endParaRPr lang="en-US" smtClean="0">
              <a:sym typeface="Symbol" pitchFamily="18" charset="2"/>
            </a:endParaRPr>
          </a:p>
          <a:p>
            <a:pPr eaLnBrk="1" hangingPunct="1"/>
            <a:r>
              <a:rPr lang="en-US" smtClean="0">
                <a:sym typeface="Symbol" pitchFamily="18" charset="2"/>
              </a:rPr>
              <a:t>http://www.woodrow.org/teachers/chemistry/institutes/1992/Pauling.html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055"/>
          <p:cNvSpPr>
            <a:spLocks noGrp="1" noChangeArrowheads="1"/>
          </p:cNvSpPr>
          <p:nvPr>
            <p:ph type="sldNum" sz="quarter" idx="5"/>
          </p:nvPr>
        </p:nvSpPr>
        <p:spPr>
          <a:noFill/>
        </p:spPr>
        <p:txBody>
          <a:bodyPr/>
          <a:lstStyle/>
          <a:p>
            <a:fld id="{AF7FEB46-07B2-4B5B-8C62-E2C1FC6CDA4E}" type="slidenum">
              <a:rPr lang="en-US" smtClean="0">
                <a:latin typeface="Arial" pitchFamily="34" charset="0"/>
              </a:rPr>
              <a:pPr/>
              <a:t>31</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pPr eaLnBrk="1" hangingPunct="1">
              <a:defRPr/>
            </a:pPr>
            <a:r>
              <a:rPr lang="en-US" b="1"/>
              <a:t>Linus Pauling</a:t>
            </a:r>
            <a:r>
              <a:rPr lang="en-US"/>
              <a:t> (1901 - 1994) awarded Nobel Prize in chemistry in 1954 for his 1939 text, </a:t>
            </a:r>
            <a:r>
              <a:rPr lang="en-US" i="1"/>
              <a:t>The Nature of the Chemical Bond</a:t>
            </a:r>
            <a:r>
              <a:rPr lang="en-US"/>
              <a:t>, </a:t>
            </a:r>
          </a:p>
          <a:p>
            <a:pPr eaLnBrk="1" hangingPunct="1">
              <a:defRPr/>
            </a:pPr>
            <a:r>
              <a:rPr lang="en-US"/>
              <a:t>and also won the Nobel Peace Prize in 1962 for his fight to control nuclear weapons.</a:t>
            </a:r>
          </a:p>
          <a:p>
            <a:pPr eaLnBrk="1" hangingPunct="1">
              <a:defRPr/>
            </a:pPr>
            <a:endParaRPr lang="en-US"/>
          </a:p>
          <a:p>
            <a:pPr eaLnBrk="1" hangingPunct="1">
              <a:defRPr/>
            </a:pPr>
            <a:r>
              <a:rPr lang="en-US" b="1" i="1">
                <a:effectLst>
                  <a:outerShdw blurRad="38100" dist="38100" dir="2700000" algn="tl">
                    <a:srgbClr val="C0C0C0"/>
                  </a:outerShdw>
                </a:effectLst>
              </a:rPr>
              <a:t>The greater the electronegativity of an atom in a molecule, the more strongly it attracts the electrons in a covalent bond.</a:t>
            </a:r>
          </a:p>
          <a:p>
            <a:pPr eaLnBrk="1" hangingPunct="1">
              <a:defRPr/>
            </a:pPr>
            <a:endParaRPr lang="en-US" b="1" i="1">
              <a:effectLst>
                <a:outerShdw blurRad="38100" dist="38100" dir="2700000" algn="tl">
                  <a:srgbClr val="C0C0C0"/>
                </a:outerShdw>
              </a:effectLst>
            </a:endParaRPr>
          </a:p>
          <a:p>
            <a:pPr eaLnBrk="1" hangingPunct="1">
              <a:defRPr/>
            </a:pPr>
            <a:r>
              <a:rPr lang="en-US">
                <a:sym typeface="Symbol" pitchFamily="18" charset="2"/>
              </a:rPr>
              <a:t>•  Elements with high electronegativities tend to acquire electrons in chemical reactions and are found in the upper-right corner of the periodic table.</a:t>
            </a:r>
          </a:p>
          <a:p>
            <a:pPr eaLnBrk="1" hangingPunct="1">
              <a:defRPr/>
            </a:pPr>
            <a:r>
              <a:rPr lang="en-US" sz="1000">
                <a:sym typeface="Symbol" pitchFamily="18" charset="2"/>
              </a:rPr>
              <a:t>•  </a:t>
            </a:r>
            <a:r>
              <a:rPr lang="en-US">
                <a:sym typeface="Symbol" pitchFamily="18" charset="2"/>
              </a:rPr>
              <a:t>Elements with low electronegativities tend to lose electrons in chemical reactions and are found in the lower-left corner of the periodic table.</a:t>
            </a:r>
          </a:p>
          <a:p>
            <a:pPr eaLnBrk="1" hangingPunct="1">
              <a:defRPr/>
            </a:pPr>
            <a:endParaRPr lang="en-US" b="1" i="1">
              <a:effectLst>
                <a:outerShdw blurRad="38100" dist="38100" dir="2700000" algn="tl">
                  <a:srgbClr val="C0C0C0"/>
                </a:outerShdw>
              </a:effectLs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055"/>
          <p:cNvSpPr>
            <a:spLocks noGrp="1" noChangeArrowheads="1"/>
          </p:cNvSpPr>
          <p:nvPr>
            <p:ph type="sldNum" sz="quarter" idx="5"/>
          </p:nvPr>
        </p:nvSpPr>
        <p:spPr>
          <a:noFill/>
        </p:spPr>
        <p:txBody>
          <a:bodyPr/>
          <a:lstStyle/>
          <a:p>
            <a:fld id="{90A656D0-FEE1-45FA-B432-30E9204F5A76}" type="slidenum">
              <a:rPr lang="en-US" smtClean="0">
                <a:latin typeface="Arial" pitchFamily="34" charset="0"/>
              </a:rPr>
              <a:pPr/>
              <a:t>2</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055"/>
          <p:cNvSpPr>
            <a:spLocks noGrp="1" noChangeArrowheads="1"/>
          </p:cNvSpPr>
          <p:nvPr>
            <p:ph type="sldNum" sz="quarter" idx="5"/>
          </p:nvPr>
        </p:nvSpPr>
        <p:spPr>
          <a:noFill/>
        </p:spPr>
        <p:txBody>
          <a:bodyPr/>
          <a:lstStyle/>
          <a:p>
            <a:fld id="{F322FD44-B580-4607-A164-8DF73419AB5E}" type="slidenum">
              <a:rPr lang="en-US" smtClean="0">
                <a:latin typeface="Arial" pitchFamily="34" charset="0"/>
              </a:rPr>
              <a:pPr/>
              <a:t>34</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Metals have </a:t>
            </a:r>
            <a:r>
              <a:rPr lang="en-US" i="1" smtClean="0"/>
              <a:t>low</a:t>
            </a:r>
            <a:r>
              <a:rPr lang="en-US" smtClean="0"/>
              <a:t> ionization energy; nonmetals have </a:t>
            </a:r>
            <a:r>
              <a:rPr lang="en-US" i="1" smtClean="0"/>
              <a:t>high</a:t>
            </a:r>
            <a:r>
              <a:rPr lang="en-US" smtClean="0"/>
              <a:t> ionization energy.</a:t>
            </a:r>
          </a:p>
          <a:p>
            <a:pPr eaLnBrk="1" hangingPunct="1"/>
            <a:endParaRPr lang="en-US" smtClean="0"/>
          </a:p>
          <a:p>
            <a:pPr eaLnBrk="1" hangingPunct="1"/>
            <a:r>
              <a:rPr lang="en-US" smtClean="0"/>
              <a:t>This experimental data gives evidence for:</a:t>
            </a:r>
          </a:p>
          <a:p>
            <a:pPr eaLnBrk="1" hangingPunct="1"/>
            <a:r>
              <a:rPr lang="en-US" smtClean="0"/>
              <a:t>	1)  effect of increasing nuclear charge</a:t>
            </a:r>
          </a:p>
          <a:p>
            <a:pPr eaLnBrk="1" hangingPunct="1"/>
            <a:r>
              <a:rPr lang="en-US" smtClean="0"/>
              <a:t>	2)  stability of octet</a:t>
            </a:r>
          </a:p>
          <a:p>
            <a:pPr eaLnBrk="1" hangingPunct="1"/>
            <a:r>
              <a:rPr lang="en-US" smtClean="0"/>
              <a:t>	3)  effect of increased radius</a:t>
            </a:r>
          </a:p>
          <a:p>
            <a:pPr eaLnBrk="1" hangingPunct="1"/>
            <a:r>
              <a:rPr lang="en-US" smtClean="0"/>
              <a:t>	4) </a:t>
            </a:r>
            <a:r>
              <a:rPr lang="en-US" i="1" smtClean="0"/>
              <a:t>s </a:t>
            </a:r>
            <a:r>
              <a:rPr lang="en-US" smtClean="0"/>
              <a:t>&amp; </a:t>
            </a:r>
            <a:r>
              <a:rPr lang="en-US" i="1" smtClean="0"/>
              <a:t>p</a:t>
            </a:r>
            <a:r>
              <a:rPr lang="en-US" smtClean="0"/>
              <a:t> sublevel in outer level</a:t>
            </a:r>
          </a:p>
          <a:p>
            <a:pPr eaLnBrk="1" hangingPunct="1"/>
            <a:endParaRPr lang="en-US" smtClean="0"/>
          </a:p>
          <a:p>
            <a:pPr eaLnBrk="1" hangingPunct="1"/>
            <a:r>
              <a:rPr lang="en-US" smtClean="0"/>
              <a:t>SUGGESTION:  Emphasize that theories came from experimental evidence!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055"/>
          <p:cNvSpPr>
            <a:spLocks noGrp="1" noChangeArrowheads="1"/>
          </p:cNvSpPr>
          <p:nvPr>
            <p:ph type="sldNum" sz="quarter" idx="5"/>
          </p:nvPr>
        </p:nvSpPr>
        <p:spPr>
          <a:noFill/>
        </p:spPr>
        <p:txBody>
          <a:bodyPr/>
          <a:lstStyle/>
          <a:p>
            <a:fld id="{72F9890F-895E-4858-9631-3D875D7BC976}" type="slidenum">
              <a:rPr lang="en-US" smtClean="0">
                <a:latin typeface="Arial" pitchFamily="34" charset="0"/>
              </a:rPr>
              <a:pPr/>
              <a:t>35</a:t>
            </a:fld>
            <a:endParaRPr lang="en-US"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Metals have </a:t>
            </a:r>
            <a:r>
              <a:rPr lang="en-US" i="1" smtClean="0"/>
              <a:t>low</a:t>
            </a:r>
            <a:r>
              <a:rPr lang="en-US" smtClean="0"/>
              <a:t> ionization energy; nonmetals have </a:t>
            </a:r>
            <a:r>
              <a:rPr lang="en-US" i="1" smtClean="0"/>
              <a:t>high</a:t>
            </a:r>
            <a:r>
              <a:rPr lang="en-US" smtClean="0"/>
              <a:t> ionization energy.</a:t>
            </a:r>
          </a:p>
          <a:p>
            <a:pPr eaLnBrk="1" hangingPunct="1"/>
            <a:endParaRPr lang="en-US" smtClean="0"/>
          </a:p>
          <a:p>
            <a:pPr eaLnBrk="1" hangingPunct="1"/>
            <a:r>
              <a:rPr lang="en-US" smtClean="0"/>
              <a:t>This experimental data gives evidence for:</a:t>
            </a:r>
          </a:p>
          <a:p>
            <a:pPr eaLnBrk="1" hangingPunct="1"/>
            <a:r>
              <a:rPr lang="en-US" smtClean="0"/>
              <a:t>	1)  effect of increasing nuclear charge</a:t>
            </a:r>
          </a:p>
          <a:p>
            <a:pPr eaLnBrk="1" hangingPunct="1"/>
            <a:r>
              <a:rPr lang="en-US" smtClean="0"/>
              <a:t>	2)  stability of octet</a:t>
            </a:r>
          </a:p>
          <a:p>
            <a:pPr eaLnBrk="1" hangingPunct="1"/>
            <a:r>
              <a:rPr lang="en-US" smtClean="0"/>
              <a:t>	3)  effect of increased radius</a:t>
            </a:r>
          </a:p>
          <a:p>
            <a:pPr eaLnBrk="1" hangingPunct="1"/>
            <a:r>
              <a:rPr lang="en-US" smtClean="0"/>
              <a:t>	4) </a:t>
            </a:r>
            <a:r>
              <a:rPr lang="en-US" i="1" smtClean="0"/>
              <a:t>s </a:t>
            </a:r>
            <a:r>
              <a:rPr lang="en-US" smtClean="0"/>
              <a:t>&amp; </a:t>
            </a:r>
            <a:r>
              <a:rPr lang="en-US" i="1" smtClean="0"/>
              <a:t>p</a:t>
            </a:r>
            <a:r>
              <a:rPr lang="en-US" smtClean="0"/>
              <a:t> sublevel in outer level</a:t>
            </a:r>
          </a:p>
          <a:p>
            <a:pPr eaLnBrk="1" hangingPunct="1"/>
            <a:endParaRPr lang="en-US" smtClean="0"/>
          </a:p>
          <a:p>
            <a:pPr eaLnBrk="1" hangingPunct="1"/>
            <a:r>
              <a:rPr lang="en-US" smtClean="0"/>
              <a:t>SUGGESTION:  Emphasize that theories came from experimental evidence!</a:t>
            </a:r>
          </a:p>
          <a:p>
            <a:pPr eaLnBrk="1" hangingPunct="1"/>
            <a:endParaRPr lang="en-US" smtClean="0"/>
          </a:p>
          <a:p>
            <a:pPr eaLnBrk="1" hangingPunct="1"/>
            <a:r>
              <a:rPr lang="en-US" smtClean="0"/>
              <a:t>Note:  Atoms do not lose </a:t>
            </a:r>
            <a:r>
              <a:rPr lang="en-US" i="1" smtClean="0"/>
              <a:t>d- </a:t>
            </a:r>
            <a:r>
              <a:rPr lang="en-US" smtClean="0"/>
              <a:t>or </a:t>
            </a:r>
            <a:r>
              <a:rPr lang="en-US" i="1" smtClean="0"/>
              <a:t>f-sublevel</a:t>
            </a:r>
            <a:r>
              <a:rPr lang="en-US" smtClean="0"/>
              <a:t> electrons.  </a:t>
            </a:r>
          </a:p>
          <a:p>
            <a:pPr eaLnBrk="1" hangingPunct="1"/>
            <a:r>
              <a:rPr lang="en-US" smtClean="0"/>
              <a:t>	Why?  Only valence electrons (</a:t>
            </a:r>
            <a:r>
              <a:rPr lang="en-US" i="1" smtClean="0"/>
              <a:t>s- </a:t>
            </a:r>
            <a:r>
              <a:rPr lang="en-US" smtClean="0"/>
              <a:t>and</a:t>
            </a:r>
            <a:r>
              <a:rPr lang="en-US" i="1" smtClean="0"/>
              <a:t> p-</a:t>
            </a:r>
            <a:r>
              <a:rPr lang="en-US" smtClean="0"/>
              <a:t> orbitals) are removed. Kernel electrons (</a:t>
            </a:r>
            <a:r>
              <a:rPr lang="en-US" i="1" smtClean="0"/>
              <a:t>d-</a:t>
            </a:r>
            <a:r>
              <a:rPr lang="en-US" smtClean="0"/>
              <a:t> and </a:t>
            </a:r>
            <a:r>
              <a:rPr lang="en-US" i="1" smtClean="0"/>
              <a:t>f-</a:t>
            </a:r>
            <a:r>
              <a:rPr lang="en-US" smtClean="0"/>
              <a:t>orbitals) are not lost.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055"/>
          <p:cNvSpPr>
            <a:spLocks noGrp="1" noChangeArrowheads="1"/>
          </p:cNvSpPr>
          <p:nvPr>
            <p:ph type="sldNum" sz="quarter" idx="5"/>
          </p:nvPr>
        </p:nvSpPr>
        <p:spPr>
          <a:noFill/>
        </p:spPr>
        <p:txBody>
          <a:bodyPr/>
          <a:lstStyle/>
          <a:p>
            <a:fld id="{6AF4F196-F686-453F-A63C-DAF19587D89A}" type="slidenum">
              <a:rPr lang="en-US" smtClean="0">
                <a:latin typeface="Arial" pitchFamily="34" charset="0"/>
              </a:rPr>
              <a:pPr/>
              <a:t>36</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82948"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055"/>
          <p:cNvSpPr>
            <a:spLocks noGrp="1" noChangeArrowheads="1"/>
          </p:cNvSpPr>
          <p:nvPr>
            <p:ph type="sldNum" sz="quarter" idx="5"/>
          </p:nvPr>
        </p:nvSpPr>
        <p:spPr>
          <a:noFill/>
        </p:spPr>
        <p:txBody>
          <a:bodyPr/>
          <a:lstStyle/>
          <a:p>
            <a:fld id="{584EE2B0-B898-4A47-A801-10EFAEFDE89B}" type="slidenum">
              <a:rPr lang="en-US" smtClean="0">
                <a:latin typeface="Arial" pitchFamily="34" charset="0"/>
              </a:rPr>
              <a:pPr/>
              <a:t>37</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83972"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055"/>
          <p:cNvSpPr>
            <a:spLocks noGrp="1" noChangeArrowheads="1"/>
          </p:cNvSpPr>
          <p:nvPr>
            <p:ph type="sldNum" sz="quarter" idx="5"/>
          </p:nvPr>
        </p:nvSpPr>
        <p:spPr>
          <a:noFill/>
        </p:spPr>
        <p:txBody>
          <a:bodyPr/>
          <a:lstStyle/>
          <a:p>
            <a:fld id="{A6F8A118-B0EB-40F3-BBA6-AAF19C0FDCD3}" type="slidenum">
              <a:rPr lang="en-US" smtClean="0">
                <a:latin typeface="Arial" pitchFamily="34" charset="0"/>
              </a:rPr>
              <a:pPr/>
              <a:t>38</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84996"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055"/>
          <p:cNvSpPr>
            <a:spLocks noGrp="1" noChangeArrowheads="1"/>
          </p:cNvSpPr>
          <p:nvPr>
            <p:ph type="sldNum" sz="quarter" idx="5"/>
          </p:nvPr>
        </p:nvSpPr>
        <p:spPr>
          <a:noFill/>
        </p:spPr>
        <p:txBody>
          <a:bodyPr/>
          <a:lstStyle/>
          <a:p>
            <a:fld id="{DC307AF1-F0D0-4E21-8365-AF452044B296}" type="slidenum">
              <a:rPr lang="en-US" smtClean="0">
                <a:latin typeface="Arial" pitchFamily="34" charset="0"/>
              </a:rPr>
              <a:pPr/>
              <a:t>39</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86020"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055"/>
          <p:cNvSpPr>
            <a:spLocks noGrp="1" noChangeArrowheads="1"/>
          </p:cNvSpPr>
          <p:nvPr>
            <p:ph type="sldNum" sz="quarter" idx="5"/>
          </p:nvPr>
        </p:nvSpPr>
        <p:spPr>
          <a:noFill/>
        </p:spPr>
        <p:txBody>
          <a:bodyPr/>
          <a:lstStyle/>
          <a:p>
            <a:fld id="{D7CE5F03-92E0-4483-9D39-B9799F568C36}" type="slidenum">
              <a:rPr lang="en-US" smtClean="0">
                <a:latin typeface="Arial" pitchFamily="34" charset="0"/>
              </a:rPr>
              <a:pPr/>
              <a:t>40</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87044"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055"/>
          <p:cNvSpPr>
            <a:spLocks noGrp="1" noChangeArrowheads="1"/>
          </p:cNvSpPr>
          <p:nvPr>
            <p:ph type="sldNum" sz="quarter" idx="5"/>
          </p:nvPr>
        </p:nvSpPr>
        <p:spPr>
          <a:noFill/>
        </p:spPr>
        <p:txBody>
          <a:bodyPr/>
          <a:lstStyle/>
          <a:p>
            <a:fld id="{8A0E29F4-A0BD-40E5-8163-BFB14E5EA520}" type="slidenum">
              <a:rPr lang="en-US" smtClean="0">
                <a:latin typeface="Arial" pitchFamily="34" charset="0"/>
              </a:rPr>
              <a:pPr/>
              <a:t>41</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88068"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055"/>
          <p:cNvSpPr>
            <a:spLocks noGrp="1" noChangeArrowheads="1"/>
          </p:cNvSpPr>
          <p:nvPr>
            <p:ph type="sldNum" sz="quarter" idx="5"/>
          </p:nvPr>
        </p:nvSpPr>
        <p:spPr>
          <a:noFill/>
        </p:spPr>
        <p:txBody>
          <a:bodyPr/>
          <a:lstStyle/>
          <a:p>
            <a:fld id="{6EBB1176-008B-4124-87A8-6B1B16A3AA6C}" type="slidenum">
              <a:rPr lang="en-US" smtClean="0">
                <a:latin typeface="Arial" pitchFamily="34" charset="0"/>
              </a:rPr>
              <a:pPr/>
              <a:t>42</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89092"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055"/>
          <p:cNvSpPr>
            <a:spLocks noGrp="1" noChangeArrowheads="1"/>
          </p:cNvSpPr>
          <p:nvPr>
            <p:ph type="sldNum" sz="quarter" idx="5"/>
          </p:nvPr>
        </p:nvSpPr>
        <p:spPr>
          <a:noFill/>
        </p:spPr>
        <p:txBody>
          <a:bodyPr/>
          <a:lstStyle/>
          <a:p>
            <a:fld id="{D687DA54-89D4-4C12-89F1-56103E6B3958}" type="slidenum">
              <a:rPr lang="en-US" smtClean="0">
                <a:latin typeface="Arial" pitchFamily="34" charset="0"/>
              </a:rPr>
              <a:pPr/>
              <a:t>43</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90116"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055"/>
          <p:cNvSpPr>
            <a:spLocks noGrp="1" noChangeArrowheads="1"/>
          </p:cNvSpPr>
          <p:nvPr>
            <p:ph type="sldNum" sz="quarter" idx="5"/>
          </p:nvPr>
        </p:nvSpPr>
        <p:spPr>
          <a:noFill/>
        </p:spPr>
        <p:txBody>
          <a:bodyPr/>
          <a:lstStyle/>
          <a:p>
            <a:fld id="{53FDE941-7311-4183-88F8-ACF7587F1F0E}" type="slidenum">
              <a:rPr lang="en-US" smtClean="0">
                <a:latin typeface="Arial" pitchFamily="34" charset="0"/>
              </a:rPr>
              <a:pPr/>
              <a:t>3</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055"/>
          <p:cNvSpPr>
            <a:spLocks noGrp="1" noChangeArrowheads="1"/>
          </p:cNvSpPr>
          <p:nvPr>
            <p:ph type="sldNum" sz="quarter" idx="5"/>
          </p:nvPr>
        </p:nvSpPr>
        <p:spPr>
          <a:noFill/>
        </p:spPr>
        <p:txBody>
          <a:bodyPr/>
          <a:lstStyle/>
          <a:p>
            <a:fld id="{7015FF75-B263-48CB-89A4-FB6B6DD21E30}" type="slidenum">
              <a:rPr lang="en-US" smtClean="0">
                <a:latin typeface="Arial" pitchFamily="34" charset="0"/>
              </a:rPr>
              <a:pPr/>
              <a:t>44</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91140"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055"/>
          <p:cNvSpPr>
            <a:spLocks noGrp="1" noChangeArrowheads="1"/>
          </p:cNvSpPr>
          <p:nvPr>
            <p:ph type="sldNum" sz="quarter" idx="5"/>
          </p:nvPr>
        </p:nvSpPr>
        <p:spPr>
          <a:noFill/>
        </p:spPr>
        <p:txBody>
          <a:bodyPr/>
          <a:lstStyle/>
          <a:p>
            <a:fld id="{8E840E26-9D2A-4D6D-A72D-71F5CD954892}" type="slidenum">
              <a:rPr lang="en-US" smtClean="0">
                <a:latin typeface="Arial" pitchFamily="34" charset="0"/>
              </a:rPr>
              <a:pPr/>
              <a:t>45</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92164"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055"/>
          <p:cNvSpPr>
            <a:spLocks noGrp="1" noChangeArrowheads="1"/>
          </p:cNvSpPr>
          <p:nvPr>
            <p:ph type="sldNum" sz="quarter" idx="5"/>
          </p:nvPr>
        </p:nvSpPr>
        <p:spPr>
          <a:noFill/>
        </p:spPr>
        <p:txBody>
          <a:bodyPr/>
          <a:lstStyle/>
          <a:p>
            <a:fld id="{0CDA9232-ADA5-4586-A6CF-46E498B869A1}" type="slidenum">
              <a:rPr lang="en-US" smtClean="0">
                <a:latin typeface="Arial" pitchFamily="34" charset="0"/>
              </a:rPr>
              <a:pPr/>
              <a:t>46</a:t>
            </a:fld>
            <a:endParaRPr lang="en-US" smtClean="0">
              <a:latin typeface="Arial" pitchFamily="34" charset="0"/>
            </a:endParaRPr>
          </a:p>
        </p:txBody>
      </p:sp>
      <p:sp>
        <p:nvSpPr>
          <p:cNvPr id="93187"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93188"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055"/>
          <p:cNvSpPr>
            <a:spLocks noGrp="1" noChangeArrowheads="1"/>
          </p:cNvSpPr>
          <p:nvPr>
            <p:ph type="sldNum" sz="quarter" idx="5"/>
          </p:nvPr>
        </p:nvSpPr>
        <p:spPr>
          <a:noFill/>
        </p:spPr>
        <p:txBody>
          <a:bodyPr/>
          <a:lstStyle/>
          <a:p>
            <a:fld id="{C98A402B-7E2E-4897-BAB0-BD0F761D7C72}" type="slidenum">
              <a:rPr lang="en-US" smtClean="0">
                <a:latin typeface="Arial" pitchFamily="34" charset="0"/>
              </a:rPr>
              <a:pPr/>
              <a:t>47</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xfrm>
            <a:off x="1152525" y="692150"/>
            <a:ext cx="4554538" cy="3416300"/>
          </a:xfrm>
          <a:ln w="12699" cap="flat">
            <a:solidFill>
              <a:schemeClr val="tx1"/>
            </a:solidFill>
          </a:ln>
        </p:spPr>
      </p:sp>
      <p:sp>
        <p:nvSpPr>
          <p:cNvPr id="94212" name="Rectangle 3"/>
          <p:cNvSpPr>
            <a:spLocks noGrp="1" noChangeArrowheads="1"/>
          </p:cNvSpPr>
          <p:nvPr>
            <p:ph type="body" idx="1"/>
          </p:nvPr>
        </p:nvSpPr>
        <p:spPr>
          <a:noFill/>
          <a:ln/>
        </p:spPr>
        <p:txBody>
          <a:bodyPr lIns="92069" tIns="46037" rIns="92069" bIns="46037"/>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055"/>
          <p:cNvSpPr>
            <a:spLocks noGrp="1" noChangeArrowheads="1"/>
          </p:cNvSpPr>
          <p:nvPr>
            <p:ph type="sldNum" sz="quarter" idx="5"/>
          </p:nvPr>
        </p:nvSpPr>
        <p:spPr>
          <a:noFill/>
        </p:spPr>
        <p:txBody>
          <a:bodyPr/>
          <a:lstStyle/>
          <a:p>
            <a:fld id="{2294C220-416D-4866-B9B3-891B2E4BEDBD}" type="slidenum">
              <a:rPr lang="en-US" smtClean="0">
                <a:latin typeface="Arial" pitchFamily="34" charset="0"/>
              </a:rPr>
              <a:pPr/>
              <a:t>48</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95236" name="Rectangle 3"/>
          <p:cNvSpPr>
            <a:spLocks noGrp="1" noChangeArrowheads="1"/>
          </p:cNvSpPr>
          <p:nvPr>
            <p:ph type="body" idx="1"/>
          </p:nvPr>
        </p:nvSpPr>
        <p:spPr>
          <a:noFill/>
          <a:ln/>
        </p:spPr>
        <p:txBody>
          <a:bodyPr lIns="92075" tIns="46037" rIns="92075" bIns="46037"/>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055"/>
          <p:cNvSpPr>
            <a:spLocks noGrp="1" noChangeArrowheads="1"/>
          </p:cNvSpPr>
          <p:nvPr>
            <p:ph type="sldNum" sz="quarter" idx="5"/>
          </p:nvPr>
        </p:nvSpPr>
        <p:spPr>
          <a:noFill/>
        </p:spPr>
        <p:txBody>
          <a:bodyPr/>
          <a:lstStyle/>
          <a:p>
            <a:fld id="{7EB5B538-5D2C-4B7A-8984-2B187B43EDA4}" type="slidenum">
              <a:rPr lang="en-US" smtClean="0">
                <a:latin typeface="Arial" pitchFamily="34" charset="0"/>
              </a:rPr>
              <a:pPr/>
              <a:t>49</a:t>
            </a:fld>
            <a:endParaRPr lang="en-US" smtClean="0">
              <a:latin typeface="Arial" pitchFamily="34" charset="0"/>
            </a:endParaRPr>
          </a:p>
        </p:txBody>
      </p:sp>
      <p:sp>
        <p:nvSpPr>
          <p:cNvPr id="96259" name="Rectangle 2"/>
          <p:cNvSpPr>
            <a:spLocks noGrp="1" noRot="1" noChangeAspect="1" noChangeArrowheads="1" noTextEdit="1"/>
          </p:cNvSpPr>
          <p:nvPr>
            <p:ph type="sldImg"/>
          </p:nvPr>
        </p:nvSpPr>
        <p:spPr>
          <a:xfrm>
            <a:off x="1150938" y="692150"/>
            <a:ext cx="4556125" cy="3416300"/>
          </a:xfrm>
          <a:ln w="12699" cap="flat">
            <a:solidFill>
              <a:schemeClr val="tx1"/>
            </a:solidFill>
          </a:ln>
        </p:spPr>
      </p:sp>
      <p:sp>
        <p:nvSpPr>
          <p:cNvPr id="96260" name="Rectangle 3"/>
          <p:cNvSpPr>
            <a:spLocks noGrp="1" noChangeArrowheads="1"/>
          </p:cNvSpPr>
          <p:nvPr>
            <p:ph type="body" idx="1"/>
          </p:nvPr>
        </p:nvSpPr>
        <p:spPr>
          <a:noFill/>
          <a:ln/>
        </p:spPr>
        <p:txBody>
          <a:bodyPr lIns="92075" tIns="46037" rIns="92075" bIns="46037"/>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055"/>
          <p:cNvSpPr>
            <a:spLocks noGrp="1" noChangeArrowheads="1"/>
          </p:cNvSpPr>
          <p:nvPr>
            <p:ph type="sldNum" sz="quarter" idx="5"/>
          </p:nvPr>
        </p:nvSpPr>
        <p:spPr>
          <a:noFill/>
        </p:spPr>
        <p:txBody>
          <a:bodyPr/>
          <a:lstStyle/>
          <a:p>
            <a:fld id="{238A8E1F-8A32-4736-8C40-411FCD11398F}" type="slidenum">
              <a:rPr lang="en-US" smtClean="0">
                <a:latin typeface="Arial" pitchFamily="34" charset="0"/>
              </a:rPr>
              <a:pPr/>
              <a:t>50</a:t>
            </a:fld>
            <a:endParaRPr lang="en-US"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latin typeface="Arial" pitchFamily="34" charset="0"/>
              </a:rPr>
              <a:t>•</a:t>
            </a:r>
            <a:r>
              <a:rPr lang="en-US" smtClean="0"/>
              <a:t>   In an atom that possesses more than one electron, the amount of energy needed to remove successive electrons increases steadily. </a:t>
            </a:r>
          </a:p>
          <a:p>
            <a:pPr eaLnBrk="1" hangingPunct="1"/>
            <a:endParaRPr lang="en-US" sz="600" smtClean="0"/>
          </a:p>
          <a:p>
            <a:pPr eaLnBrk="1" hangingPunct="1"/>
            <a:r>
              <a:rPr lang="en-US" smtClean="0">
                <a:latin typeface="Arial" pitchFamily="34" charset="0"/>
              </a:rPr>
              <a:t>•</a:t>
            </a:r>
            <a:r>
              <a:rPr lang="en-US" smtClean="0"/>
              <a:t>   Define a first ionization energy as (</a:t>
            </a:r>
            <a:r>
              <a:rPr lang="en-US" i="1" smtClean="0">
                <a:sym typeface="Symbol" pitchFamily="18" charset="2"/>
              </a:rPr>
              <a:t></a:t>
            </a:r>
            <a:r>
              <a:rPr lang="en-US" baseline="-25000" smtClean="0"/>
              <a:t>1</a:t>
            </a:r>
            <a:r>
              <a:rPr lang="en-US" smtClean="0"/>
              <a:t>), a second ionization energy as (</a:t>
            </a:r>
            <a:r>
              <a:rPr lang="en-US" i="1" smtClean="0">
                <a:sym typeface="Symbol" pitchFamily="18" charset="2"/>
              </a:rPr>
              <a:t></a:t>
            </a:r>
            <a:r>
              <a:rPr lang="en-US" baseline="-25000" smtClean="0"/>
              <a:t>2</a:t>
            </a:r>
            <a:r>
              <a:rPr lang="en-US" smtClean="0"/>
              <a:t>) and in general an </a:t>
            </a:r>
            <a:r>
              <a:rPr lang="en-US" i="1" smtClean="0"/>
              <a:t>n</a:t>
            </a:r>
            <a:r>
              <a:rPr lang="en-US" smtClean="0"/>
              <a:t>th ionization energy (</a:t>
            </a:r>
            <a:r>
              <a:rPr lang="en-US" i="1" smtClean="0">
                <a:sym typeface="Symbol" pitchFamily="18" charset="2"/>
              </a:rPr>
              <a:t></a:t>
            </a:r>
            <a:r>
              <a:rPr lang="en-US" i="1" baseline="-25000" smtClean="0"/>
              <a:t>n</a:t>
            </a:r>
            <a:r>
              <a:rPr lang="en-US" smtClean="0"/>
              <a:t>) according to the equation</a:t>
            </a:r>
          </a:p>
          <a:p>
            <a:pPr eaLnBrk="1" hangingPunct="1"/>
            <a:endParaRPr lang="en-US" sz="500" smtClean="0"/>
          </a:p>
          <a:p>
            <a:pPr eaLnBrk="1" hangingPunct="1"/>
            <a:r>
              <a:rPr lang="en-US" smtClean="0"/>
              <a:t>         E</a:t>
            </a:r>
            <a:r>
              <a:rPr lang="en-US" baseline="-25000" smtClean="0"/>
              <a:t>(g)</a:t>
            </a:r>
            <a:r>
              <a:rPr lang="en-US" smtClean="0"/>
              <a:t>  </a:t>
            </a:r>
            <a:r>
              <a:rPr lang="en-US" smtClean="0">
                <a:sym typeface="Symbol" pitchFamily="18" charset="2"/>
              </a:rPr>
              <a:t>  E</a:t>
            </a:r>
            <a:r>
              <a:rPr lang="en-US" baseline="30000" smtClean="0">
                <a:sym typeface="Symbol" pitchFamily="18" charset="2"/>
              </a:rPr>
              <a:t>+</a:t>
            </a:r>
            <a:r>
              <a:rPr lang="en-US" baseline="-25000" smtClean="0">
                <a:sym typeface="Symbol" pitchFamily="18" charset="2"/>
              </a:rPr>
              <a:t>(g) </a:t>
            </a:r>
            <a:r>
              <a:rPr lang="en-US" smtClean="0">
                <a:sym typeface="Symbol" pitchFamily="18" charset="2"/>
              </a:rPr>
              <a:t>+ e</a:t>
            </a:r>
            <a:r>
              <a:rPr lang="en-US" baseline="30000" smtClean="0">
                <a:sym typeface="Symbol" pitchFamily="18" charset="2"/>
              </a:rPr>
              <a:t>--               </a:t>
            </a:r>
            <a:r>
              <a:rPr lang="en-US" i="1" baseline="30000" smtClean="0">
                <a:sym typeface="Symbol" pitchFamily="18" charset="2"/>
              </a:rPr>
              <a:t> </a:t>
            </a:r>
            <a:r>
              <a:rPr lang="en-US" i="1" smtClean="0">
                <a:sym typeface="Symbol" pitchFamily="18" charset="2"/>
              </a:rPr>
              <a:t></a:t>
            </a:r>
            <a:r>
              <a:rPr lang="en-US" baseline="-25000" smtClean="0">
                <a:sym typeface="Symbol" pitchFamily="18" charset="2"/>
              </a:rPr>
              <a:t>1  </a:t>
            </a:r>
            <a:r>
              <a:rPr lang="en-US" smtClean="0">
                <a:sym typeface="Symbol" pitchFamily="18" charset="2"/>
              </a:rPr>
              <a:t>=  1</a:t>
            </a:r>
            <a:r>
              <a:rPr lang="en-US" baseline="30000" smtClean="0">
                <a:sym typeface="Symbol" pitchFamily="18" charset="2"/>
              </a:rPr>
              <a:t>st</a:t>
            </a:r>
            <a:r>
              <a:rPr lang="en-US" smtClean="0">
                <a:sym typeface="Symbol" pitchFamily="18" charset="2"/>
              </a:rPr>
              <a:t> ionization energy</a:t>
            </a:r>
          </a:p>
          <a:p>
            <a:pPr eaLnBrk="1" hangingPunct="1"/>
            <a:r>
              <a:rPr lang="en-US" smtClean="0">
                <a:sym typeface="Symbol" pitchFamily="18" charset="2"/>
              </a:rPr>
              <a:t>         E</a:t>
            </a:r>
            <a:r>
              <a:rPr lang="en-US" baseline="30000" smtClean="0">
                <a:sym typeface="Symbol" pitchFamily="18" charset="2"/>
              </a:rPr>
              <a:t>+</a:t>
            </a:r>
            <a:r>
              <a:rPr lang="en-US" baseline="-25000" smtClean="0">
                <a:sym typeface="Symbol" pitchFamily="18" charset="2"/>
              </a:rPr>
              <a:t>(g)  </a:t>
            </a:r>
            <a:r>
              <a:rPr lang="en-US" smtClean="0">
                <a:sym typeface="Symbol" pitchFamily="18" charset="2"/>
              </a:rPr>
              <a:t>  E</a:t>
            </a:r>
            <a:r>
              <a:rPr lang="en-US" baseline="30000" smtClean="0">
                <a:sym typeface="Symbol" pitchFamily="18" charset="2"/>
              </a:rPr>
              <a:t>2+</a:t>
            </a:r>
            <a:r>
              <a:rPr lang="en-US" baseline="-25000" smtClean="0">
                <a:sym typeface="Symbol" pitchFamily="18" charset="2"/>
              </a:rPr>
              <a:t>(g) </a:t>
            </a:r>
            <a:r>
              <a:rPr lang="en-US" smtClean="0">
                <a:sym typeface="Symbol" pitchFamily="18" charset="2"/>
              </a:rPr>
              <a:t>+ e</a:t>
            </a:r>
            <a:r>
              <a:rPr lang="en-US" baseline="30000" smtClean="0">
                <a:sym typeface="Symbol" pitchFamily="18" charset="2"/>
              </a:rPr>
              <a:t>--             </a:t>
            </a:r>
            <a:r>
              <a:rPr lang="en-US" i="1" baseline="30000" smtClean="0">
                <a:sym typeface="Symbol" pitchFamily="18" charset="2"/>
              </a:rPr>
              <a:t> </a:t>
            </a:r>
            <a:r>
              <a:rPr lang="en-US" i="1" smtClean="0">
                <a:sym typeface="Symbol" pitchFamily="18" charset="2"/>
              </a:rPr>
              <a:t></a:t>
            </a:r>
            <a:r>
              <a:rPr lang="en-US" baseline="-25000" smtClean="0">
                <a:sym typeface="Symbol" pitchFamily="18" charset="2"/>
              </a:rPr>
              <a:t>2  </a:t>
            </a:r>
            <a:r>
              <a:rPr lang="en-US" smtClean="0">
                <a:sym typeface="Symbol" pitchFamily="18" charset="2"/>
              </a:rPr>
              <a:t>=  2</a:t>
            </a:r>
            <a:r>
              <a:rPr lang="en-US" baseline="30000" smtClean="0">
                <a:sym typeface="Symbol" pitchFamily="18" charset="2"/>
              </a:rPr>
              <a:t>nd</a:t>
            </a:r>
            <a:r>
              <a:rPr lang="en-US" smtClean="0">
                <a:sym typeface="Symbol" pitchFamily="18" charset="2"/>
              </a:rPr>
              <a:t> ionization energy</a:t>
            </a:r>
          </a:p>
          <a:p>
            <a:pPr eaLnBrk="1" hangingPunct="1"/>
            <a:r>
              <a:rPr lang="en-US" smtClean="0">
                <a:sym typeface="Symbol" pitchFamily="18" charset="2"/>
              </a:rPr>
              <a:t>         E</a:t>
            </a:r>
            <a:r>
              <a:rPr lang="en-US" baseline="30000" smtClean="0">
                <a:sym typeface="Symbol" pitchFamily="18" charset="2"/>
              </a:rPr>
              <a:t>(n-1)+</a:t>
            </a:r>
            <a:r>
              <a:rPr lang="en-US" baseline="-25000" smtClean="0">
                <a:sym typeface="Symbol" pitchFamily="18" charset="2"/>
              </a:rPr>
              <a:t>(g) </a:t>
            </a:r>
            <a:r>
              <a:rPr lang="en-US" smtClean="0">
                <a:sym typeface="Symbol" pitchFamily="18" charset="2"/>
              </a:rPr>
              <a:t>   E</a:t>
            </a:r>
            <a:r>
              <a:rPr lang="en-US" baseline="30000" smtClean="0">
                <a:sym typeface="Symbol" pitchFamily="18" charset="2"/>
              </a:rPr>
              <a:t>n+</a:t>
            </a:r>
            <a:r>
              <a:rPr lang="en-US" baseline="-25000" smtClean="0">
                <a:sym typeface="Symbol" pitchFamily="18" charset="2"/>
              </a:rPr>
              <a:t>(g) </a:t>
            </a:r>
            <a:r>
              <a:rPr lang="en-US" smtClean="0">
                <a:sym typeface="Symbol" pitchFamily="18" charset="2"/>
              </a:rPr>
              <a:t>+ e</a:t>
            </a:r>
            <a:r>
              <a:rPr lang="en-US" baseline="30000" smtClean="0">
                <a:sym typeface="Symbol" pitchFamily="18" charset="2"/>
              </a:rPr>
              <a:t>--      </a:t>
            </a:r>
            <a:r>
              <a:rPr lang="en-US" i="1" baseline="30000" smtClean="0">
                <a:sym typeface="Symbol" pitchFamily="18" charset="2"/>
              </a:rPr>
              <a:t> </a:t>
            </a:r>
            <a:r>
              <a:rPr lang="en-US" i="1" smtClean="0">
                <a:sym typeface="Symbol" pitchFamily="18" charset="2"/>
              </a:rPr>
              <a:t></a:t>
            </a:r>
            <a:r>
              <a:rPr lang="en-US" i="1" baseline="-25000" smtClean="0">
                <a:sym typeface="Symbol" pitchFamily="18" charset="2"/>
              </a:rPr>
              <a:t>n</a:t>
            </a:r>
            <a:r>
              <a:rPr lang="en-US" baseline="-25000" smtClean="0">
                <a:sym typeface="Symbol" pitchFamily="18" charset="2"/>
              </a:rPr>
              <a:t> </a:t>
            </a:r>
            <a:r>
              <a:rPr lang="en-US" smtClean="0">
                <a:sym typeface="Symbol" pitchFamily="18" charset="2"/>
              </a:rPr>
              <a:t>=  </a:t>
            </a:r>
            <a:r>
              <a:rPr lang="en-US" i="1" smtClean="0">
                <a:sym typeface="Symbol" pitchFamily="18" charset="2"/>
              </a:rPr>
              <a:t>n</a:t>
            </a:r>
            <a:r>
              <a:rPr lang="en-US" smtClean="0">
                <a:sym typeface="Symbol" pitchFamily="18" charset="2"/>
              </a:rPr>
              <a:t>th ionization energy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055"/>
          <p:cNvSpPr>
            <a:spLocks noGrp="1" noChangeArrowheads="1"/>
          </p:cNvSpPr>
          <p:nvPr>
            <p:ph type="sldNum" sz="quarter" idx="5"/>
          </p:nvPr>
        </p:nvSpPr>
        <p:spPr>
          <a:noFill/>
        </p:spPr>
        <p:txBody>
          <a:bodyPr/>
          <a:lstStyle/>
          <a:p>
            <a:fld id="{80084B1E-9BF5-4F75-A043-307FF3D8923C}" type="slidenum">
              <a:rPr lang="en-US" smtClean="0">
                <a:latin typeface="Arial" pitchFamily="34" charset="0"/>
              </a:rPr>
              <a:pPr/>
              <a:t>51</a:t>
            </a:fld>
            <a:endParaRPr lang="en-US"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Ionization energy increases with the removal of each additional electron.</a:t>
            </a:r>
          </a:p>
          <a:p>
            <a:pPr eaLnBrk="1" hangingPunct="1"/>
            <a:endParaRPr lang="en-US" smtClean="0"/>
          </a:p>
          <a:p>
            <a:pPr eaLnBrk="1" hangingPunct="1"/>
            <a:r>
              <a:rPr lang="en-US" smtClean="0"/>
              <a:t>Metals have </a:t>
            </a:r>
            <a:r>
              <a:rPr lang="en-US" i="1" smtClean="0"/>
              <a:t>low</a:t>
            </a:r>
            <a:r>
              <a:rPr lang="en-US" smtClean="0"/>
              <a:t> ionization energy; nonmetals have </a:t>
            </a:r>
            <a:r>
              <a:rPr lang="en-US" i="1" smtClean="0"/>
              <a:t>high</a:t>
            </a:r>
            <a:r>
              <a:rPr lang="en-US" smtClean="0"/>
              <a:t> ionization energy.</a:t>
            </a:r>
          </a:p>
          <a:p>
            <a:pPr eaLnBrk="1" hangingPunct="1"/>
            <a:endParaRPr lang="en-US" smtClean="0"/>
          </a:p>
          <a:p>
            <a:pPr eaLnBrk="1" hangingPunct="1"/>
            <a:r>
              <a:rPr lang="en-US" smtClean="0"/>
              <a:t>This experimental data gives evidence for:</a:t>
            </a:r>
          </a:p>
          <a:p>
            <a:pPr eaLnBrk="1" hangingPunct="1"/>
            <a:r>
              <a:rPr lang="en-US" smtClean="0"/>
              <a:t>	1)  effect of increasing nuclear charge</a:t>
            </a:r>
          </a:p>
          <a:p>
            <a:pPr eaLnBrk="1" hangingPunct="1"/>
            <a:r>
              <a:rPr lang="en-US" smtClean="0"/>
              <a:t>	2)  stability of octet</a:t>
            </a:r>
          </a:p>
          <a:p>
            <a:pPr eaLnBrk="1" hangingPunct="1"/>
            <a:r>
              <a:rPr lang="en-US" smtClean="0"/>
              <a:t>	3)  effect of increased radius</a:t>
            </a:r>
          </a:p>
          <a:p>
            <a:pPr eaLnBrk="1" hangingPunct="1"/>
            <a:r>
              <a:rPr lang="en-US" smtClean="0"/>
              <a:t>	4) </a:t>
            </a:r>
            <a:r>
              <a:rPr lang="en-US" i="1" smtClean="0"/>
              <a:t>s </a:t>
            </a:r>
            <a:r>
              <a:rPr lang="en-US" smtClean="0"/>
              <a:t>&amp; </a:t>
            </a:r>
            <a:r>
              <a:rPr lang="en-US" i="1" smtClean="0"/>
              <a:t>p</a:t>
            </a:r>
            <a:r>
              <a:rPr lang="en-US" smtClean="0"/>
              <a:t> sublevel in outer level</a:t>
            </a:r>
          </a:p>
          <a:p>
            <a:pPr eaLnBrk="1" hangingPunct="1"/>
            <a:endParaRPr lang="en-US" smtClean="0"/>
          </a:p>
          <a:p>
            <a:pPr eaLnBrk="1" hangingPunct="1"/>
            <a:r>
              <a:rPr lang="en-US" smtClean="0"/>
              <a:t>SUGGESTION:  Emphasize that theories came from experimental evidence!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055"/>
          <p:cNvSpPr>
            <a:spLocks noGrp="1" noChangeArrowheads="1"/>
          </p:cNvSpPr>
          <p:nvPr>
            <p:ph type="sldNum" sz="quarter" idx="5"/>
          </p:nvPr>
        </p:nvSpPr>
        <p:spPr>
          <a:noFill/>
        </p:spPr>
        <p:txBody>
          <a:bodyPr/>
          <a:lstStyle/>
          <a:p>
            <a:fld id="{FBACB875-C72A-45E9-BA1B-70F90AAF2731}" type="slidenum">
              <a:rPr lang="en-US" smtClean="0">
                <a:latin typeface="Arial" pitchFamily="34" charset="0"/>
              </a:rPr>
              <a:pPr/>
              <a:t>52</a:t>
            </a:fld>
            <a:endParaRPr 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Ionization energy increases with the removal of each additional electron.</a:t>
            </a:r>
          </a:p>
          <a:p>
            <a:pPr eaLnBrk="1" hangingPunct="1"/>
            <a:endParaRPr lang="en-US" smtClean="0"/>
          </a:p>
          <a:p>
            <a:pPr eaLnBrk="1" hangingPunct="1"/>
            <a:r>
              <a:rPr lang="en-US" smtClean="0"/>
              <a:t>Metals have </a:t>
            </a:r>
            <a:r>
              <a:rPr lang="en-US" i="1" smtClean="0"/>
              <a:t>low</a:t>
            </a:r>
            <a:r>
              <a:rPr lang="en-US" smtClean="0"/>
              <a:t> ionization energy; nonmetals have </a:t>
            </a:r>
            <a:r>
              <a:rPr lang="en-US" i="1" smtClean="0"/>
              <a:t>high</a:t>
            </a:r>
            <a:r>
              <a:rPr lang="en-US" smtClean="0"/>
              <a:t> ionization energy.</a:t>
            </a:r>
          </a:p>
          <a:p>
            <a:pPr eaLnBrk="1" hangingPunct="1"/>
            <a:endParaRPr lang="en-US" smtClean="0"/>
          </a:p>
          <a:p>
            <a:pPr eaLnBrk="1" hangingPunct="1"/>
            <a:r>
              <a:rPr lang="en-US" smtClean="0"/>
              <a:t>This experimental data gives evidence for:</a:t>
            </a:r>
          </a:p>
          <a:p>
            <a:pPr eaLnBrk="1" hangingPunct="1"/>
            <a:r>
              <a:rPr lang="en-US" smtClean="0"/>
              <a:t>	1)  effect of increasing nuclear charge</a:t>
            </a:r>
          </a:p>
          <a:p>
            <a:pPr eaLnBrk="1" hangingPunct="1"/>
            <a:r>
              <a:rPr lang="en-US" smtClean="0"/>
              <a:t>	2)  stability of octet</a:t>
            </a:r>
          </a:p>
          <a:p>
            <a:pPr eaLnBrk="1" hangingPunct="1"/>
            <a:r>
              <a:rPr lang="en-US" smtClean="0"/>
              <a:t>	3)  effect of increased radius</a:t>
            </a:r>
          </a:p>
          <a:p>
            <a:pPr eaLnBrk="1" hangingPunct="1"/>
            <a:r>
              <a:rPr lang="en-US" smtClean="0"/>
              <a:t>	4) </a:t>
            </a:r>
            <a:r>
              <a:rPr lang="en-US" i="1" smtClean="0"/>
              <a:t>s </a:t>
            </a:r>
            <a:r>
              <a:rPr lang="en-US" smtClean="0"/>
              <a:t>&amp; </a:t>
            </a:r>
            <a:r>
              <a:rPr lang="en-US" i="1" smtClean="0"/>
              <a:t>p</a:t>
            </a:r>
            <a:r>
              <a:rPr lang="en-US" smtClean="0"/>
              <a:t> sublevel in outer level</a:t>
            </a:r>
          </a:p>
          <a:p>
            <a:pPr eaLnBrk="1" hangingPunct="1"/>
            <a:endParaRPr lang="en-US" smtClean="0"/>
          </a:p>
          <a:p>
            <a:pPr eaLnBrk="1" hangingPunct="1"/>
            <a:r>
              <a:rPr lang="en-US" smtClean="0"/>
              <a:t>SUGGESTION:  Emphasize that theories came from experimental evidence!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055"/>
          <p:cNvSpPr>
            <a:spLocks noGrp="1" noChangeArrowheads="1"/>
          </p:cNvSpPr>
          <p:nvPr>
            <p:ph type="sldNum" sz="quarter" idx="5"/>
          </p:nvPr>
        </p:nvSpPr>
        <p:spPr>
          <a:noFill/>
        </p:spPr>
        <p:txBody>
          <a:bodyPr/>
          <a:lstStyle/>
          <a:p>
            <a:fld id="{4BAECF17-0A2D-4C13-AF8F-D376486D7947}" type="slidenum">
              <a:rPr lang="en-US" smtClean="0">
                <a:latin typeface="Arial" pitchFamily="34" charset="0"/>
              </a:rPr>
              <a:pPr/>
              <a:t>53</a:t>
            </a:fld>
            <a:endParaRPr 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Ionization energy increases with the removal of each additional electron.</a:t>
            </a:r>
          </a:p>
          <a:p>
            <a:pPr eaLnBrk="1" hangingPunct="1"/>
            <a:endParaRPr lang="en-US" smtClean="0"/>
          </a:p>
          <a:p>
            <a:pPr eaLnBrk="1" hangingPunct="1"/>
            <a:r>
              <a:rPr lang="en-US" smtClean="0"/>
              <a:t>Metals have </a:t>
            </a:r>
            <a:r>
              <a:rPr lang="en-US" i="1" smtClean="0"/>
              <a:t>low</a:t>
            </a:r>
            <a:r>
              <a:rPr lang="en-US" smtClean="0"/>
              <a:t> ionization energy; nonmetals have </a:t>
            </a:r>
            <a:r>
              <a:rPr lang="en-US" i="1" smtClean="0"/>
              <a:t>high</a:t>
            </a:r>
            <a:r>
              <a:rPr lang="en-US" smtClean="0"/>
              <a:t> ionization energy.</a:t>
            </a:r>
          </a:p>
          <a:p>
            <a:pPr eaLnBrk="1" hangingPunct="1"/>
            <a:endParaRPr lang="en-US" smtClean="0"/>
          </a:p>
          <a:p>
            <a:pPr eaLnBrk="1" hangingPunct="1"/>
            <a:r>
              <a:rPr lang="en-US" smtClean="0"/>
              <a:t>This experimental data gives evidence for:</a:t>
            </a:r>
          </a:p>
          <a:p>
            <a:pPr eaLnBrk="1" hangingPunct="1"/>
            <a:r>
              <a:rPr lang="en-US" smtClean="0"/>
              <a:t>	1)  effect of increasing nuclear charge</a:t>
            </a:r>
          </a:p>
          <a:p>
            <a:pPr eaLnBrk="1" hangingPunct="1"/>
            <a:r>
              <a:rPr lang="en-US" smtClean="0"/>
              <a:t>	2)  stability of octet</a:t>
            </a:r>
          </a:p>
          <a:p>
            <a:pPr eaLnBrk="1" hangingPunct="1"/>
            <a:r>
              <a:rPr lang="en-US" smtClean="0"/>
              <a:t>	3)  effect of increased radius</a:t>
            </a:r>
          </a:p>
          <a:p>
            <a:pPr eaLnBrk="1" hangingPunct="1"/>
            <a:r>
              <a:rPr lang="en-US" smtClean="0"/>
              <a:t>	4) </a:t>
            </a:r>
            <a:r>
              <a:rPr lang="en-US" i="1" smtClean="0"/>
              <a:t>s </a:t>
            </a:r>
            <a:r>
              <a:rPr lang="en-US" smtClean="0"/>
              <a:t>&amp; </a:t>
            </a:r>
            <a:r>
              <a:rPr lang="en-US" i="1" smtClean="0"/>
              <a:t>p</a:t>
            </a:r>
            <a:r>
              <a:rPr lang="en-US" smtClean="0"/>
              <a:t> sublevel in outer level</a:t>
            </a:r>
          </a:p>
          <a:p>
            <a:pPr eaLnBrk="1" hangingPunct="1"/>
            <a:endParaRPr lang="en-US" smtClean="0"/>
          </a:p>
          <a:p>
            <a:pPr eaLnBrk="1" hangingPunct="1"/>
            <a:r>
              <a:rPr lang="en-US" smtClean="0"/>
              <a:t>SUGGESTION:  Emphasize that theories came from experimental evidence!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055"/>
          <p:cNvSpPr>
            <a:spLocks noGrp="1" noChangeArrowheads="1"/>
          </p:cNvSpPr>
          <p:nvPr>
            <p:ph type="sldNum" sz="quarter" idx="5"/>
          </p:nvPr>
        </p:nvSpPr>
        <p:spPr>
          <a:noFill/>
        </p:spPr>
        <p:txBody>
          <a:bodyPr/>
          <a:lstStyle/>
          <a:p>
            <a:fld id="{996215C5-18CF-4DD4-AC2E-7F95F2755C76}" type="slidenum">
              <a:rPr lang="en-US" smtClean="0">
                <a:latin typeface="Arial" pitchFamily="34" charset="0"/>
              </a:rPr>
              <a:pPr/>
              <a:t>4</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055"/>
          <p:cNvSpPr>
            <a:spLocks noGrp="1" noChangeArrowheads="1"/>
          </p:cNvSpPr>
          <p:nvPr>
            <p:ph type="sldNum" sz="quarter" idx="5"/>
          </p:nvPr>
        </p:nvSpPr>
        <p:spPr>
          <a:noFill/>
        </p:spPr>
        <p:txBody>
          <a:bodyPr/>
          <a:lstStyle/>
          <a:p>
            <a:fld id="{18B56223-6051-4465-AA95-2D35E1277161}" type="slidenum">
              <a:rPr lang="en-US" smtClean="0">
                <a:latin typeface="Arial" pitchFamily="34" charset="0"/>
              </a:rPr>
              <a:pPr/>
              <a:t>54</a:t>
            </a:fld>
            <a:endParaRPr 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  Elements with the highest ionization energies are those with the most negative electron affinities, which are located in the upper-right corner of the periodic table.</a:t>
            </a:r>
          </a:p>
          <a:p>
            <a:pPr eaLnBrk="1" hangingPunct="1"/>
            <a:r>
              <a:rPr lang="en-US" smtClean="0"/>
              <a:t>•  Elements with the lowest ionization energies are those with the least negative electron affinities and are located in the lower-left corner of the periodic table.</a:t>
            </a:r>
          </a:p>
          <a:p>
            <a:pPr eaLnBrk="1" hangingPunct="1"/>
            <a:r>
              <a:rPr lang="en-US" smtClean="0"/>
              <a:t>•  The tendency of an element to gain or lose electrons is important in determining its chemistry.</a:t>
            </a:r>
          </a:p>
          <a:p>
            <a:pPr eaLnBrk="1" hangingPunct="1"/>
            <a:r>
              <a:rPr lang="en-US" smtClean="0"/>
              <a:t>•   Various methods have been developed to describe this tendency quantitatively.</a:t>
            </a:r>
          </a:p>
          <a:p>
            <a:pPr eaLnBrk="1" hangingPunct="1"/>
            <a:r>
              <a:rPr lang="en-US" smtClean="0"/>
              <a:t>•   The most important method is called </a:t>
            </a:r>
            <a:r>
              <a:rPr lang="en-US" b="1" i="1" smtClean="0"/>
              <a:t>electronegativity</a:t>
            </a:r>
            <a:r>
              <a:rPr lang="en-US" i="1" smtClean="0"/>
              <a:t> </a:t>
            </a:r>
            <a:r>
              <a:rPr lang="en-US" smtClean="0"/>
              <a:t>(</a:t>
            </a:r>
            <a:r>
              <a:rPr lang="en-US" smtClean="0">
                <a:sym typeface="Symbol" pitchFamily="18" charset="2"/>
              </a:rPr>
              <a:t>), defined as the relative ability of an atom to attract electrons to itself in a chemical compound.</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5"/>
          <p:cNvSpPr>
            <a:spLocks noGrp="1" noChangeArrowheads="1"/>
          </p:cNvSpPr>
          <p:nvPr>
            <p:ph type="sldNum" sz="quarter" idx="5"/>
          </p:nvPr>
        </p:nvSpPr>
        <p:spPr>
          <a:noFill/>
        </p:spPr>
        <p:txBody>
          <a:bodyPr/>
          <a:lstStyle/>
          <a:p>
            <a:fld id="{CD566615-BF17-41C2-8512-4830913C67D1}" type="slidenum">
              <a:rPr lang="en-US" smtClean="0">
                <a:latin typeface="Arial" pitchFamily="34" charset="0"/>
              </a:rPr>
              <a:pPr/>
              <a:t>55</a:t>
            </a:fld>
            <a:endParaRPr 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pPr eaLnBrk="1" hangingPunct="1">
              <a:defRPr/>
            </a:pPr>
            <a:r>
              <a:rPr lang="en-US" sz="1000"/>
              <a:t>•  Elements with the highest ionization energies are those with the most negative electron affinities, which are located in the upper-right corner of the periodic table.</a:t>
            </a:r>
          </a:p>
          <a:p>
            <a:pPr eaLnBrk="1" hangingPunct="1">
              <a:defRPr/>
            </a:pPr>
            <a:r>
              <a:rPr lang="en-US" sz="1000"/>
              <a:t>•  Elements with the lowest ionization energies are those with the least negative electron affinities and are located in the lower-left corner of the periodic table.</a:t>
            </a:r>
          </a:p>
          <a:p>
            <a:pPr eaLnBrk="1" hangingPunct="1">
              <a:defRPr/>
            </a:pPr>
            <a:r>
              <a:rPr lang="en-US" sz="1000"/>
              <a:t>•  The tendency of an element to gain or lose electrons is important in determining its chemistry.</a:t>
            </a:r>
          </a:p>
          <a:p>
            <a:pPr eaLnBrk="1" hangingPunct="1">
              <a:defRPr/>
            </a:pPr>
            <a:r>
              <a:rPr lang="en-US" sz="1000"/>
              <a:t>•   Various methods have been developed to describe this tendency quantitatively.</a:t>
            </a:r>
          </a:p>
          <a:p>
            <a:pPr eaLnBrk="1" hangingPunct="1">
              <a:defRPr/>
            </a:pPr>
            <a:r>
              <a:rPr lang="en-US" sz="1000"/>
              <a:t>•   The most important method is called </a:t>
            </a:r>
            <a:r>
              <a:rPr lang="en-US" sz="1000" b="1" i="1"/>
              <a:t>electronegativity</a:t>
            </a:r>
            <a:r>
              <a:rPr lang="en-US" sz="1000" i="1"/>
              <a:t> </a:t>
            </a:r>
            <a:r>
              <a:rPr lang="en-US" sz="1000"/>
              <a:t>(</a:t>
            </a:r>
            <a:r>
              <a:rPr lang="en-US" sz="1000">
                <a:sym typeface="Symbol" pitchFamily="18" charset="2"/>
              </a:rPr>
              <a:t>), defined as the relative ability of an atom to attract electrons to itself in a chemical compound.</a:t>
            </a:r>
          </a:p>
          <a:p>
            <a:pPr eaLnBrk="1" hangingPunct="1">
              <a:defRPr/>
            </a:pPr>
            <a:endParaRPr lang="en-US" sz="1000"/>
          </a:p>
          <a:p>
            <a:pPr eaLnBrk="1" hangingPunct="1">
              <a:defRPr/>
            </a:pPr>
            <a:r>
              <a:rPr lang="en-US" sz="1000"/>
              <a:t>Rules for assigning oxidation states are based on the relative electronegativities of the elements — the more-electronegative element in a binary compound is assigned a negative oxidation state</a:t>
            </a:r>
          </a:p>
          <a:p>
            <a:pPr eaLnBrk="1" hangingPunct="1">
              <a:defRPr/>
            </a:pPr>
            <a:endParaRPr lang="en-US" sz="500"/>
          </a:p>
          <a:p>
            <a:pPr eaLnBrk="1" hangingPunct="1">
              <a:defRPr/>
            </a:pPr>
            <a:r>
              <a:rPr lang="en-US" sz="1000"/>
              <a:t>Electronegativity values used to predict bond energies, bond polarities, and the kinds of reactions that compounds undergo</a:t>
            </a:r>
          </a:p>
          <a:p>
            <a:pPr eaLnBrk="1" hangingPunct="1">
              <a:defRPr/>
            </a:pPr>
            <a:endParaRPr lang="en-US" sz="500"/>
          </a:p>
          <a:p>
            <a:pPr eaLnBrk="1" hangingPunct="1">
              <a:defRPr/>
            </a:pPr>
            <a:r>
              <a:rPr lang="en-US" sz="1000"/>
              <a:t>Trends in periodic properties:</a:t>
            </a:r>
          </a:p>
          <a:p>
            <a:pPr eaLnBrk="1" hangingPunct="1">
              <a:defRPr/>
            </a:pPr>
            <a:r>
              <a:rPr lang="en-US" sz="1000"/>
              <a:t>     	1. Atomic radii decrease from lower left to upper right in the periodic table.</a:t>
            </a:r>
          </a:p>
          <a:p>
            <a:pPr eaLnBrk="1" hangingPunct="1">
              <a:defRPr/>
            </a:pPr>
            <a:r>
              <a:rPr lang="en-US" sz="1000"/>
              <a:t>     	2. Ionization energies become more positive, electron affinities become more negative, and electronegativities increase from 	the lower left to the upper right.</a:t>
            </a:r>
          </a:p>
          <a:p>
            <a:pPr eaLnBrk="1" hangingPunct="1">
              <a:defRPr/>
            </a:pPr>
            <a:endParaRPr lang="en-US" sz="1000" b="1" i="1">
              <a:effectLst>
                <a:outerShdw blurRad="38100" dist="38100" dir="2700000" algn="tl">
                  <a:srgbClr val="C0C0C0"/>
                </a:outerShdw>
              </a:effectLst>
            </a:endParaRPr>
          </a:p>
          <a:p>
            <a:pPr eaLnBrk="1" hangingPunct="1">
              <a:defRPr/>
            </a:pPr>
            <a:endParaRPr lang="en-US" sz="1000"/>
          </a:p>
          <a:p>
            <a:pPr eaLnBrk="1" hangingPunct="1">
              <a:defRPr/>
            </a:pPr>
            <a:endParaRPr 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055"/>
          <p:cNvSpPr>
            <a:spLocks noGrp="1" noChangeArrowheads="1"/>
          </p:cNvSpPr>
          <p:nvPr>
            <p:ph type="sldNum" sz="quarter" idx="5"/>
          </p:nvPr>
        </p:nvSpPr>
        <p:spPr>
          <a:noFill/>
        </p:spPr>
        <p:txBody>
          <a:bodyPr/>
          <a:lstStyle/>
          <a:p>
            <a:fld id="{068247CF-25B5-4F44-8154-0706473D8865}" type="slidenum">
              <a:rPr lang="en-US" smtClean="0">
                <a:latin typeface="Arial" pitchFamily="34" charset="0"/>
              </a:rPr>
              <a:pPr/>
              <a:t>5</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Graphic from:  http://www.science-house.org/learn/astro/origins.JPG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055"/>
          <p:cNvSpPr>
            <a:spLocks noGrp="1" noChangeArrowheads="1"/>
          </p:cNvSpPr>
          <p:nvPr>
            <p:ph type="sldNum" sz="quarter" idx="5"/>
          </p:nvPr>
        </p:nvSpPr>
        <p:spPr>
          <a:noFill/>
        </p:spPr>
        <p:txBody>
          <a:bodyPr/>
          <a:lstStyle/>
          <a:p>
            <a:fld id="{B41ACF96-F5BA-469B-93FB-CD3D2CCFFEE9}" type="slidenum">
              <a:rPr lang="en-US" smtClean="0">
                <a:latin typeface="Arial" pitchFamily="34" charset="0"/>
              </a:rPr>
              <a:pPr/>
              <a:t>6</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055"/>
          <p:cNvSpPr>
            <a:spLocks noGrp="1" noChangeArrowheads="1"/>
          </p:cNvSpPr>
          <p:nvPr>
            <p:ph type="sldNum" sz="quarter" idx="5"/>
          </p:nvPr>
        </p:nvSpPr>
        <p:spPr>
          <a:noFill/>
        </p:spPr>
        <p:txBody>
          <a:bodyPr/>
          <a:lstStyle/>
          <a:p>
            <a:fld id="{051D5B52-DF89-4EF3-8F23-EE53B0FF5870}" type="slidenum">
              <a:rPr lang="en-US" smtClean="0">
                <a:latin typeface="Arial" pitchFamily="34" charset="0"/>
              </a:rPr>
              <a:pPr/>
              <a:t>11</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Some schools use the term “screening” as I use the term “shielding”.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055"/>
          <p:cNvSpPr>
            <a:spLocks noGrp="1" noChangeArrowheads="1"/>
          </p:cNvSpPr>
          <p:nvPr>
            <p:ph type="sldNum" sz="quarter" idx="5"/>
          </p:nvPr>
        </p:nvSpPr>
        <p:spPr>
          <a:noFill/>
        </p:spPr>
        <p:txBody>
          <a:bodyPr/>
          <a:lstStyle/>
          <a:p>
            <a:fld id="{B55BE730-DD0D-47D1-9B5C-95C465895298}" type="slidenum">
              <a:rPr lang="en-US" smtClean="0">
                <a:latin typeface="Arial" pitchFamily="34" charset="0"/>
              </a:rPr>
              <a:pPr/>
              <a:t>12</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"The simplified sketch of a magnesium atom shows the two valence electrons as discrete particles.  </a:t>
            </a:r>
          </a:p>
          <a:p>
            <a:pPr eaLnBrk="1" hangingPunct="1"/>
            <a:r>
              <a:rPr lang="en-US" smtClean="0"/>
              <a:t>The remaining 9 core electrons are shown as a circular cloud of negative electric charge.  </a:t>
            </a:r>
          </a:p>
          <a:p>
            <a:pPr eaLnBrk="1" hangingPunct="1"/>
            <a:r>
              <a:rPr lang="en-US" smtClean="0"/>
              <a:t>Interactions between valence electrons, core electrons, and the atomic nucleus determine an</a:t>
            </a:r>
          </a:p>
          <a:p>
            <a:pPr eaLnBrk="1" hangingPunct="1"/>
            <a:r>
              <a:rPr lang="en-US" smtClean="0"/>
              <a:t>effective nuclear charge.  Attractions are indicated in red and repulsion in blue.“</a:t>
            </a:r>
          </a:p>
          <a:p>
            <a:pPr eaLnBrk="1" hangingPunct="1"/>
            <a:endParaRPr lang="en-US" smtClean="0"/>
          </a:p>
          <a:p>
            <a:pPr eaLnBrk="1" hangingPunct="1"/>
            <a:r>
              <a:rPr lang="en-US" smtClean="0"/>
              <a:t>For an atom or ion that has only a single electron, the potential energy can be calculated by considering only the electrostatic attraction between the positively charged nucleus and the negatively charged electron.</a:t>
            </a:r>
          </a:p>
          <a:p>
            <a:pPr eaLnBrk="1" hangingPunct="1"/>
            <a:endParaRPr lang="en-US" sz="500" smtClean="0"/>
          </a:p>
          <a:p>
            <a:pPr eaLnBrk="1" hangingPunct="1"/>
            <a:r>
              <a:rPr lang="en-US" smtClean="0"/>
              <a:t>When more than one electron is present, the total energy of the atom or ion depends not only on the attractive electron-nucleus interactions but also on repulsive electron-electron interactions.</a:t>
            </a:r>
          </a:p>
          <a:p>
            <a:pPr eaLnBrk="1" hangingPunct="1"/>
            <a:endParaRPr lang="en-US" sz="500" smtClean="0"/>
          </a:p>
          <a:p>
            <a:pPr eaLnBrk="1" hangingPunct="1"/>
            <a:r>
              <a:rPr lang="en-US" smtClean="0"/>
              <a:t>One must use approximate methods to deal with the effect of electron-electron repulsions on orbital energies</a:t>
            </a:r>
            <a:r>
              <a:rPr lang="en-US" b="1" smtClean="0"/>
              <a:t> </a:t>
            </a:r>
          </a:p>
          <a:p>
            <a:pPr eaLnBrk="1" hangingPunct="1"/>
            <a:endParaRPr lang="en-US" b="1" smtClean="0"/>
          </a:p>
          <a:p>
            <a:pPr eaLnBrk="1" hangingPunct="1"/>
            <a:r>
              <a:rPr lang="en-US" b="1" smtClean="0"/>
              <a:t>If an electron is far from the nucleus</a:t>
            </a:r>
            <a:r>
              <a:rPr lang="en-US" smtClean="0"/>
              <a:t>, then at any given moment, most of the other electrons will be between that electron and the nucleus.</a:t>
            </a:r>
          </a:p>
          <a:p>
            <a:pPr eaLnBrk="1" hangingPunct="1"/>
            <a:endParaRPr lang="en-US" sz="500" smtClean="0"/>
          </a:p>
          <a:p>
            <a:pPr eaLnBrk="1" hangingPunct="1"/>
            <a:r>
              <a:rPr lang="en-US" smtClean="0"/>
              <a:t>The electrons will cancel a portion of the positive charge of the nucleus and will decrease the attractive interaction between it and the electron farther away.</a:t>
            </a:r>
          </a:p>
          <a:p>
            <a:pPr eaLnBrk="1" hangingPunct="1"/>
            <a:endParaRPr lang="en-US" sz="500" smtClean="0"/>
          </a:p>
          <a:p>
            <a:pPr eaLnBrk="1" hangingPunct="1"/>
            <a:r>
              <a:rPr lang="en-US" smtClean="0"/>
              <a:t>Electrons farther away experiences </a:t>
            </a:r>
            <a:r>
              <a:rPr lang="en-US" b="1" smtClean="0"/>
              <a:t>an effective</a:t>
            </a:r>
            <a:r>
              <a:rPr lang="en-US" smtClean="0"/>
              <a:t> </a:t>
            </a:r>
            <a:r>
              <a:rPr lang="en-US" b="1" smtClean="0"/>
              <a:t>nuclear charge</a:t>
            </a:r>
            <a:r>
              <a:rPr lang="en-US" smtClean="0"/>
              <a:t>, </a:t>
            </a:r>
            <a:r>
              <a:rPr lang="en-US" i="1" smtClean="0"/>
              <a:t>Z</a:t>
            </a:r>
            <a:r>
              <a:rPr lang="en-US" i="1" baseline="-25000" smtClean="0"/>
              <a:t>eff</a:t>
            </a:r>
            <a:r>
              <a:rPr lang="en-US" i="1" smtClean="0"/>
              <a:t>.</a:t>
            </a:r>
            <a:r>
              <a:rPr lang="en-US" smtClean="0"/>
              <a:t> that is less than the actual nuclear charge </a:t>
            </a:r>
            <a:r>
              <a:rPr lang="en-US" i="1" smtClean="0"/>
              <a:t>Z</a:t>
            </a:r>
            <a:r>
              <a:rPr lang="en-US" smtClean="0"/>
              <a:t>  (an effect called </a:t>
            </a:r>
            <a:r>
              <a:rPr lang="en-US" b="1" i="1" smtClean="0"/>
              <a:t>electron shielding</a:t>
            </a:r>
            <a:r>
              <a:rPr lang="en-US" b="1" smtClean="0"/>
              <a:t>).</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055"/>
          <p:cNvSpPr>
            <a:spLocks noGrp="1" noChangeArrowheads="1"/>
          </p:cNvSpPr>
          <p:nvPr>
            <p:ph type="sldNum" sz="quarter" idx="5"/>
          </p:nvPr>
        </p:nvSpPr>
        <p:spPr>
          <a:noFill/>
        </p:spPr>
        <p:txBody>
          <a:bodyPr/>
          <a:lstStyle/>
          <a:p>
            <a:fld id="{D1DBCBB7-DDD3-4C0E-ACDA-CAF8CCF4B1FB}" type="slidenum">
              <a:rPr lang="en-US" smtClean="0">
                <a:latin typeface="Arial" pitchFamily="34" charset="0"/>
              </a:rPr>
              <a:pPr/>
              <a:t>13</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431BE-DEC9-48F0-93C7-41EBD123DC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F95AB-1C79-4829-8272-294C6C865C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EF8DF-6424-48CD-B737-8982E98D5C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8B32D9-E583-4C81-A218-A306394197B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6B4E0-4D58-487F-87EC-1E402E85F1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06E4C4-B51E-4CC7-A548-025485E0471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11B231-3A89-4665-8CE5-20DCF652178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A5DD2A-5180-435F-9EE8-DBDC53CC519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DA3E06-86DB-479E-A87B-979EB1A6487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02CCEF-39A5-440C-B968-7DD8E0C1810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AE571E-C64D-44A0-B3A4-F3BA15EB08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5552D2-0AF4-4177-884E-1ECF9061F78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AE504D-88CE-4D29-AAAA-90622D9F9DC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5A9E1-F10A-4454-A3F9-816F9F652A2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BEE101-BB61-4A69-820E-548093C0636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AED0F-443B-4FBB-A499-51481D8855F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65B300-912B-45FC-A33F-A086CC0FA11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F964A-EF47-478D-A11C-B37D9A6379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4CA44C-DBC7-49C3-92AD-E371B68D15A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72CB36-1F78-4A07-B28F-89FC677A31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B65262-C388-4239-A3B6-1CC9CE9014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FACEE4-6419-406C-B656-642BF30364A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4EA9A-2832-468C-9DC8-0944BB317A5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B0E6A-7C68-4DF3-B69E-2D7985546D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5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0928B237-6764-413E-AF8D-2FA166EF7B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4321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4321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1626C387-7ADE-4255-8C78-570CA479B1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hyperlink" Target="http://www.periodictable.com/Posters/index.html" TargetMode="External"/><Relationship Id="rId5" Type="http://schemas.openxmlformats.org/officeDocument/2006/relationships/hyperlink" Target="http://www.periodictable.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wikipedia.org/wiki/Shielding_effec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en.wikipedia.org/wiki/Atomic_radiu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Linus_Paul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en.wikipedia.org/wiki/Electronegativit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4" cstate="print"/>
          <a:srcRect t="12476" r="2422" b="17303"/>
          <a:stretch>
            <a:fillRect/>
          </a:stretch>
        </p:blipFill>
        <p:spPr bwMode="auto">
          <a:xfrm>
            <a:off x="0" y="857250"/>
            <a:ext cx="9715500" cy="5429250"/>
          </a:xfrm>
          <a:prstGeom prst="rect">
            <a:avLst/>
          </a:prstGeom>
          <a:noFill/>
          <a:ln w="9525">
            <a:noFill/>
            <a:miter lim="800000"/>
            <a:headEnd/>
            <a:tailEnd/>
          </a:ln>
        </p:spPr>
      </p:pic>
      <p:sp>
        <p:nvSpPr>
          <p:cNvPr id="4099" name="Rectangle 5"/>
          <p:cNvSpPr>
            <a:spLocks noChangeArrowheads="1"/>
          </p:cNvSpPr>
          <p:nvPr/>
        </p:nvSpPr>
        <p:spPr bwMode="auto">
          <a:xfrm>
            <a:off x="0" y="1019175"/>
            <a:ext cx="2495550" cy="6286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100" name="Rectangle 6"/>
          <p:cNvSpPr>
            <a:spLocks noChangeArrowheads="1"/>
          </p:cNvSpPr>
          <p:nvPr/>
        </p:nvSpPr>
        <p:spPr bwMode="auto">
          <a:xfrm>
            <a:off x="7620000" y="933450"/>
            <a:ext cx="1343025" cy="6667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4101" name="Rectangle 7">
            <a:hlinkClick r:id="rId5"/>
          </p:cNvPr>
          <p:cNvSpPr>
            <a:spLocks noChangeArrowheads="1"/>
          </p:cNvSpPr>
          <p:nvPr/>
        </p:nvSpPr>
        <p:spPr bwMode="auto">
          <a:xfrm>
            <a:off x="3019425" y="1000125"/>
            <a:ext cx="2943225" cy="400050"/>
          </a:xfrm>
          <a:prstGeom prst="rect">
            <a:avLst/>
          </a:prstGeom>
          <a:noFill/>
          <a:ln w="9525">
            <a:noFill/>
            <a:miter lim="800000"/>
            <a:headEnd/>
            <a:tailEnd/>
          </a:ln>
        </p:spPr>
        <p:txBody>
          <a:bodyPr wrap="none" anchor="ctr"/>
          <a:lstStyle/>
          <a:p>
            <a:endParaRPr lang="en-US"/>
          </a:p>
        </p:txBody>
      </p:sp>
      <p:sp>
        <p:nvSpPr>
          <p:cNvPr id="4102" name="Text Box 8"/>
          <p:cNvSpPr txBox="1">
            <a:spLocks noChangeArrowheads="1"/>
          </p:cNvSpPr>
          <p:nvPr/>
        </p:nvSpPr>
        <p:spPr bwMode="auto">
          <a:xfrm>
            <a:off x="3508375" y="6597650"/>
            <a:ext cx="2112963" cy="396875"/>
          </a:xfrm>
          <a:prstGeom prst="rect">
            <a:avLst/>
          </a:prstGeom>
          <a:noFill/>
          <a:ln w="9525">
            <a:noFill/>
            <a:miter lim="800000"/>
            <a:headEnd/>
            <a:tailEnd/>
          </a:ln>
        </p:spPr>
        <p:txBody>
          <a:bodyPr wrap="none">
            <a:spAutoFit/>
          </a:bodyPr>
          <a:lstStyle/>
          <a:p>
            <a:r>
              <a:rPr lang="en-US" sz="1000">
                <a:solidFill>
                  <a:schemeClr val="bg1"/>
                </a:solidFill>
              </a:rPr>
              <a:t>Buy this as a </a:t>
            </a:r>
            <a:r>
              <a:rPr lang="en-US" sz="1000">
                <a:solidFill>
                  <a:schemeClr val="bg1"/>
                </a:solidFill>
                <a:hlinkClick r:id="rId6"/>
              </a:rPr>
              <a:t>periodic table poster</a:t>
            </a:r>
            <a:r>
              <a:rPr lang="en-US" sz="1000">
                <a:solidFill>
                  <a:schemeClr val="bg1"/>
                </a:solidFill>
              </a:rPr>
              <a:t>!</a:t>
            </a:r>
            <a:br>
              <a:rPr lang="en-US" sz="1000">
                <a:solidFill>
                  <a:schemeClr val="bg1"/>
                </a:solidFill>
              </a:rPr>
            </a:br>
            <a:endParaRPr lang="en-US" sz="1000">
              <a:solidFill>
                <a:schemeClr val="bg1"/>
              </a:solidFill>
            </a:endParaRPr>
          </a:p>
        </p:txBody>
      </p:sp>
      <p:sp>
        <p:nvSpPr>
          <p:cNvPr id="4103" name="Rectangle 9"/>
          <p:cNvSpPr>
            <a:spLocks noChangeArrowheads="1"/>
          </p:cNvSpPr>
          <p:nvPr/>
        </p:nvSpPr>
        <p:spPr bwMode="auto">
          <a:xfrm>
            <a:off x="2724150" y="1438275"/>
            <a:ext cx="3476625" cy="161925"/>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Coulombic Attraction</a:t>
            </a:r>
          </a:p>
        </p:txBody>
      </p:sp>
      <p:sp>
        <p:nvSpPr>
          <p:cNvPr id="12291" name="Oval 3"/>
          <p:cNvSpPr>
            <a:spLocks noChangeArrowheads="1"/>
          </p:cNvSpPr>
          <p:nvPr/>
        </p:nvSpPr>
        <p:spPr bwMode="auto">
          <a:xfrm>
            <a:off x="1524000" y="2514600"/>
            <a:ext cx="609600" cy="609600"/>
          </a:xfrm>
          <a:prstGeom prst="ellipse">
            <a:avLst/>
          </a:prstGeom>
          <a:solidFill>
            <a:srgbClr val="FF99CC">
              <a:alpha val="50195"/>
            </a:srgbClr>
          </a:solidFill>
          <a:ln w="9525">
            <a:solidFill>
              <a:schemeClr val="tx1"/>
            </a:solidFill>
            <a:round/>
            <a:headEnd/>
            <a:tailEnd/>
          </a:ln>
        </p:spPr>
        <p:txBody>
          <a:bodyPr wrap="none" anchor="ctr"/>
          <a:lstStyle/>
          <a:p>
            <a:pPr algn="ctr"/>
            <a:r>
              <a:rPr lang="en-US" sz="2400"/>
              <a:t>1+</a:t>
            </a:r>
          </a:p>
        </p:txBody>
      </p:sp>
      <p:sp>
        <p:nvSpPr>
          <p:cNvPr id="12292" name="Oval 4"/>
          <p:cNvSpPr>
            <a:spLocks noChangeArrowheads="1"/>
          </p:cNvSpPr>
          <p:nvPr/>
        </p:nvSpPr>
        <p:spPr bwMode="auto">
          <a:xfrm>
            <a:off x="2743200" y="2514600"/>
            <a:ext cx="609600" cy="609600"/>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1-</a:t>
            </a:r>
          </a:p>
        </p:txBody>
      </p:sp>
      <p:sp>
        <p:nvSpPr>
          <p:cNvPr id="12293" name="Oval 5"/>
          <p:cNvSpPr>
            <a:spLocks noChangeArrowheads="1"/>
          </p:cNvSpPr>
          <p:nvPr/>
        </p:nvSpPr>
        <p:spPr bwMode="auto">
          <a:xfrm>
            <a:off x="1371600" y="3505200"/>
            <a:ext cx="838200" cy="838200"/>
          </a:xfrm>
          <a:prstGeom prst="ellipse">
            <a:avLst/>
          </a:prstGeom>
          <a:solidFill>
            <a:srgbClr val="FF99CC">
              <a:alpha val="50195"/>
            </a:srgbClr>
          </a:solidFill>
          <a:ln w="9525">
            <a:solidFill>
              <a:schemeClr val="tx1"/>
            </a:solidFill>
            <a:round/>
            <a:headEnd/>
            <a:tailEnd/>
          </a:ln>
        </p:spPr>
        <p:txBody>
          <a:bodyPr wrap="none" anchor="ctr"/>
          <a:lstStyle/>
          <a:p>
            <a:pPr algn="ctr"/>
            <a:r>
              <a:rPr lang="en-US" sz="2400"/>
              <a:t>2+</a:t>
            </a:r>
          </a:p>
        </p:txBody>
      </p:sp>
      <p:sp>
        <p:nvSpPr>
          <p:cNvPr id="12294" name="Oval 6"/>
          <p:cNvSpPr>
            <a:spLocks noChangeArrowheads="1"/>
          </p:cNvSpPr>
          <p:nvPr/>
        </p:nvSpPr>
        <p:spPr bwMode="auto">
          <a:xfrm>
            <a:off x="2819400" y="3505200"/>
            <a:ext cx="838200" cy="838200"/>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2-</a:t>
            </a:r>
          </a:p>
        </p:txBody>
      </p:sp>
      <p:sp>
        <p:nvSpPr>
          <p:cNvPr id="12295" name="Oval 7"/>
          <p:cNvSpPr>
            <a:spLocks noChangeArrowheads="1"/>
          </p:cNvSpPr>
          <p:nvPr/>
        </p:nvSpPr>
        <p:spPr bwMode="auto">
          <a:xfrm>
            <a:off x="6172200" y="2743200"/>
            <a:ext cx="838200" cy="838200"/>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4-</a:t>
            </a:r>
          </a:p>
        </p:txBody>
      </p:sp>
      <p:sp>
        <p:nvSpPr>
          <p:cNvPr id="12296" name="Oval 8"/>
          <p:cNvSpPr>
            <a:spLocks noChangeArrowheads="1"/>
          </p:cNvSpPr>
          <p:nvPr/>
        </p:nvSpPr>
        <p:spPr bwMode="auto">
          <a:xfrm>
            <a:off x="7391400" y="2743200"/>
            <a:ext cx="838200" cy="838200"/>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3-</a:t>
            </a:r>
          </a:p>
        </p:txBody>
      </p:sp>
      <p:sp>
        <p:nvSpPr>
          <p:cNvPr id="12297" name="Oval 12"/>
          <p:cNvSpPr>
            <a:spLocks noChangeArrowheads="1"/>
          </p:cNvSpPr>
          <p:nvPr/>
        </p:nvSpPr>
        <p:spPr bwMode="auto">
          <a:xfrm>
            <a:off x="1143000" y="4876800"/>
            <a:ext cx="838200" cy="838200"/>
          </a:xfrm>
          <a:prstGeom prst="ellipse">
            <a:avLst/>
          </a:prstGeom>
          <a:solidFill>
            <a:srgbClr val="FF99CC">
              <a:alpha val="50195"/>
            </a:srgbClr>
          </a:solidFill>
          <a:ln w="9525">
            <a:solidFill>
              <a:schemeClr val="tx1"/>
            </a:solidFill>
            <a:round/>
            <a:headEnd/>
            <a:tailEnd/>
          </a:ln>
        </p:spPr>
        <p:txBody>
          <a:bodyPr wrap="none" anchor="ctr"/>
          <a:lstStyle/>
          <a:p>
            <a:pPr algn="ctr"/>
            <a:r>
              <a:rPr lang="en-US" sz="2400"/>
              <a:t>2+</a:t>
            </a:r>
          </a:p>
        </p:txBody>
      </p:sp>
      <p:sp>
        <p:nvSpPr>
          <p:cNvPr id="12298" name="Oval 13"/>
          <p:cNvSpPr>
            <a:spLocks noChangeArrowheads="1"/>
          </p:cNvSpPr>
          <p:nvPr/>
        </p:nvSpPr>
        <p:spPr bwMode="auto">
          <a:xfrm>
            <a:off x="3276600" y="4876800"/>
            <a:ext cx="838200" cy="838200"/>
          </a:xfrm>
          <a:prstGeom prst="ellipse">
            <a:avLst/>
          </a:prstGeom>
          <a:solidFill>
            <a:srgbClr val="AFCFFF">
              <a:alpha val="50195"/>
            </a:srgbClr>
          </a:solidFill>
          <a:ln w="9525">
            <a:solidFill>
              <a:schemeClr val="tx1"/>
            </a:solidFill>
            <a:round/>
            <a:headEnd/>
            <a:tailEnd/>
          </a:ln>
        </p:spPr>
        <p:txBody>
          <a:bodyPr wrap="none" anchor="ctr"/>
          <a:lstStyle/>
          <a:p>
            <a:pPr algn="ctr"/>
            <a:r>
              <a:rPr lang="en-US" sz="2400"/>
              <a:t>2-</a:t>
            </a:r>
          </a:p>
        </p:txBody>
      </p:sp>
      <p:sp>
        <p:nvSpPr>
          <p:cNvPr id="12299" name="Line 15"/>
          <p:cNvSpPr>
            <a:spLocks noChangeShapeType="1"/>
          </p:cNvSpPr>
          <p:nvPr/>
        </p:nvSpPr>
        <p:spPr bwMode="auto">
          <a:xfrm>
            <a:off x="2133600" y="2819400"/>
            <a:ext cx="609600" cy="0"/>
          </a:xfrm>
          <a:prstGeom prst="line">
            <a:avLst/>
          </a:prstGeom>
          <a:noFill/>
          <a:ln w="6350" cap="rnd">
            <a:solidFill>
              <a:schemeClr val="tx1"/>
            </a:solidFill>
            <a:prstDash val="sysDot"/>
            <a:round/>
            <a:headEnd/>
            <a:tailEnd/>
          </a:ln>
        </p:spPr>
        <p:txBody>
          <a:bodyPr/>
          <a:lstStyle/>
          <a:p>
            <a:endParaRPr lang="en-US"/>
          </a:p>
        </p:txBody>
      </p:sp>
      <p:sp>
        <p:nvSpPr>
          <p:cNvPr id="12300" name="Line 16"/>
          <p:cNvSpPr>
            <a:spLocks noChangeShapeType="1"/>
          </p:cNvSpPr>
          <p:nvPr/>
        </p:nvSpPr>
        <p:spPr bwMode="auto">
          <a:xfrm>
            <a:off x="2209800" y="3962400"/>
            <a:ext cx="609600" cy="0"/>
          </a:xfrm>
          <a:prstGeom prst="line">
            <a:avLst/>
          </a:prstGeom>
          <a:noFill/>
          <a:ln w="38100" cap="rnd">
            <a:solidFill>
              <a:schemeClr val="tx1"/>
            </a:solidFill>
            <a:prstDash val="sysDot"/>
            <a:round/>
            <a:headEnd/>
            <a:tailEnd/>
          </a:ln>
        </p:spPr>
        <p:txBody>
          <a:bodyPr/>
          <a:lstStyle/>
          <a:p>
            <a:endParaRPr lang="en-US"/>
          </a:p>
        </p:txBody>
      </p:sp>
      <p:sp>
        <p:nvSpPr>
          <p:cNvPr id="12301" name="Line 17"/>
          <p:cNvSpPr>
            <a:spLocks noChangeShapeType="1"/>
          </p:cNvSpPr>
          <p:nvPr/>
        </p:nvSpPr>
        <p:spPr bwMode="auto">
          <a:xfrm>
            <a:off x="1981200" y="5334000"/>
            <a:ext cx="1295400" cy="0"/>
          </a:xfrm>
          <a:prstGeom prst="line">
            <a:avLst/>
          </a:prstGeom>
          <a:noFill/>
          <a:ln w="19050" cap="rnd">
            <a:solidFill>
              <a:schemeClr val="tx1"/>
            </a:solidFill>
            <a:prstDash val="sysDot"/>
            <a:round/>
            <a:headEnd/>
            <a:tailEnd/>
          </a:ln>
        </p:spPr>
        <p:txBody>
          <a:bodyPr/>
          <a:lstStyle/>
          <a:p>
            <a:endParaRPr lang="en-US"/>
          </a:p>
        </p:txBody>
      </p:sp>
      <p:sp>
        <p:nvSpPr>
          <p:cNvPr id="12302" name="Text Box 18"/>
          <p:cNvSpPr txBox="1">
            <a:spLocks noChangeArrowheads="1"/>
          </p:cNvSpPr>
          <p:nvPr/>
        </p:nvSpPr>
        <p:spPr bwMode="auto">
          <a:xfrm>
            <a:off x="5165725" y="3925888"/>
            <a:ext cx="3346450" cy="2222500"/>
          </a:xfrm>
          <a:prstGeom prst="rect">
            <a:avLst/>
          </a:prstGeom>
          <a:noFill/>
          <a:ln w="9525">
            <a:noFill/>
            <a:miter lim="800000"/>
            <a:headEnd/>
            <a:tailEnd/>
          </a:ln>
        </p:spPr>
        <p:txBody>
          <a:bodyPr wrap="none">
            <a:spAutoFit/>
          </a:bodyPr>
          <a:lstStyle/>
          <a:p>
            <a:r>
              <a:rPr lang="en-US" sz="2400"/>
              <a:t>Coulombic Attraction</a:t>
            </a:r>
          </a:p>
          <a:p>
            <a:endParaRPr lang="en-US" sz="2000"/>
          </a:p>
          <a:p>
            <a:r>
              <a:rPr lang="en-US" sz="2400"/>
              <a:t>   1) Charge</a:t>
            </a:r>
          </a:p>
          <a:p>
            <a:r>
              <a:rPr lang="en-US" sz="2400"/>
              <a:t>           opposites attract</a:t>
            </a:r>
          </a:p>
          <a:p>
            <a:r>
              <a:rPr lang="en-US" sz="2400"/>
              <a:t>           like repels</a:t>
            </a:r>
          </a:p>
          <a:p>
            <a:r>
              <a:rPr lang="en-US" sz="2400"/>
              <a:t>   2) Distance</a:t>
            </a:r>
            <a:endParaRPr lang="en-US" sz="6000"/>
          </a:p>
        </p:txBody>
      </p:sp>
      <p:sp>
        <p:nvSpPr>
          <p:cNvPr id="12303" name="Text Box 19"/>
          <p:cNvSpPr txBox="1">
            <a:spLocks noChangeArrowheads="1"/>
          </p:cNvSpPr>
          <p:nvPr/>
        </p:nvSpPr>
        <p:spPr bwMode="auto">
          <a:xfrm>
            <a:off x="450850" y="2590800"/>
            <a:ext cx="387350" cy="457200"/>
          </a:xfrm>
          <a:prstGeom prst="rect">
            <a:avLst/>
          </a:prstGeom>
          <a:noFill/>
          <a:ln w="9525">
            <a:noFill/>
            <a:miter lim="800000"/>
            <a:headEnd/>
            <a:tailEnd/>
          </a:ln>
        </p:spPr>
        <p:txBody>
          <a:bodyPr wrap="none">
            <a:spAutoFit/>
          </a:bodyPr>
          <a:lstStyle/>
          <a:p>
            <a:r>
              <a:rPr lang="en-US" sz="2400"/>
              <a:t>A</a:t>
            </a:r>
          </a:p>
        </p:txBody>
      </p:sp>
      <p:sp>
        <p:nvSpPr>
          <p:cNvPr id="12304" name="Rectangle 20"/>
          <p:cNvSpPr>
            <a:spLocks noChangeArrowheads="1"/>
          </p:cNvSpPr>
          <p:nvPr/>
        </p:nvSpPr>
        <p:spPr bwMode="auto">
          <a:xfrm>
            <a:off x="457200" y="3657600"/>
            <a:ext cx="387350" cy="457200"/>
          </a:xfrm>
          <a:prstGeom prst="rect">
            <a:avLst/>
          </a:prstGeom>
          <a:noFill/>
          <a:ln w="9525">
            <a:noFill/>
            <a:miter lim="800000"/>
            <a:headEnd/>
            <a:tailEnd/>
          </a:ln>
        </p:spPr>
        <p:txBody>
          <a:bodyPr wrap="none">
            <a:spAutoFit/>
          </a:bodyPr>
          <a:lstStyle/>
          <a:p>
            <a:r>
              <a:rPr lang="en-US" sz="2400"/>
              <a:t>B</a:t>
            </a:r>
          </a:p>
        </p:txBody>
      </p:sp>
      <p:sp>
        <p:nvSpPr>
          <p:cNvPr id="12305" name="Rectangle 21"/>
          <p:cNvSpPr>
            <a:spLocks noChangeArrowheads="1"/>
          </p:cNvSpPr>
          <p:nvPr/>
        </p:nvSpPr>
        <p:spPr bwMode="auto">
          <a:xfrm>
            <a:off x="433388" y="5029200"/>
            <a:ext cx="404812" cy="457200"/>
          </a:xfrm>
          <a:prstGeom prst="rect">
            <a:avLst/>
          </a:prstGeom>
          <a:noFill/>
          <a:ln w="9525">
            <a:noFill/>
            <a:miter lim="800000"/>
            <a:headEnd/>
            <a:tailEnd/>
          </a:ln>
        </p:spPr>
        <p:txBody>
          <a:bodyPr wrap="none">
            <a:spAutoFit/>
          </a:bodyPr>
          <a:lstStyle/>
          <a:p>
            <a:r>
              <a:rPr lang="en-US" sz="2400"/>
              <a:t>C</a:t>
            </a:r>
          </a:p>
        </p:txBody>
      </p:sp>
      <p:sp>
        <p:nvSpPr>
          <p:cNvPr id="12306" name="Rectangle 22"/>
          <p:cNvSpPr>
            <a:spLocks noChangeArrowheads="1"/>
          </p:cNvSpPr>
          <p:nvPr/>
        </p:nvSpPr>
        <p:spPr bwMode="auto">
          <a:xfrm>
            <a:off x="5257800" y="2971800"/>
            <a:ext cx="404813" cy="457200"/>
          </a:xfrm>
          <a:prstGeom prst="rect">
            <a:avLst/>
          </a:prstGeom>
          <a:noFill/>
          <a:ln w="9525">
            <a:noFill/>
            <a:miter lim="800000"/>
            <a:headEnd/>
            <a:tailEnd/>
          </a:ln>
        </p:spPr>
        <p:txBody>
          <a:bodyPr wrap="none">
            <a:spAutoFit/>
          </a:bodyPr>
          <a:lstStyle/>
          <a:p>
            <a:r>
              <a:rPr lang="en-US" sz="2400"/>
              <a:t>D</a:t>
            </a:r>
          </a:p>
        </p:txBody>
      </p:sp>
      <p:sp>
        <p:nvSpPr>
          <p:cNvPr id="12307" name="AutoShape 24">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81000"/>
            <a:ext cx="4495800" cy="1143000"/>
          </a:xfrm>
        </p:spPr>
        <p:txBody>
          <a:bodyPr/>
          <a:lstStyle/>
          <a:p>
            <a:pPr eaLnBrk="1" hangingPunct="1"/>
            <a:r>
              <a:rPr lang="en-US" smtClean="0"/>
              <a:t>Shielding Effect</a:t>
            </a:r>
          </a:p>
        </p:txBody>
      </p:sp>
      <p:sp>
        <p:nvSpPr>
          <p:cNvPr id="22531" name="Rectangle 3"/>
          <p:cNvSpPr>
            <a:spLocks noGrp="1" noChangeArrowheads="1"/>
          </p:cNvSpPr>
          <p:nvPr>
            <p:ph type="body" idx="1"/>
          </p:nvPr>
        </p:nvSpPr>
        <p:spPr>
          <a:xfrm>
            <a:off x="457200" y="4876800"/>
            <a:ext cx="3505200" cy="1524000"/>
          </a:xfrm>
        </p:spPr>
        <p:txBody>
          <a:bodyPr/>
          <a:lstStyle/>
          <a:p>
            <a:pPr eaLnBrk="1" hangingPunct="1">
              <a:lnSpc>
                <a:spcPct val="90000"/>
              </a:lnSpc>
              <a:buFontTx/>
              <a:buNone/>
            </a:pPr>
            <a:r>
              <a:rPr lang="en-US" sz="2400" smtClean="0"/>
              <a:t>Kernel electrons block the attractive force of the nucleus from the valence electrons</a:t>
            </a:r>
          </a:p>
        </p:txBody>
      </p:sp>
      <p:sp>
        <p:nvSpPr>
          <p:cNvPr id="22532" name="AutoShape 4"/>
          <p:cNvSpPr>
            <a:spLocks noChangeArrowheads="1"/>
          </p:cNvSpPr>
          <p:nvPr/>
        </p:nvSpPr>
        <p:spPr bwMode="auto">
          <a:xfrm>
            <a:off x="3657600" y="1524000"/>
            <a:ext cx="3429000" cy="2971800"/>
          </a:xfrm>
          <a:custGeom>
            <a:avLst/>
            <a:gdLst>
              <a:gd name="T0" fmla="*/ 3000375 w 21600"/>
              <a:gd name="T1" fmla="*/ 1485900 h 21600"/>
              <a:gd name="T2" fmla="*/ 1714500 w 21600"/>
              <a:gd name="T3" fmla="*/ 2971800 h 21600"/>
              <a:gd name="T4" fmla="*/ 428625 w 21600"/>
              <a:gd name="T5" fmla="*/ 1485900 h 21600"/>
              <a:gd name="T6" fmla="*/ 17145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rgbClr val="FF0000"/>
            </a:solidFill>
            <a:miter lim="800000"/>
            <a:headEnd/>
            <a:tailEnd/>
          </a:ln>
        </p:spPr>
        <p:txBody>
          <a:bodyPr wrap="none" anchor="ctr"/>
          <a:lstStyle/>
          <a:p>
            <a:endParaRPr lang="en-US"/>
          </a:p>
        </p:txBody>
      </p:sp>
      <p:sp>
        <p:nvSpPr>
          <p:cNvPr id="13317" name="Text Box 6"/>
          <p:cNvSpPr txBox="1">
            <a:spLocks noChangeArrowheads="1"/>
          </p:cNvSpPr>
          <p:nvPr/>
        </p:nvSpPr>
        <p:spPr bwMode="auto">
          <a:xfrm>
            <a:off x="2998788" y="2362200"/>
            <a:ext cx="717550" cy="1189038"/>
          </a:xfrm>
          <a:prstGeom prst="rect">
            <a:avLst/>
          </a:prstGeom>
          <a:noFill/>
          <a:ln w="9525">
            <a:noFill/>
            <a:miter lim="800000"/>
            <a:headEnd/>
            <a:tailEnd/>
          </a:ln>
        </p:spPr>
        <p:txBody>
          <a:bodyPr wrap="none">
            <a:spAutoFit/>
          </a:bodyPr>
          <a:lstStyle/>
          <a:p>
            <a:r>
              <a:rPr lang="en-US" sz="7200"/>
              <a:t>+</a:t>
            </a:r>
          </a:p>
        </p:txBody>
      </p:sp>
      <p:sp>
        <p:nvSpPr>
          <p:cNvPr id="13318" name="Text Box 7"/>
          <p:cNvSpPr txBox="1">
            <a:spLocks noChangeArrowheads="1"/>
          </p:cNvSpPr>
          <p:nvPr/>
        </p:nvSpPr>
        <p:spPr bwMode="auto">
          <a:xfrm>
            <a:off x="2801938" y="3352800"/>
            <a:ext cx="1236662" cy="457200"/>
          </a:xfrm>
          <a:prstGeom prst="rect">
            <a:avLst/>
          </a:prstGeom>
          <a:noFill/>
          <a:ln w="9525">
            <a:noFill/>
            <a:miter lim="800000"/>
            <a:headEnd/>
            <a:tailEnd/>
          </a:ln>
        </p:spPr>
        <p:txBody>
          <a:bodyPr wrap="none">
            <a:spAutoFit/>
          </a:bodyPr>
          <a:lstStyle/>
          <a:p>
            <a:r>
              <a:rPr lang="en-US" sz="2400"/>
              <a:t>nucleus</a:t>
            </a:r>
          </a:p>
        </p:txBody>
      </p:sp>
      <p:sp>
        <p:nvSpPr>
          <p:cNvPr id="22539" name="AutoShape 11"/>
          <p:cNvSpPr>
            <a:spLocks noChangeArrowheads="1"/>
          </p:cNvSpPr>
          <p:nvPr/>
        </p:nvSpPr>
        <p:spPr bwMode="auto">
          <a:xfrm>
            <a:off x="6629400" y="762000"/>
            <a:ext cx="1752600" cy="4114800"/>
          </a:xfrm>
          <a:prstGeom prst="curvedLeftArrow">
            <a:avLst>
              <a:gd name="adj1" fmla="val 46957"/>
              <a:gd name="adj2" fmla="val 93913"/>
              <a:gd name="adj3" fmla="val 33333"/>
            </a:avLst>
          </a:prstGeom>
          <a:solidFill>
            <a:schemeClr val="bg1"/>
          </a:solidFill>
          <a:ln w="9525">
            <a:solidFill>
              <a:schemeClr val="tx1"/>
            </a:solidFill>
            <a:miter lim="800000"/>
            <a:headEnd/>
            <a:tailEnd/>
          </a:ln>
        </p:spPr>
        <p:txBody>
          <a:bodyPr wrap="none" anchor="ctr"/>
          <a:lstStyle/>
          <a:p>
            <a:pPr algn="ctr"/>
            <a:endParaRPr lang="en-US" sz="2400"/>
          </a:p>
        </p:txBody>
      </p:sp>
      <p:sp>
        <p:nvSpPr>
          <p:cNvPr id="13320" name="Rectangle 17"/>
          <p:cNvSpPr>
            <a:spLocks noChangeArrowheads="1"/>
          </p:cNvSpPr>
          <p:nvPr/>
        </p:nvSpPr>
        <p:spPr bwMode="auto">
          <a:xfrm>
            <a:off x="6858000" y="1219200"/>
            <a:ext cx="1103313" cy="396875"/>
          </a:xfrm>
          <a:prstGeom prst="rect">
            <a:avLst/>
          </a:prstGeom>
          <a:noFill/>
          <a:ln w="9525">
            <a:noFill/>
            <a:miter lim="800000"/>
            <a:headEnd/>
            <a:tailEnd/>
          </a:ln>
        </p:spPr>
        <p:txBody>
          <a:bodyPr wrap="none">
            <a:spAutoFit/>
          </a:bodyPr>
          <a:lstStyle/>
          <a:p>
            <a:r>
              <a:rPr lang="en-US" sz="2000"/>
              <a:t>Valence</a:t>
            </a:r>
          </a:p>
        </p:txBody>
      </p:sp>
      <p:sp>
        <p:nvSpPr>
          <p:cNvPr id="13321" name="Text Box 18"/>
          <p:cNvSpPr txBox="1">
            <a:spLocks noChangeArrowheads="1"/>
          </p:cNvSpPr>
          <p:nvPr/>
        </p:nvSpPr>
        <p:spPr bwMode="auto">
          <a:xfrm>
            <a:off x="6834188" y="3581400"/>
            <a:ext cx="1243012" cy="396875"/>
          </a:xfrm>
          <a:prstGeom prst="rect">
            <a:avLst/>
          </a:prstGeom>
          <a:noFill/>
          <a:ln w="9525">
            <a:noFill/>
            <a:miter lim="800000"/>
            <a:headEnd/>
            <a:tailEnd/>
          </a:ln>
        </p:spPr>
        <p:txBody>
          <a:bodyPr wrap="none">
            <a:spAutoFit/>
          </a:bodyPr>
          <a:lstStyle/>
          <a:p>
            <a:r>
              <a:rPr lang="en-US" sz="2000"/>
              <a:t>Electrons</a:t>
            </a:r>
          </a:p>
        </p:txBody>
      </p:sp>
      <p:sp>
        <p:nvSpPr>
          <p:cNvPr id="13322" name="Rectangle 23"/>
          <p:cNvSpPr>
            <a:spLocks noChangeArrowheads="1"/>
          </p:cNvSpPr>
          <p:nvPr/>
        </p:nvSpPr>
        <p:spPr bwMode="auto">
          <a:xfrm>
            <a:off x="7848600" y="3124200"/>
            <a:ext cx="319088" cy="579438"/>
          </a:xfrm>
          <a:prstGeom prst="rect">
            <a:avLst/>
          </a:prstGeom>
          <a:noFill/>
          <a:ln w="9525">
            <a:noFill/>
            <a:miter lim="800000"/>
            <a:headEnd/>
            <a:tailEnd/>
          </a:ln>
        </p:spPr>
        <p:txBody>
          <a:bodyPr wrap="none">
            <a:spAutoFit/>
          </a:bodyPr>
          <a:lstStyle/>
          <a:p>
            <a:r>
              <a:rPr lang="en-US" sz="3200"/>
              <a:t>-</a:t>
            </a:r>
          </a:p>
        </p:txBody>
      </p:sp>
      <p:sp>
        <p:nvSpPr>
          <p:cNvPr id="22552" name="AutoShape 24"/>
          <p:cNvSpPr>
            <a:spLocks noChangeArrowheads="1"/>
          </p:cNvSpPr>
          <p:nvPr/>
        </p:nvSpPr>
        <p:spPr bwMode="auto">
          <a:xfrm>
            <a:off x="5181600" y="1524000"/>
            <a:ext cx="990600" cy="3276600"/>
          </a:xfrm>
          <a:prstGeom prst="curvedLeftArrow">
            <a:avLst>
              <a:gd name="adj1" fmla="val 66154"/>
              <a:gd name="adj2" fmla="val 132308"/>
              <a:gd name="adj3" fmla="val 33333"/>
            </a:avLst>
          </a:prstGeom>
          <a:solidFill>
            <a:schemeClr val="bg1"/>
          </a:solidFill>
          <a:ln w="9525">
            <a:solidFill>
              <a:schemeClr val="tx1"/>
            </a:solidFill>
            <a:miter lim="800000"/>
            <a:headEnd/>
            <a:tailEnd/>
          </a:ln>
        </p:spPr>
        <p:txBody>
          <a:bodyPr wrap="none" anchor="ctr"/>
          <a:lstStyle/>
          <a:p>
            <a:endParaRPr lang="en-US"/>
          </a:p>
        </p:txBody>
      </p:sp>
      <p:sp>
        <p:nvSpPr>
          <p:cNvPr id="13324" name="AutoShape 25"/>
          <p:cNvSpPr>
            <a:spLocks noChangeArrowheads="1"/>
          </p:cNvSpPr>
          <p:nvPr/>
        </p:nvSpPr>
        <p:spPr bwMode="auto">
          <a:xfrm>
            <a:off x="4495800" y="1676400"/>
            <a:ext cx="685800" cy="2590800"/>
          </a:xfrm>
          <a:prstGeom prst="curvedLeftArrow">
            <a:avLst>
              <a:gd name="adj1" fmla="val 75556"/>
              <a:gd name="adj2" fmla="val 151111"/>
              <a:gd name="adj3" fmla="val 33333"/>
            </a:avLst>
          </a:prstGeom>
          <a:solidFill>
            <a:schemeClr val="bg1"/>
          </a:solidFill>
          <a:ln w="9525">
            <a:solidFill>
              <a:schemeClr val="tx1"/>
            </a:solidFill>
            <a:miter lim="800000"/>
            <a:headEnd/>
            <a:tailEnd/>
          </a:ln>
        </p:spPr>
        <p:txBody>
          <a:bodyPr wrap="none" anchor="ctr"/>
          <a:lstStyle/>
          <a:p>
            <a:pPr algn="ctr"/>
            <a:endParaRPr lang="en-US" sz="3200">
              <a:solidFill>
                <a:srgbClr val="FF0000"/>
              </a:solidFill>
            </a:endParaRPr>
          </a:p>
        </p:txBody>
      </p:sp>
      <p:sp>
        <p:nvSpPr>
          <p:cNvPr id="13325" name="Rectangle 26"/>
          <p:cNvSpPr>
            <a:spLocks noChangeArrowheads="1"/>
          </p:cNvSpPr>
          <p:nvPr/>
        </p:nvSpPr>
        <p:spPr bwMode="auto">
          <a:xfrm>
            <a:off x="4572000" y="3306763"/>
            <a:ext cx="319088" cy="579437"/>
          </a:xfrm>
          <a:prstGeom prst="rect">
            <a:avLst/>
          </a:prstGeom>
          <a:noFill/>
          <a:ln w="9525">
            <a:noFill/>
            <a:miter lim="800000"/>
            <a:headEnd/>
            <a:tailEnd/>
          </a:ln>
        </p:spPr>
        <p:txBody>
          <a:bodyPr wrap="none">
            <a:spAutoFit/>
          </a:bodyPr>
          <a:lstStyle/>
          <a:p>
            <a:r>
              <a:rPr lang="en-US" sz="3200"/>
              <a:t>-</a:t>
            </a:r>
          </a:p>
        </p:txBody>
      </p:sp>
      <p:sp>
        <p:nvSpPr>
          <p:cNvPr id="13326" name="Rectangle 27"/>
          <p:cNvSpPr>
            <a:spLocks noChangeArrowheads="1"/>
          </p:cNvSpPr>
          <p:nvPr/>
        </p:nvSpPr>
        <p:spPr bwMode="auto">
          <a:xfrm>
            <a:off x="5410200" y="3687763"/>
            <a:ext cx="319088" cy="579437"/>
          </a:xfrm>
          <a:prstGeom prst="rect">
            <a:avLst/>
          </a:prstGeom>
          <a:noFill/>
          <a:ln w="9525">
            <a:noFill/>
            <a:miter lim="800000"/>
            <a:headEnd/>
            <a:tailEnd/>
          </a:ln>
        </p:spPr>
        <p:txBody>
          <a:bodyPr wrap="none">
            <a:spAutoFit/>
          </a:bodyPr>
          <a:lstStyle/>
          <a:p>
            <a:r>
              <a:rPr lang="en-US" sz="3200"/>
              <a:t>-</a:t>
            </a:r>
          </a:p>
        </p:txBody>
      </p:sp>
      <p:sp>
        <p:nvSpPr>
          <p:cNvPr id="13327" name="Rectangle 28"/>
          <p:cNvSpPr>
            <a:spLocks noChangeArrowheads="1"/>
          </p:cNvSpPr>
          <p:nvPr/>
        </p:nvSpPr>
        <p:spPr bwMode="auto">
          <a:xfrm>
            <a:off x="5715000" y="3459163"/>
            <a:ext cx="319088" cy="579437"/>
          </a:xfrm>
          <a:prstGeom prst="rect">
            <a:avLst/>
          </a:prstGeom>
          <a:noFill/>
          <a:ln w="9525">
            <a:noFill/>
            <a:miter lim="800000"/>
            <a:headEnd/>
            <a:tailEnd/>
          </a:ln>
        </p:spPr>
        <p:txBody>
          <a:bodyPr wrap="none">
            <a:spAutoFit/>
          </a:bodyPr>
          <a:lstStyle/>
          <a:p>
            <a:r>
              <a:rPr lang="en-US" sz="3200"/>
              <a:t>-</a:t>
            </a:r>
          </a:p>
        </p:txBody>
      </p:sp>
      <p:sp>
        <p:nvSpPr>
          <p:cNvPr id="22557" name="Rectangle 29"/>
          <p:cNvSpPr>
            <a:spLocks noChangeArrowheads="1"/>
          </p:cNvSpPr>
          <p:nvPr/>
        </p:nvSpPr>
        <p:spPr bwMode="auto">
          <a:xfrm>
            <a:off x="4800600" y="4724400"/>
            <a:ext cx="1600200" cy="1919288"/>
          </a:xfrm>
          <a:prstGeom prst="rect">
            <a:avLst/>
          </a:prstGeom>
          <a:noFill/>
          <a:ln w="9525">
            <a:noFill/>
            <a:miter lim="800000"/>
            <a:headEnd/>
            <a:tailEnd/>
          </a:ln>
        </p:spPr>
        <p:txBody>
          <a:bodyPr>
            <a:spAutoFit/>
          </a:bodyPr>
          <a:lstStyle/>
          <a:p>
            <a:pPr>
              <a:spcBef>
                <a:spcPct val="50000"/>
              </a:spcBef>
            </a:pPr>
            <a:r>
              <a:rPr lang="en-US" sz="2400">
                <a:solidFill>
                  <a:srgbClr val="FF0000"/>
                </a:solidFill>
              </a:rPr>
              <a:t>Electron </a:t>
            </a:r>
          </a:p>
          <a:p>
            <a:pPr>
              <a:spcBef>
                <a:spcPct val="50000"/>
              </a:spcBef>
            </a:pPr>
            <a:r>
              <a:rPr lang="en-US" sz="2400">
                <a:solidFill>
                  <a:srgbClr val="FF0000"/>
                </a:solidFill>
              </a:rPr>
              <a:t>Shield</a:t>
            </a:r>
          </a:p>
          <a:p>
            <a:pPr>
              <a:spcBef>
                <a:spcPct val="50000"/>
              </a:spcBef>
            </a:pPr>
            <a:r>
              <a:rPr lang="en-US" sz="2000"/>
              <a:t>“kernel”</a:t>
            </a:r>
          </a:p>
          <a:p>
            <a:pPr>
              <a:spcBef>
                <a:spcPct val="50000"/>
              </a:spcBef>
            </a:pPr>
            <a:r>
              <a:rPr lang="en-US" sz="2000"/>
              <a:t>electrons</a:t>
            </a:r>
          </a:p>
        </p:txBody>
      </p:sp>
      <p:sp>
        <p:nvSpPr>
          <p:cNvPr id="13329" name="AutoShape 3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3330" name="Rectangle 34">
            <a:hlinkClick r:id="rId4" tooltip="Wikipedia -  SHIELDING  EFFECT"/>
          </p:cNvPr>
          <p:cNvSpPr>
            <a:spLocks noChangeArrowheads="1"/>
          </p:cNvSpPr>
          <p:nvPr/>
        </p:nvSpPr>
        <p:spPr bwMode="auto">
          <a:xfrm>
            <a:off x="449263" y="711200"/>
            <a:ext cx="3933825" cy="536575"/>
          </a:xfrm>
          <a:prstGeom prst="rect">
            <a:avLst/>
          </a:prstGeom>
          <a:no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dissolve">
                                      <p:cBhvr>
                                        <p:cTn id="7" dur="500"/>
                                        <p:tgtEl>
                                          <p:spTgt spid="225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dissolve">
                                      <p:cBhvr>
                                        <p:cTn id="12" dur="500"/>
                                        <p:tgtEl>
                                          <p:spTgt spid="225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nodePh="1">
                                  <p:stCondLst>
                                    <p:cond delay="0"/>
                                  </p:stCondLst>
                                  <p:endCondLst>
                                    <p:cond evt="begin" delay="0">
                                      <p:tn val="15"/>
                                    </p:cond>
                                  </p:endCondLst>
                                  <p:iterate type="wd">
                                    <p:tmPct val="100000"/>
                                  </p:iterate>
                                  <p:childTnLst>
                                    <p:set>
                                      <p:cBhvr>
                                        <p:cTn id="16" dur="1" fill="hold">
                                          <p:stCondLst>
                                            <p:cond delay="0"/>
                                          </p:stCondLst>
                                        </p:cTn>
                                        <p:tgtEl>
                                          <p:spTgt spid="22532">
                                            <p:txEl>
                                              <p:pRg st="0" end="0"/>
                                            </p:txEl>
                                          </p:spTgt>
                                        </p:tgtEl>
                                        <p:attrNameLst>
                                          <p:attrName>style.visibility</p:attrName>
                                        </p:attrNameLst>
                                      </p:cBhvr>
                                      <p:to>
                                        <p:strVal val="visible"/>
                                      </p:to>
                                    </p:set>
                                    <p:anim calcmode="lin" valueType="num">
                                      <p:cBhvr additive="base">
                                        <p:cTn id="17" dur="3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2253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22557">
                                            <p:txEl>
                                              <p:pRg st="0" end="0"/>
                                            </p:txEl>
                                          </p:spTgt>
                                        </p:tgtEl>
                                        <p:attrNameLst>
                                          <p:attrName>style.visibility</p:attrName>
                                        </p:attrNameLst>
                                      </p:cBhvr>
                                      <p:to>
                                        <p:strVal val="visible"/>
                                      </p:to>
                                    </p:set>
                                    <p:anim calcmode="lin" valueType="num">
                                      <p:cBhvr additive="base">
                                        <p:cTn id="23" dur="300" fill="hold"/>
                                        <p:tgtEl>
                                          <p:spTgt spid="22557">
                                            <p:txEl>
                                              <p:pRg st="0" end="0"/>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2255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22557">
                                            <p:txEl>
                                              <p:pRg st="1" end="1"/>
                                            </p:txEl>
                                          </p:spTgt>
                                        </p:tgtEl>
                                        <p:attrNameLst>
                                          <p:attrName>style.visibility</p:attrName>
                                        </p:attrNameLst>
                                      </p:cBhvr>
                                      <p:to>
                                        <p:strVal val="visible"/>
                                      </p:to>
                                    </p:set>
                                    <p:anim calcmode="lin" valueType="num">
                                      <p:cBhvr additive="base">
                                        <p:cTn id="29" dur="300" fill="hold"/>
                                        <p:tgtEl>
                                          <p:spTgt spid="22557">
                                            <p:txEl>
                                              <p:pRg st="1" end="1"/>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2255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iterate type="wd">
                                    <p:tmPct val="100000"/>
                                  </p:iterate>
                                  <p:childTnLst>
                                    <p:set>
                                      <p:cBhvr>
                                        <p:cTn id="34" dur="1" fill="hold">
                                          <p:stCondLst>
                                            <p:cond delay="0"/>
                                          </p:stCondLst>
                                        </p:cTn>
                                        <p:tgtEl>
                                          <p:spTgt spid="22557">
                                            <p:txEl>
                                              <p:pRg st="2" end="2"/>
                                            </p:txEl>
                                          </p:spTgt>
                                        </p:tgtEl>
                                        <p:attrNameLst>
                                          <p:attrName>style.visibility</p:attrName>
                                        </p:attrNameLst>
                                      </p:cBhvr>
                                      <p:to>
                                        <p:strVal val="visible"/>
                                      </p:to>
                                    </p:set>
                                    <p:anim calcmode="lin" valueType="num">
                                      <p:cBhvr additive="base">
                                        <p:cTn id="35" dur="300" fill="hold"/>
                                        <p:tgtEl>
                                          <p:spTgt spid="22557">
                                            <p:txEl>
                                              <p:pRg st="2" end="2"/>
                                            </p:txEl>
                                          </p:spTgt>
                                        </p:tgtEl>
                                        <p:attrNameLst>
                                          <p:attrName>ppt_x</p:attrName>
                                        </p:attrNameLst>
                                      </p:cBhvr>
                                      <p:tavLst>
                                        <p:tav tm="0">
                                          <p:val>
                                            <p:strVal val="#ppt_x"/>
                                          </p:val>
                                        </p:tav>
                                        <p:tav tm="100000">
                                          <p:val>
                                            <p:strVal val="#ppt_x"/>
                                          </p:val>
                                        </p:tav>
                                      </p:tavLst>
                                    </p:anim>
                                    <p:anim calcmode="lin" valueType="num">
                                      <p:cBhvr additive="base">
                                        <p:cTn id="36" dur="300" fill="hold"/>
                                        <p:tgtEl>
                                          <p:spTgt spid="2255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iterate type="wd">
                                    <p:tmPct val="100000"/>
                                  </p:iterate>
                                  <p:childTnLst>
                                    <p:set>
                                      <p:cBhvr>
                                        <p:cTn id="40" dur="1" fill="hold">
                                          <p:stCondLst>
                                            <p:cond delay="0"/>
                                          </p:stCondLst>
                                        </p:cTn>
                                        <p:tgtEl>
                                          <p:spTgt spid="22557">
                                            <p:txEl>
                                              <p:pRg st="3" end="3"/>
                                            </p:txEl>
                                          </p:spTgt>
                                        </p:tgtEl>
                                        <p:attrNameLst>
                                          <p:attrName>style.visibility</p:attrName>
                                        </p:attrNameLst>
                                      </p:cBhvr>
                                      <p:to>
                                        <p:strVal val="visible"/>
                                      </p:to>
                                    </p:set>
                                    <p:anim calcmode="lin" valueType="num">
                                      <p:cBhvr additive="base">
                                        <p:cTn id="41" dur="300" fill="hold"/>
                                        <p:tgtEl>
                                          <p:spTgt spid="22557">
                                            <p:txEl>
                                              <p:pRg st="3" end="3"/>
                                            </p:txEl>
                                          </p:spTgt>
                                        </p:tgtEl>
                                        <p:attrNameLst>
                                          <p:attrName>ppt_x</p:attrName>
                                        </p:attrNameLst>
                                      </p:cBhvr>
                                      <p:tavLst>
                                        <p:tav tm="0">
                                          <p:val>
                                            <p:strVal val="#ppt_x"/>
                                          </p:val>
                                        </p:tav>
                                        <p:tav tm="100000">
                                          <p:val>
                                            <p:strVal val="#ppt_x"/>
                                          </p:val>
                                        </p:tav>
                                      </p:tavLst>
                                    </p:anim>
                                    <p:anim calcmode="lin" valueType="num">
                                      <p:cBhvr additive="base">
                                        <p:cTn id="42" dur="300" fill="hold"/>
                                        <p:tgtEl>
                                          <p:spTgt spid="2255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build="p" autoUpdateAnimBg="0"/>
      <p:bldP spid="22539" grpId="0" animBg="1" autoUpdateAnimBg="0"/>
      <p:bldP spid="22552" grpId="0" animBg="1"/>
      <p:bldP spid="2255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2546350" y="1865313"/>
            <a:ext cx="4038600" cy="4038600"/>
          </a:xfrm>
          <a:prstGeom prst="ellipse">
            <a:avLst/>
          </a:prstGeom>
          <a:gradFill rotWithShape="1">
            <a:gsLst>
              <a:gs pos="0">
                <a:schemeClr val="bg1"/>
              </a:gs>
              <a:gs pos="100000">
                <a:schemeClr val="bg2">
                  <a:alpha val="37000"/>
                </a:schemeClr>
              </a:gs>
            </a:gsLst>
            <a:path path="shape">
              <a:fillToRect l="50000" t="50000" r="50000" b="50000"/>
            </a:path>
          </a:gradFill>
          <a:ln w="3175">
            <a:solidFill>
              <a:srgbClr val="333333"/>
            </a:solidFill>
            <a:round/>
            <a:headEnd/>
            <a:tailEnd/>
          </a:ln>
        </p:spPr>
        <p:txBody>
          <a:bodyPr wrap="none" anchor="ctr"/>
          <a:lstStyle/>
          <a:p>
            <a:endParaRPr lang="en-US"/>
          </a:p>
        </p:txBody>
      </p:sp>
      <p:sp>
        <p:nvSpPr>
          <p:cNvPr id="14339" name="Oval 23"/>
          <p:cNvSpPr>
            <a:spLocks noChangeArrowheads="1"/>
          </p:cNvSpPr>
          <p:nvPr/>
        </p:nvSpPr>
        <p:spPr bwMode="auto">
          <a:xfrm>
            <a:off x="3155950" y="2492375"/>
            <a:ext cx="2805113" cy="2805113"/>
          </a:xfrm>
          <a:prstGeom prst="ellipse">
            <a:avLst/>
          </a:prstGeom>
          <a:gradFill rotWithShape="1">
            <a:gsLst>
              <a:gs pos="0">
                <a:schemeClr val="bg1"/>
              </a:gs>
              <a:gs pos="100000">
                <a:srgbClr val="EAEAEA">
                  <a:alpha val="87999"/>
                </a:srgbClr>
              </a:gs>
            </a:gsLst>
            <a:path path="shape">
              <a:fillToRect l="50000" t="50000" r="50000" b="50000"/>
            </a:path>
          </a:gradFill>
          <a:ln w="3175">
            <a:noFill/>
            <a:round/>
            <a:headEnd/>
            <a:tailEnd/>
          </a:ln>
        </p:spPr>
        <p:txBody>
          <a:bodyPr wrap="none" anchor="ctr"/>
          <a:lstStyle/>
          <a:p>
            <a:endParaRPr lang="en-US"/>
          </a:p>
        </p:txBody>
      </p:sp>
      <p:sp>
        <p:nvSpPr>
          <p:cNvPr id="14340" name="Rectangle 4"/>
          <p:cNvSpPr>
            <a:spLocks noGrp="1" noChangeArrowheads="1"/>
          </p:cNvSpPr>
          <p:nvPr>
            <p:ph type="title"/>
          </p:nvPr>
        </p:nvSpPr>
        <p:spPr/>
        <p:txBody>
          <a:bodyPr/>
          <a:lstStyle/>
          <a:p>
            <a:pPr eaLnBrk="1" hangingPunct="1"/>
            <a:r>
              <a:rPr lang="en-US" sz="4000" smtClean="0"/>
              <a:t>Shielding Effect and </a:t>
            </a:r>
            <a:br>
              <a:rPr lang="en-US" sz="4000" smtClean="0"/>
            </a:br>
            <a:r>
              <a:rPr lang="en-US" sz="4000" smtClean="0"/>
              <a:t>Effective Nuclear Charge</a:t>
            </a:r>
          </a:p>
        </p:txBody>
      </p:sp>
      <p:sp>
        <p:nvSpPr>
          <p:cNvPr id="14341" name="Oval 6"/>
          <p:cNvSpPr>
            <a:spLocks noChangeArrowheads="1"/>
          </p:cNvSpPr>
          <p:nvPr/>
        </p:nvSpPr>
        <p:spPr bwMode="auto">
          <a:xfrm>
            <a:off x="3421063" y="2743200"/>
            <a:ext cx="2286000" cy="2286000"/>
          </a:xfrm>
          <a:prstGeom prst="ellipse">
            <a:avLst/>
          </a:prstGeom>
          <a:gradFill rotWithShape="1">
            <a:gsLst>
              <a:gs pos="0">
                <a:schemeClr val="bg1"/>
              </a:gs>
              <a:gs pos="100000">
                <a:schemeClr val="bg2">
                  <a:alpha val="26999"/>
                </a:schemeClr>
              </a:gs>
            </a:gsLst>
            <a:path path="shape">
              <a:fillToRect l="50000" t="50000" r="50000" b="50000"/>
            </a:path>
          </a:gradFill>
          <a:ln w="3175">
            <a:solidFill>
              <a:srgbClr val="333333"/>
            </a:solidFill>
            <a:round/>
            <a:headEnd/>
            <a:tailEnd/>
          </a:ln>
        </p:spPr>
        <p:txBody>
          <a:bodyPr wrap="none" anchor="ctr"/>
          <a:lstStyle/>
          <a:p>
            <a:endParaRPr lang="en-US"/>
          </a:p>
        </p:txBody>
      </p:sp>
      <p:sp>
        <p:nvSpPr>
          <p:cNvPr id="14342" name="Oval 8"/>
          <p:cNvSpPr>
            <a:spLocks noChangeArrowheads="1"/>
          </p:cNvSpPr>
          <p:nvPr/>
        </p:nvSpPr>
        <p:spPr bwMode="auto">
          <a:xfrm>
            <a:off x="4427538" y="3756025"/>
            <a:ext cx="277812" cy="277813"/>
          </a:xfrm>
          <a:prstGeom prst="ellipse">
            <a:avLst/>
          </a:prstGeom>
          <a:solidFill>
            <a:schemeClr val="bg1"/>
          </a:solidFill>
          <a:ln w="19050">
            <a:solidFill>
              <a:srgbClr val="FF0000"/>
            </a:solidFill>
            <a:round/>
            <a:headEnd/>
            <a:tailEnd/>
          </a:ln>
        </p:spPr>
        <p:txBody>
          <a:bodyPr wrap="none" anchor="ctr"/>
          <a:lstStyle/>
          <a:p>
            <a:pPr algn="ctr"/>
            <a:r>
              <a:rPr lang="en-US" b="1">
                <a:solidFill>
                  <a:srgbClr val="FF0000"/>
                </a:solidFill>
              </a:rPr>
              <a:t>+</a:t>
            </a:r>
          </a:p>
        </p:txBody>
      </p:sp>
      <p:grpSp>
        <p:nvGrpSpPr>
          <p:cNvPr id="14343" name="Group 13"/>
          <p:cNvGrpSpPr>
            <a:grpSpLocks/>
          </p:cNvGrpSpPr>
          <p:nvPr/>
        </p:nvGrpSpPr>
        <p:grpSpPr bwMode="auto">
          <a:xfrm>
            <a:off x="5857875" y="4808538"/>
            <a:ext cx="311150" cy="419100"/>
            <a:chOff x="2746" y="2552"/>
            <a:chExt cx="196" cy="264"/>
          </a:xfrm>
        </p:grpSpPr>
        <p:sp>
          <p:nvSpPr>
            <p:cNvPr id="14372" name="Oval 14"/>
            <p:cNvSpPr>
              <a:spLocks noChangeArrowheads="1"/>
            </p:cNvSpPr>
            <p:nvPr/>
          </p:nvSpPr>
          <p:spPr bwMode="auto">
            <a:xfrm>
              <a:off x="2771" y="2663"/>
              <a:ext cx="153" cy="153"/>
            </a:xfrm>
            <a:prstGeom prst="ellipse">
              <a:avLst/>
            </a:prstGeom>
            <a:solidFill>
              <a:schemeClr val="bg1"/>
            </a:solidFill>
            <a:ln w="19050">
              <a:solidFill>
                <a:schemeClr val="accent2"/>
              </a:solidFill>
              <a:round/>
              <a:headEnd/>
              <a:tailEnd/>
            </a:ln>
          </p:spPr>
          <p:txBody>
            <a:bodyPr wrap="none" anchor="ctr"/>
            <a:lstStyle/>
            <a:p>
              <a:pPr algn="ctr"/>
              <a:endParaRPr lang="en-US"/>
            </a:p>
            <a:p>
              <a:pPr algn="ctr"/>
              <a:endParaRPr lang="en-US"/>
            </a:p>
          </p:txBody>
        </p:sp>
        <p:sp>
          <p:nvSpPr>
            <p:cNvPr id="14373" name="Text Box 15"/>
            <p:cNvSpPr txBox="1">
              <a:spLocks noChangeArrowheads="1"/>
            </p:cNvSpPr>
            <p:nvPr/>
          </p:nvSpPr>
          <p:spPr bwMode="auto">
            <a:xfrm>
              <a:off x="2746" y="2552"/>
              <a:ext cx="196" cy="231"/>
            </a:xfrm>
            <a:prstGeom prst="rect">
              <a:avLst/>
            </a:prstGeom>
            <a:noFill/>
            <a:ln w="19050">
              <a:noFill/>
              <a:miter lim="800000"/>
              <a:headEnd/>
              <a:tailEnd/>
            </a:ln>
          </p:spPr>
          <p:txBody>
            <a:bodyPr wrap="none">
              <a:spAutoFit/>
            </a:bodyPr>
            <a:lstStyle/>
            <a:p>
              <a:r>
                <a:rPr lang="en-US" b="1">
                  <a:solidFill>
                    <a:schemeClr val="accent2"/>
                  </a:solidFill>
                </a:rPr>
                <a:t>_</a:t>
              </a:r>
            </a:p>
          </p:txBody>
        </p:sp>
      </p:grpSp>
      <p:grpSp>
        <p:nvGrpSpPr>
          <p:cNvPr id="14344" name="Group 20"/>
          <p:cNvGrpSpPr>
            <a:grpSpLocks/>
          </p:cNvGrpSpPr>
          <p:nvPr/>
        </p:nvGrpSpPr>
        <p:grpSpPr bwMode="auto">
          <a:xfrm>
            <a:off x="2957513" y="4800600"/>
            <a:ext cx="311150" cy="419100"/>
            <a:chOff x="1783" y="2839"/>
            <a:chExt cx="196" cy="264"/>
          </a:xfrm>
        </p:grpSpPr>
        <p:sp>
          <p:nvSpPr>
            <p:cNvPr id="14370" name="Oval 17"/>
            <p:cNvSpPr>
              <a:spLocks noChangeArrowheads="1"/>
            </p:cNvSpPr>
            <p:nvPr/>
          </p:nvSpPr>
          <p:spPr bwMode="auto">
            <a:xfrm>
              <a:off x="1808" y="2950"/>
              <a:ext cx="153" cy="153"/>
            </a:xfrm>
            <a:prstGeom prst="ellipse">
              <a:avLst/>
            </a:prstGeom>
            <a:solidFill>
              <a:schemeClr val="bg1"/>
            </a:solidFill>
            <a:ln w="19050">
              <a:solidFill>
                <a:schemeClr val="accent2"/>
              </a:solidFill>
              <a:round/>
              <a:headEnd/>
              <a:tailEnd/>
            </a:ln>
          </p:spPr>
          <p:txBody>
            <a:bodyPr wrap="none" anchor="ctr"/>
            <a:lstStyle/>
            <a:p>
              <a:pPr algn="ctr"/>
              <a:endParaRPr lang="en-US"/>
            </a:p>
            <a:p>
              <a:pPr algn="ctr"/>
              <a:endParaRPr lang="en-US"/>
            </a:p>
          </p:txBody>
        </p:sp>
        <p:sp>
          <p:nvSpPr>
            <p:cNvPr id="14371" name="Text Box 18"/>
            <p:cNvSpPr txBox="1">
              <a:spLocks noChangeArrowheads="1"/>
            </p:cNvSpPr>
            <p:nvPr/>
          </p:nvSpPr>
          <p:spPr bwMode="auto">
            <a:xfrm>
              <a:off x="1783" y="2839"/>
              <a:ext cx="196" cy="231"/>
            </a:xfrm>
            <a:prstGeom prst="rect">
              <a:avLst/>
            </a:prstGeom>
            <a:noFill/>
            <a:ln w="19050">
              <a:noFill/>
              <a:miter lim="800000"/>
              <a:headEnd/>
              <a:tailEnd/>
            </a:ln>
          </p:spPr>
          <p:txBody>
            <a:bodyPr wrap="none">
              <a:spAutoFit/>
            </a:bodyPr>
            <a:lstStyle/>
            <a:p>
              <a:r>
                <a:rPr lang="en-US" b="1">
                  <a:solidFill>
                    <a:schemeClr val="accent2"/>
                  </a:solidFill>
                </a:rPr>
                <a:t>_</a:t>
              </a:r>
            </a:p>
          </p:txBody>
        </p:sp>
      </p:grpSp>
      <p:sp>
        <p:nvSpPr>
          <p:cNvPr id="486424" name="Line 24"/>
          <p:cNvSpPr>
            <a:spLocks noChangeShapeType="1"/>
          </p:cNvSpPr>
          <p:nvPr/>
        </p:nvSpPr>
        <p:spPr bwMode="auto">
          <a:xfrm flipV="1">
            <a:off x="3200400" y="3984625"/>
            <a:ext cx="1241425" cy="1027113"/>
          </a:xfrm>
          <a:prstGeom prst="line">
            <a:avLst/>
          </a:prstGeom>
          <a:noFill/>
          <a:ln w="22225">
            <a:solidFill>
              <a:srgbClr val="FF0000"/>
            </a:solidFill>
            <a:round/>
            <a:headEnd/>
            <a:tailEnd type="triangle" w="med" len="med"/>
          </a:ln>
        </p:spPr>
        <p:txBody>
          <a:bodyPr wrap="none" anchor="ctr"/>
          <a:lstStyle/>
          <a:p>
            <a:endParaRPr lang="en-US"/>
          </a:p>
        </p:txBody>
      </p:sp>
      <p:sp>
        <p:nvSpPr>
          <p:cNvPr id="486425" name="Line 25"/>
          <p:cNvSpPr>
            <a:spLocks noChangeShapeType="1"/>
          </p:cNvSpPr>
          <p:nvPr/>
        </p:nvSpPr>
        <p:spPr bwMode="auto">
          <a:xfrm flipH="1" flipV="1">
            <a:off x="4686300" y="3986213"/>
            <a:ext cx="1241425" cy="1027112"/>
          </a:xfrm>
          <a:prstGeom prst="line">
            <a:avLst/>
          </a:prstGeom>
          <a:noFill/>
          <a:ln w="22225">
            <a:solidFill>
              <a:srgbClr val="FF0000"/>
            </a:solidFill>
            <a:round/>
            <a:headEnd/>
            <a:tailEnd type="triangle" w="med" len="med"/>
          </a:ln>
        </p:spPr>
        <p:txBody>
          <a:bodyPr wrap="none" anchor="ctr"/>
          <a:lstStyle/>
          <a:p>
            <a:endParaRPr lang="en-US"/>
          </a:p>
        </p:txBody>
      </p:sp>
      <p:sp>
        <p:nvSpPr>
          <p:cNvPr id="486410" name="Oval 10"/>
          <p:cNvSpPr>
            <a:spLocks noChangeArrowheads="1"/>
          </p:cNvSpPr>
          <p:nvPr/>
        </p:nvSpPr>
        <p:spPr bwMode="auto">
          <a:xfrm>
            <a:off x="4446588" y="4227513"/>
            <a:ext cx="242887" cy="242887"/>
          </a:xfrm>
          <a:prstGeom prst="ellipse">
            <a:avLst/>
          </a:prstGeom>
          <a:solidFill>
            <a:schemeClr val="bg1"/>
          </a:solidFill>
          <a:ln w="15875">
            <a:solidFill>
              <a:schemeClr val="accent2"/>
            </a:solidFill>
            <a:round/>
            <a:headEnd/>
            <a:tailEnd/>
          </a:ln>
        </p:spPr>
        <p:txBody>
          <a:bodyPr wrap="none" anchor="ctr"/>
          <a:lstStyle/>
          <a:p>
            <a:pPr algn="ctr"/>
            <a:endParaRPr lang="en-US"/>
          </a:p>
          <a:p>
            <a:pPr algn="ctr"/>
            <a:endParaRPr lang="en-US"/>
          </a:p>
        </p:txBody>
      </p:sp>
      <p:sp>
        <p:nvSpPr>
          <p:cNvPr id="486411" name="Text Box 11"/>
          <p:cNvSpPr txBox="1">
            <a:spLocks noChangeArrowheads="1"/>
          </p:cNvSpPr>
          <p:nvPr/>
        </p:nvSpPr>
        <p:spPr bwMode="auto">
          <a:xfrm>
            <a:off x="4406900" y="4051300"/>
            <a:ext cx="311150" cy="366713"/>
          </a:xfrm>
          <a:prstGeom prst="rect">
            <a:avLst/>
          </a:prstGeom>
          <a:noFill/>
          <a:ln w="9525">
            <a:noFill/>
            <a:miter lim="800000"/>
            <a:headEnd/>
            <a:tailEnd/>
          </a:ln>
        </p:spPr>
        <p:txBody>
          <a:bodyPr wrap="none">
            <a:spAutoFit/>
          </a:bodyPr>
          <a:lstStyle/>
          <a:p>
            <a:r>
              <a:rPr lang="en-US" b="1">
                <a:solidFill>
                  <a:schemeClr val="accent2"/>
                </a:solidFill>
              </a:rPr>
              <a:t>_</a:t>
            </a:r>
          </a:p>
        </p:txBody>
      </p:sp>
      <p:sp>
        <p:nvSpPr>
          <p:cNvPr id="486426" name="Line 26"/>
          <p:cNvSpPr>
            <a:spLocks noChangeShapeType="1"/>
          </p:cNvSpPr>
          <p:nvPr/>
        </p:nvSpPr>
        <p:spPr bwMode="auto">
          <a:xfrm flipV="1">
            <a:off x="4564063" y="4054475"/>
            <a:ext cx="0" cy="173038"/>
          </a:xfrm>
          <a:prstGeom prst="line">
            <a:avLst/>
          </a:prstGeom>
          <a:noFill/>
          <a:ln w="19050">
            <a:solidFill>
              <a:srgbClr val="FF0000"/>
            </a:solidFill>
            <a:round/>
            <a:headEnd/>
            <a:tailEnd type="triangle" w="med" len="med"/>
          </a:ln>
        </p:spPr>
        <p:txBody>
          <a:bodyPr wrap="none" anchor="ctr"/>
          <a:lstStyle/>
          <a:p>
            <a:endParaRPr lang="en-US"/>
          </a:p>
        </p:txBody>
      </p:sp>
      <p:sp>
        <p:nvSpPr>
          <p:cNvPr id="486427" name="Line 27"/>
          <p:cNvSpPr>
            <a:spLocks noChangeShapeType="1"/>
          </p:cNvSpPr>
          <p:nvPr/>
        </p:nvSpPr>
        <p:spPr bwMode="auto">
          <a:xfrm>
            <a:off x="3243263" y="5124450"/>
            <a:ext cx="2640012" cy="0"/>
          </a:xfrm>
          <a:prstGeom prst="line">
            <a:avLst/>
          </a:prstGeom>
          <a:noFill/>
          <a:ln w="19050">
            <a:solidFill>
              <a:schemeClr val="accent2"/>
            </a:solidFill>
            <a:prstDash val="lgDash"/>
            <a:round/>
            <a:headEnd/>
            <a:tailEnd/>
          </a:ln>
        </p:spPr>
        <p:txBody>
          <a:bodyPr wrap="none" anchor="ctr"/>
          <a:lstStyle/>
          <a:p>
            <a:endParaRPr lang="en-US"/>
          </a:p>
        </p:txBody>
      </p:sp>
      <p:sp>
        <p:nvSpPr>
          <p:cNvPr id="486428" name="Line 28"/>
          <p:cNvSpPr>
            <a:spLocks noChangeShapeType="1"/>
          </p:cNvSpPr>
          <p:nvPr/>
        </p:nvSpPr>
        <p:spPr bwMode="auto">
          <a:xfrm flipV="1">
            <a:off x="3225800" y="4416425"/>
            <a:ext cx="1233488" cy="638175"/>
          </a:xfrm>
          <a:prstGeom prst="line">
            <a:avLst/>
          </a:prstGeom>
          <a:noFill/>
          <a:ln w="19050">
            <a:solidFill>
              <a:schemeClr val="accent2"/>
            </a:solidFill>
            <a:prstDash val="lgDash"/>
            <a:round/>
            <a:headEnd/>
            <a:tailEnd/>
          </a:ln>
        </p:spPr>
        <p:txBody>
          <a:bodyPr wrap="none" anchor="ctr"/>
          <a:lstStyle/>
          <a:p>
            <a:endParaRPr lang="en-US"/>
          </a:p>
        </p:txBody>
      </p:sp>
      <p:sp>
        <p:nvSpPr>
          <p:cNvPr id="486429" name="Line 29"/>
          <p:cNvSpPr>
            <a:spLocks noChangeShapeType="1"/>
          </p:cNvSpPr>
          <p:nvPr/>
        </p:nvSpPr>
        <p:spPr bwMode="auto">
          <a:xfrm flipH="1" flipV="1">
            <a:off x="4664075" y="4418013"/>
            <a:ext cx="1233488" cy="638175"/>
          </a:xfrm>
          <a:prstGeom prst="line">
            <a:avLst/>
          </a:prstGeom>
          <a:noFill/>
          <a:ln w="19050">
            <a:solidFill>
              <a:schemeClr val="accent2"/>
            </a:solidFill>
            <a:prstDash val="lgDash"/>
            <a:round/>
            <a:headEnd/>
            <a:tailEnd/>
          </a:ln>
        </p:spPr>
        <p:txBody>
          <a:bodyPr wrap="none" anchor="ctr"/>
          <a:lstStyle/>
          <a:p>
            <a:endParaRPr lang="en-US"/>
          </a:p>
        </p:txBody>
      </p:sp>
      <p:sp>
        <p:nvSpPr>
          <p:cNvPr id="14353" name="Text Box 30"/>
          <p:cNvSpPr txBox="1">
            <a:spLocks noChangeArrowheads="1"/>
          </p:cNvSpPr>
          <p:nvPr/>
        </p:nvSpPr>
        <p:spPr bwMode="auto">
          <a:xfrm>
            <a:off x="3568700" y="6018213"/>
            <a:ext cx="1947863" cy="457200"/>
          </a:xfrm>
          <a:prstGeom prst="rect">
            <a:avLst/>
          </a:prstGeom>
          <a:noFill/>
          <a:ln w="9525">
            <a:noFill/>
            <a:miter lim="800000"/>
            <a:headEnd/>
            <a:tailEnd/>
          </a:ln>
        </p:spPr>
        <p:txBody>
          <a:bodyPr wrap="none">
            <a:spAutoFit/>
          </a:bodyPr>
          <a:lstStyle/>
          <a:p>
            <a:r>
              <a:rPr lang="en-US" sz="2400"/>
              <a:t>Mg = [Ne]3</a:t>
            </a:r>
            <a:r>
              <a:rPr lang="en-US" sz="2400" i="1"/>
              <a:t>s</a:t>
            </a:r>
            <a:r>
              <a:rPr lang="en-US" sz="2400" baseline="30000"/>
              <a:t>2</a:t>
            </a:r>
          </a:p>
        </p:txBody>
      </p:sp>
      <p:grpSp>
        <p:nvGrpSpPr>
          <p:cNvPr id="14354" name="Group 36"/>
          <p:cNvGrpSpPr>
            <a:grpSpLocks/>
          </p:cNvGrpSpPr>
          <p:nvPr/>
        </p:nvGrpSpPr>
        <p:grpSpPr bwMode="auto">
          <a:xfrm>
            <a:off x="6883400" y="2019300"/>
            <a:ext cx="2092325" cy="781050"/>
            <a:chOff x="453" y="1401"/>
            <a:chExt cx="1318" cy="492"/>
          </a:xfrm>
        </p:grpSpPr>
        <p:sp>
          <p:nvSpPr>
            <p:cNvPr id="14365" name="Rectangle 31"/>
            <p:cNvSpPr>
              <a:spLocks noChangeArrowheads="1"/>
            </p:cNvSpPr>
            <p:nvPr/>
          </p:nvSpPr>
          <p:spPr bwMode="auto">
            <a:xfrm>
              <a:off x="453" y="1401"/>
              <a:ext cx="1318" cy="492"/>
            </a:xfrm>
            <a:prstGeom prst="rect">
              <a:avLst/>
            </a:prstGeom>
            <a:noFill/>
            <a:ln w="9525">
              <a:solidFill>
                <a:schemeClr val="tx1"/>
              </a:solidFill>
              <a:miter lim="800000"/>
              <a:headEnd/>
              <a:tailEnd/>
            </a:ln>
          </p:spPr>
          <p:txBody>
            <a:bodyPr wrap="none" anchor="ctr"/>
            <a:lstStyle/>
            <a:p>
              <a:endParaRPr lang="en-US"/>
            </a:p>
          </p:txBody>
        </p:sp>
        <p:sp>
          <p:nvSpPr>
            <p:cNvPr id="14366" name="Line 32"/>
            <p:cNvSpPr>
              <a:spLocks noChangeShapeType="1"/>
            </p:cNvSpPr>
            <p:nvPr/>
          </p:nvSpPr>
          <p:spPr bwMode="auto">
            <a:xfrm>
              <a:off x="518" y="1560"/>
              <a:ext cx="362" cy="0"/>
            </a:xfrm>
            <a:prstGeom prst="line">
              <a:avLst/>
            </a:prstGeom>
            <a:noFill/>
            <a:ln w="19050">
              <a:solidFill>
                <a:srgbClr val="FF0000"/>
              </a:solidFill>
              <a:round/>
              <a:headEnd/>
              <a:tailEnd/>
            </a:ln>
          </p:spPr>
          <p:txBody>
            <a:bodyPr wrap="none" anchor="ctr"/>
            <a:lstStyle/>
            <a:p>
              <a:endParaRPr lang="en-US"/>
            </a:p>
          </p:txBody>
        </p:sp>
        <p:sp>
          <p:nvSpPr>
            <p:cNvPr id="14367" name="Line 33"/>
            <p:cNvSpPr>
              <a:spLocks noChangeShapeType="1"/>
            </p:cNvSpPr>
            <p:nvPr/>
          </p:nvSpPr>
          <p:spPr bwMode="auto">
            <a:xfrm>
              <a:off x="524" y="1728"/>
              <a:ext cx="362" cy="0"/>
            </a:xfrm>
            <a:prstGeom prst="line">
              <a:avLst/>
            </a:prstGeom>
            <a:noFill/>
            <a:ln w="19050">
              <a:solidFill>
                <a:schemeClr val="accent2"/>
              </a:solidFill>
              <a:prstDash val="lgDash"/>
              <a:round/>
              <a:headEnd/>
              <a:tailEnd/>
            </a:ln>
          </p:spPr>
          <p:txBody>
            <a:bodyPr wrap="none" anchor="ctr"/>
            <a:lstStyle/>
            <a:p>
              <a:endParaRPr lang="en-US"/>
            </a:p>
          </p:txBody>
        </p:sp>
        <p:sp>
          <p:nvSpPr>
            <p:cNvPr id="14368" name="Text Box 34"/>
            <p:cNvSpPr txBox="1">
              <a:spLocks noChangeArrowheads="1"/>
            </p:cNvSpPr>
            <p:nvPr/>
          </p:nvSpPr>
          <p:spPr bwMode="auto">
            <a:xfrm>
              <a:off x="945" y="1417"/>
              <a:ext cx="780" cy="231"/>
            </a:xfrm>
            <a:prstGeom prst="rect">
              <a:avLst/>
            </a:prstGeom>
            <a:noFill/>
            <a:ln w="9525">
              <a:noFill/>
              <a:miter lim="800000"/>
              <a:headEnd/>
              <a:tailEnd/>
            </a:ln>
          </p:spPr>
          <p:txBody>
            <a:bodyPr wrap="none">
              <a:spAutoFit/>
            </a:bodyPr>
            <a:lstStyle/>
            <a:p>
              <a:r>
                <a:rPr lang="en-US"/>
                <a:t>attractions</a:t>
              </a:r>
            </a:p>
          </p:txBody>
        </p:sp>
        <p:sp>
          <p:nvSpPr>
            <p:cNvPr id="14369" name="Text Box 35"/>
            <p:cNvSpPr txBox="1">
              <a:spLocks noChangeArrowheads="1"/>
            </p:cNvSpPr>
            <p:nvPr/>
          </p:nvSpPr>
          <p:spPr bwMode="auto">
            <a:xfrm>
              <a:off x="945" y="1603"/>
              <a:ext cx="772" cy="231"/>
            </a:xfrm>
            <a:prstGeom prst="rect">
              <a:avLst/>
            </a:prstGeom>
            <a:noFill/>
            <a:ln w="9525">
              <a:noFill/>
              <a:miter lim="800000"/>
              <a:headEnd/>
              <a:tailEnd/>
            </a:ln>
          </p:spPr>
          <p:txBody>
            <a:bodyPr wrap="none">
              <a:spAutoFit/>
            </a:bodyPr>
            <a:lstStyle/>
            <a:p>
              <a:r>
                <a:rPr lang="en-US"/>
                <a:t>repulsions</a:t>
              </a:r>
            </a:p>
          </p:txBody>
        </p:sp>
      </p:grpSp>
      <p:sp>
        <p:nvSpPr>
          <p:cNvPr id="14355" name="Rectangle 37"/>
          <p:cNvSpPr>
            <a:spLocks noChangeArrowheads="1"/>
          </p:cNvSpPr>
          <p:nvPr/>
        </p:nvSpPr>
        <p:spPr bwMode="auto">
          <a:xfrm>
            <a:off x="76200" y="6567488"/>
            <a:ext cx="3794125" cy="214312"/>
          </a:xfrm>
          <a:prstGeom prst="rect">
            <a:avLst/>
          </a:prstGeom>
          <a:noFill/>
          <a:ln w="9525">
            <a:noFill/>
            <a:miter lim="800000"/>
            <a:headEnd/>
            <a:tailEnd/>
          </a:ln>
        </p:spPr>
        <p:txBody>
          <a:bodyPr wrap="none">
            <a:spAutoFit/>
          </a:bodyPr>
          <a:lstStyle/>
          <a:p>
            <a:r>
              <a:rPr lang="en-US" sz="800"/>
              <a:t>Hill, Petrucci, </a:t>
            </a:r>
            <a:r>
              <a:rPr lang="en-US" sz="800" u="sng"/>
              <a:t>General Chemistry An Integrated Approach</a:t>
            </a:r>
            <a:r>
              <a:rPr lang="en-US" sz="800"/>
              <a:t> 2nd Edition, page 336</a:t>
            </a:r>
          </a:p>
        </p:txBody>
      </p:sp>
      <p:sp>
        <p:nvSpPr>
          <p:cNvPr id="486438" name="Line 38"/>
          <p:cNvSpPr>
            <a:spLocks noChangeShapeType="1"/>
          </p:cNvSpPr>
          <p:nvPr/>
        </p:nvSpPr>
        <p:spPr bwMode="auto">
          <a:xfrm>
            <a:off x="6184900" y="5229225"/>
            <a:ext cx="493713" cy="298450"/>
          </a:xfrm>
          <a:prstGeom prst="line">
            <a:avLst/>
          </a:prstGeom>
          <a:noFill/>
          <a:ln w="19050">
            <a:solidFill>
              <a:schemeClr val="accent2"/>
            </a:solidFill>
            <a:round/>
            <a:headEnd/>
            <a:tailEnd type="triangle" w="med" len="med"/>
          </a:ln>
        </p:spPr>
        <p:txBody>
          <a:bodyPr wrap="none" anchor="ctr"/>
          <a:lstStyle/>
          <a:p>
            <a:endParaRPr lang="en-US"/>
          </a:p>
        </p:txBody>
      </p:sp>
      <p:sp>
        <p:nvSpPr>
          <p:cNvPr id="486439" name="Line 39"/>
          <p:cNvSpPr>
            <a:spLocks noChangeShapeType="1"/>
          </p:cNvSpPr>
          <p:nvPr/>
        </p:nvSpPr>
        <p:spPr bwMode="auto">
          <a:xfrm>
            <a:off x="6318250" y="5116513"/>
            <a:ext cx="287338" cy="0"/>
          </a:xfrm>
          <a:prstGeom prst="line">
            <a:avLst/>
          </a:prstGeom>
          <a:noFill/>
          <a:ln w="19050">
            <a:solidFill>
              <a:schemeClr val="accent2"/>
            </a:solidFill>
            <a:round/>
            <a:headEnd/>
            <a:tailEnd type="triangle" w="med" len="med"/>
          </a:ln>
        </p:spPr>
        <p:txBody>
          <a:bodyPr wrap="none" anchor="ctr"/>
          <a:lstStyle/>
          <a:p>
            <a:endParaRPr lang="en-US"/>
          </a:p>
        </p:txBody>
      </p:sp>
      <p:sp>
        <p:nvSpPr>
          <p:cNvPr id="486440" name="Line 40"/>
          <p:cNvSpPr>
            <a:spLocks noChangeShapeType="1"/>
          </p:cNvSpPr>
          <p:nvPr/>
        </p:nvSpPr>
        <p:spPr bwMode="auto">
          <a:xfrm flipH="1">
            <a:off x="2422525" y="5229225"/>
            <a:ext cx="493713" cy="298450"/>
          </a:xfrm>
          <a:prstGeom prst="line">
            <a:avLst/>
          </a:prstGeom>
          <a:noFill/>
          <a:ln w="19050">
            <a:solidFill>
              <a:schemeClr val="accent2"/>
            </a:solidFill>
            <a:round/>
            <a:headEnd/>
            <a:tailEnd type="triangle" w="med" len="med"/>
          </a:ln>
        </p:spPr>
        <p:txBody>
          <a:bodyPr wrap="none" anchor="ctr"/>
          <a:lstStyle/>
          <a:p>
            <a:endParaRPr lang="en-US"/>
          </a:p>
        </p:txBody>
      </p:sp>
      <p:sp>
        <p:nvSpPr>
          <p:cNvPr id="486441" name="Line 41"/>
          <p:cNvSpPr>
            <a:spLocks noChangeShapeType="1"/>
          </p:cNvSpPr>
          <p:nvPr/>
        </p:nvSpPr>
        <p:spPr bwMode="auto">
          <a:xfrm flipH="1">
            <a:off x="2555875" y="5116513"/>
            <a:ext cx="287338" cy="0"/>
          </a:xfrm>
          <a:prstGeom prst="line">
            <a:avLst/>
          </a:prstGeom>
          <a:noFill/>
          <a:ln w="19050">
            <a:solidFill>
              <a:schemeClr val="accent2"/>
            </a:solidFill>
            <a:round/>
            <a:headEnd/>
            <a:tailEnd type="triangle" w="med" len="med"/>
          </a:ln>
        </p:spPr>
        <p:txBody>
          <a:bodyPr wrap="none" anchor="ctr"/>
          <a:lstStyle/>
          <a:p>
            <a:endParaRPr lang="en-US"/>
          </a:p>
        </p:txBody>
      </p:sp>
      <p:grpSp>
        <p:nvGrpSpPr>
          <p:cNvPr id="14360" name="Group 47"/>
          <p:cNvGrpSpPr>
            <a:grpSpLocks/>
          </p:cNvGrpSpPr>
          <p:nvPr/>
        </p:nvGrpSpPr>
        <p:grpSpPr bwMode="auto">
          <a:xfrm>
            <a:off x="8153400" y="152400"/>
            <a:ext cx="895350" cy="1006475"/>
            <a:chOff x="5136" y="96"/>
            <a:chExt cx="564" cy="634"/>
          </a:xfrm>
        </p:grpSpPr>
        <p:sp>
          <p:nvSpPr>
            <p:cNvPr id="14361" name="Rectangle 43"/>
            <p:cNvSpPr>
              <a:spLocks noChangeArrowheads="1"/>
            </p:cNvSpPr>
            <p:nvPr/>
          </p:nvSpPr>
          <p:spPr bwMode="auto">
            <a:xfrm>
              <a:off x="5136" y="96"/>
              <a:ext cx="528" cy="624"/>
            </a:xfrm>
            <a:prstGeom prst="rect">
              <a:avLst/>
            </a:prstGeom>
            <a:noFill/>
            <a:ln w="9525">
              <a:solidFill>
                <a:schemeClr val="tx1"/>
              </a:solidFill>
              <a:miter lim="800000"/>
              <a:headEnd/>
              <a:tailEnd/>
            </a:ln>
          </p:spPr>
          <p:txBody>
            <a:bodyPr wrap="none" anchor="ctr"/>
            <a:lstStyle/>
            <a:p>
              <a:endParaRPr lang="en-US"/>
            </a:p>
          </p:txBody>
        </p:sp>
        <p:sp>
          <p:nvSpPr>
            <p:cNvPr id="14362" name="Text Box 44"/>
            <p:cNvSpPr txBox="1">
              <a:spLocks noChangeArrowheads="1"/>
            </p:cNvSpPr>
            <p:nvPr/>
          </p:nvSpPr>
          <p:spPr bwMode="auto">
            <a:xfrm>
              <a:off x="5210" y="240"/>
              <a:ext cx="471" cy="365"/>
            </a:xfrm>
            <a:prstGeom prst="rect">
              <a:avLst/>
            </a:prstGeom>
            <a:noFill/>
            <a:ln w="9525">
              <a:noFill/>
              <a:miter lim="800000"/>
              <a:headEnd/>
              <a:tailEnd/>
            </a:ln>
          </p:spPr>
          <p:txBody>
            <a:bodyPr wrap="none">
              <a:spAutoFit/>
            </a:bodyPr>
            <a:lstStyle/>
            <a:p>
              <a:r>
                <a:rPr lang="en-US" sz="3200"/>
                <a:t>Mg</a:t>
              </a:r>
            </a:p>
          </p:txBody>
        </p:sp>
        <p:sp>
          <p:nvSpPr>
            <p:cNvPr id="14363" name="Text Box 45"/>
            <p:cNvSpPr txBox="1">
              <a:spLocks noChangeArrowheads="1"/>
            </p:cNvSpPr>
            <p:nvPr/>
          </p:nvSpPr>
          <p:spPr bwMode="auto">
            <a:xfrm>
              <a:off x="5166" y="538"/>
              <a:ext cx="457" cy="192"/>
            </a:xfrm>
            <a:prstGeom prst="rect">
              <a:avLst/>
            </a:prstGeom>
            <a:noFill/>
            <a:ln w="9525">
              <a:noFill/>
              <a:miter lim="800000"/>
              <a:headEnd/>
              <a:tailEnd/>
            </a:ln>
          </p:spPr>
          <p:txBody>
            <a:bodyPr wrap="none">
              <a:spAutoFit/>
            </a:bodyPr>
            <a:lstStyle/>
            <a:p>
              <a:r>
                <a:rPr lang="en-US" sz="1400" b="1">
                  <a:solidFill>
                    <a:srgbClr val="FF0000"/>
                  </a:solidFill>
                </a:rPr>
                <a:t>24.305</a:t>
              </a:r>
            </a:p>
          </p:txBody>
        </p:sp>
        <p:sp>
          <p:nvSpPr>
            <p:cNvPr id="14364" name="Text Box 46"/>
            <p:cNvSpPr txBox="1">
              <a:spLocks noChangeArrowheads="1"/>
            </p:cNvSpPr>
            <p:nvPr/>
          </p:nvSpPr>
          <p:spPr bwMode="auto">
            <a:xfrm>
              <a:off x="5424" y="96"/>
              <a:ext cx="276" cy="231"/>
            </a:xfrm>
            <a:prstGeom prst="rect">
              <a:avLst/>
            </a:prstGeom>
            <a:noFill/>
            <a:ln w="9525">
              <a:noFill/>
              <a:miter lim="800000"/>
              <a:headEnd/>
              <a:tailEnd/>
            </a:ln>
          </p:spPr>
          <p:txBody>
            <a:bodyPr wrap="none">
              <a:spAutoFit/>
            </a:bodyPr>
            <a:lstStyle/>
            <a:p>
              <a:r>
                <a:rPr lang="en-US">
                  <a:solidFill>
                    <a:schemeClr val="accent2"/>
                  </a:solidFill>
                </a:rPr>
                <a:t>12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6424"/>
                                        </p:tgtEl>
                                        <p:attrNameLst>
                                          <p:attrName>style.visibility</p:attrName>
                                        </p:attrNameLst>
                                      </p:cBhvr>
                                      <p:to>
                                        <p:strVal val="visible"/>
                                      </p:to>
                                    </p:set>
                                    <p:animEffect transition="in" filter="wipe(down)">
                                      <p:cBhvr>
                                        <p:cTn id="7" dur="500"/>
                                        <p:tgtEl>
                                          <p:spTgt spid="4864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86425"/>
                                        </p:tgtEl>
                                        <p:attrNameLst>
                                          <p:attrName>style.visibility</p:attrName>
                                        </p:attrNameLst>
                                      </p:cBhvr>
                                      <p:to>
                                        <p:strVal val="visible"/>
                                      </p:to>
                                    </p:set>
                                    <p:animEffect transition="in" filter="wipe(down)">
                                      <p:cBhvr>
                                        <p:cTn id="10" dur="500"/>
                                        <p:tgtEl>
                                          <p:spTgt spid="48642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6410"/>
                                        </p:tgtEl>
                                        <p:attrNameLst>
                                          <p:attrName>style.visibility</p:attrName>
                                        </p:attrNameLst>
                                      </p:cBhvr>
                                      <p:to>
                                        <p:strVal val="visible"/>
                                      </p:to>
                                    </p:set>
                                    <p:animEffect transition="in" filter="dissolve">
                                      <p:cBhvr>
                                        <p:cTn id="15" dur="500"/>
                                        <p:tgtEl>
                                          <p:spTgt spid="4864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86411"/>
                                        </p:tgtEl>
                                        <p:attrNameLst>
                                          <p:attrName>style.visibility</p:attrName>
                                        </p:attrNameLst>
                                      </p:cBhvr>
                                      <p:to>
                                        <p:strVal val="visible"/>
                                      </p:to>
                                    </p:set>
                                    <p:animEffect transition="in" filter="dissolve">
                                      <p:cBhvr>
                                        <p:cTn id="18" dur="500"/>
                                        <p:tgtEl>
                                          <p:spTgt spid="4864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86426"/>
                                        </p:tgtEl>
                                        <p:attrNameLst>
                                          <p:attrName>style.visibility</p:attrName>
                                        </p:attrNameLst>
                                      </p:cBhvr>
                                      <p:to>
                                        <p:strVal val="visible"/>
                                      </p:to>
                                    </p:set>
                                    <p:animEffect transition="in" filter="wipe(down)">
                                      <p:cBhvr>
                                        <p:cTn id="23" dur="500"/>
                                        <p:tgtEl>
                                          <p:spTgt spid="4864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6428"/>
                                        </p:tgtEl>
                                        <p:attrNameLst>
                                          <p:attrName>style.visibility</p:attrName>
                                        </p:attrNameLst>
                                      </p:cBhvr>
                                      <p:to>
                                        <p:strVal val="visible"/>
                                      </p:to>
                                    </p:set>
                                    <p:animEffect transition="in" filter="fade">
                                      <p:cBhvr>
                                        <p:cTn id="28" dur="2000"/>
                                        <p:tgtEl>
                                          <p:spTgt spid="4864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6429"/>
                                        </p:tgtEl>
                                        <p:attrNameLst>
                                          <p:attrName>style.visibility</p:attrName>
                                        </p:attrNameLst>
                                      </p:cBhvr>
                                      <p:to>
                                        <p:strVal val="visible"/>
                                      </p:to>
                                    </p:set>
                                    <p:animEffect transition="in" filter="fade">
                                      <p:cBhvr>
                                        <p:cTn id="31" dur="2000"/>
                                        <p:tgtEl>
                                          <p:spTgt spid="4864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86440"/>
                                        </p:tgtEl>
                                        <p:attrNameLst>
                                          <p:attrName>style.visibility</p:attrName>
                                        </p:attrNameLst>
                                      </p:cBhvr>
                                      <p:to>
                                        <p:strVal val="visible"/>
                                      </p:to>
                                    </p:set>
                                    <p:animEffect transition="in" filter="wipe(up)">
                                      <p:cBhvr>
                                        <p:cTn id="36" dur="500"/>
                                        <p:tgtEl>
                                          <p:spTgt spid="48644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86438"/>
                                        </p:tgtEl>
                                        <p:attrNameLst>
                                          <p:attrName>style.visibility</p:attrName>
                                        </p:attrNameLst>
                                      </p:cBhvr>
                                      <p:to>
                                        <p:strVal val="visible"/>
                                      </p:to>
                                    </p:set>
                                    <p:animEffect transition="in" filter="wipe(up)">
                                      <p:cBhvr>
                                        <p:cTn id="39" dur="500"/>
                                        <p:tgtEl>
                                          <p:spTgt spid="4864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6427"/>
                                        </p:tgtEl>
                                        <p:attrNameLst>
                                          <p:attrName>style.visibility</p:attrName>
                                        </p:attrNameLst>
                                      </p:cBhvr>
                                      <p:to>
                                        <p:strVal val="visible"/>
                                      </p:to>
                                    </p:set>
                                    <p:animEffect transition="in" filter="fade">
                                      <p:cBhvr>
                                        <p:cTn id="44" dur="2000"/>
                                        <p:tgtEl>
                                          <p:spTgt spid="4864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486441"/>
                                        </p:tgtEl>
                                        <p:attrNameLst>
                                          <p:attrName>style.visibility</p:attrName>
                                        </p:attrNameLst>
                                      </p:cBhvr>
                                      <p:to>
                                        <p:strVal val="visible"/>
                                      </p:to>
                                    </p:set>
                                    <p:animEffect transition="in" filter="wipe(right)">
                                      <p:cBhvr>
                                        <p:cTn id="49" dur="500"/>
                                        <p:tgtEl>
                                          <p:spTgt spid="4864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86439"/>
                                        </p:tgtEl>
                                        <p:attrNameLst>
                                          <p:attrName>style.visibility</p:attrName>
                                        </p:attrNameLst>
                                      </p:cBhvr>
                                      <p:to>
                                        <p:strVal val="visible"/>
                                      </p:to>
                                    </p:set>
                                    <p:animEffect transition="in" filter="wipe(left)">
                                      <p:cBhvr>
                                        <p:cTn id="52" dur="500"/>
                                        <p:tgtEl>
                                          <p:spTgt spid="48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24" grpId="0" animBg="1"/>
      <p:bldP spid="486425" grpId="0" animBg="1"/>
      <p:bldP spid="486410" grpId="0" animBg="1"/>
      <p:bldP spid="486411" grpId="0"/>
      <p:bldP spid="486426" grpId="0" animBg="1"/>
      <p:bldP spid="486427" grpId="0" animBg="1"/>
      <p:bldP spid="486428" grpId="0" animBg="1"/>
      <p:bldP spid="486429" grpId="0" animBg="1"/>
      <p:bldP spid="486438" grpId="0" animBg="1"/>
      <p:bldP spid="486439" grpId="0" animBg="1"/>
      <p:bldP spid="486440" grpId="0" animBg="1"/>
      <p:bldP spid="48644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2625" name="Oval 33"/>
          <p:cNvSpPr>
            <a:spLocks noChangeArrowheads="1"/>
          </p:cNvSpPr>
          <p:nvPr/>
        </p:nvSpPr>
        <p:spPr bwMode="auto">
          <a:xfrm>
            <a:off x="7086600" y="4957763"/>
            <a:ext cx="838200" cy="838200"/>
          </a:xfrm>
          <a:prstGeom prst="ellipse">
            <a:avLst/>
          </a:prstGeom>
          <a:noFill/>
          <a:ln w="22225">
            <a:solidFill>
              <a:schemeClr val="tx1"/>
            </a:solidFill>
            <a:round/>
            <a:headEnd/>
            <a:tailEnd/>
          </a:ln>
        </p:spPr>
        <p:txBody>
          <a:bodyPr wrap="none" anchor="ctr"/>
          <a:lstStyle/>
          <a:p>
            <a:endParaRPr lang="en-US"/>
          </a:p>
        </p:txBody>
      </p:sp>
      <p:sp>
        <p:nvSpPr>
          <p:cNvPr id="622631" name="Text Box 39"/>
          <p:cNvSpPr txBox="1">
            <a:spLocks noChangeArrowheads="1"/>
          </p:cNvSpPr>
          <p:nvPr/>
        </p:nvSpPr>
        <p:spPr bwMode="auto">
          <a:xfrm>
            <a:off x="7143750" y="5240338"/>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2" name="Text Box 40"/>
          <p:cNvSpPr txBox="1">
            <a:spLocks noChangeArrowheads="1"/>
          </p:cNvSpPr>
          <p:nvPr/>
        </p:nvSpPr>
        <p:spPr bwMode="auto">
          <a:xfrm>
            <a:off x="7400925" y="530701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5" name="Text Box 43"/>
          <p:cNvSpPr txBox="1">
            <a:spLocks noChangeArrowheads="1"/>
          </p:cNvSpPr>
          <p:nvPr/>
        </p:nvSpPr>
        <p:spPr bwMode="auto">
          <a:xfrm>
            <a:off x="7534275" y="503396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6" name="Text Box 44"/>
          <p:cNvSpPr txBox="1">
            <a:spLocks noChangeArrowheads="1"/>
          </p:cNvSpPr>
          <p:nvPr/>
        </p:nvSpPr>
        <p:spPr bwMode="auto">
          <a:xfrm>
            <a:off x="7086600" y="4967288"/>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09" name="Oval 17"/>
          <p:cNvSpPr>
            <a:spLocks noChangeArrowheads="1"/>
          </p:cNvSpPr>
          <p:nvPr/>
        </p:nvSpPr>
        <p:spPr bwMode="auto">
          <a:xfrm>
            <a:off x="4191000" y="4957763"/>
            <a:ext cx="838200" cy="838200"/>
          </a:xfrm>
          <a:prstGeom prst="ellipse">
            <a:avLst/>
          </a:prstGeom>
          <a:noFill/>
          <a:ln w="22225">
            <a:solidFill>
              <a:schemeClr val="tx1"/>
            </a:solidFill>
            <a:round/>
            <a:headEnd/>
            <a:tailEnd/>
          </a:ln>
        </p:spPr>
        <p:txBody>
          <a:bodyPr wrap="none" anchor="ctr"/>
          <a:lstStyle/>
          <a:p>
            <a:endParaRPr lang="en-US"/>
          </a:p>
        </p:txBody>
      </p:sp>
      <p:sp>
        <p:nvSpPr>
          <p:cNvPr id="622615" name="Text Box 23"/>
          <p:cNvSpPr txBox="1">
            <a:spLocks noChangeArrowheads="1"/>
          </p:cNvSpPr>
          <p:nvPr/>
        </p:nvSpPr>
        <p:spPr bwMode="auto">
          <a:xfrm>
            <a:off x="4191000" y="503396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16" name="Text Box 24"/>
          <p:cNvSpPr txBox="1">
            <a:spLocks noChangeArrowheads="1"/>
          </p:cNvSpPr>
          <p:nvPr/>
        </p:nvSpPr>
        <p:spPr bwMode="auto">
          <a:xfrm>
            <a:off x="4419600" y="523081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17" name="Text Box 25"/>
          <p:cNvSpPr txBox="1">
            <a:spLocks noChangeArrowheads="1"/>
          </p:cNvSpPr>
          <p:nvPr/>
        </p:nvSpPr>
        <p:spPr bwMode="auto">
          <a:xfrm>
            <a:off x="4419600" y="488156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19" name="Text Box 27"/>
          <p:cNvSpPr txBox="1">
            <a:spLocks noChangeArrowheads="1"/>
          </p:cNvSpPr>
          <p:nvPr/>
        </p:nvSpPr>
        <p:spPr bwMode="auto">
          <a:xfrm>
            <a:off x="4648200" y="503396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15372" name="Rectangle 2"/>
          <p:cNvSpPr>
            <a:spLocks noGrp="1" noChangeArrowheads="1"/>
          </p:cNvSpPr>
          <p:nvPr>
            <p:ph type="title"/>
          </p:nvPr>
        </p:nvSpPr>
        <p:spPr>
          <a:xfrm>
            <a:off x="0" y="400050"/>
            <a:ext cx="9144000" cy="620713"/>
          </a:xfrm>
        </p:spPr>
        <p:txBody>
          <a:bodyPr/>
          <a:lstStyle/>
          <a:p>
            <a:pPr eaLnBrk="1" hangingPunct="1"/>
            <a:r>
              <a:rPr lang="en-US" sz="3600" smtClean="0">
                <a:solidFill>
                  <a:schemeClr val="tx1"/>
                </a:solidFill>
              </a:rPr>
              <a:t>Decreasing Atomic Size </a:t>
            </a:r>
            <a:br>
              <a:rPr lang="en-US" sz="3600" smtClean="0">
                <a:solidFill>
                  <a:schemeClr val="tx1"/>
                </a:solidFill>
              </a:rPr>
            </a:br>
            <a:r>
              <a:rPr lang="en-US" sz="2800" smtClean="0">
                <a:solidFill>
                  <a:schemeClr val="tx1"/>
                </a:solidFill>
              </a:rPr>
              <a:t>Across a Period</a:t>
            </a:r>
          </a:p>
        </p:txBody>
      </p:sp>
      <p:sp>
        <p:nvSpPr>
          <p:cNvPr id="622595" name="Rectangle 3"/>
          <p:cNvSpPr>
            <a:spLocks noGrp="1" noChangeArrowheads="1"/>
          </p:cNvSpPr>
          <p:nvPr>
            <p:ph type="body" idx="1"/>
          </p:nvPr>
        </p:nvSpPr>
        <p:spPr>
          <a:xfrm>
            <a:off x="368300" y="1347788"/>
            <a:ext cx="8201025" cy="1704975"/>
          </a:xfrm>
        </p:spPr>
        <p:txBody>
          <a:bodyPr/>
          <a:lstStyle/>
          <a:p>
            <a:pPr marL="230188" indent="-230188" eaLnBrk="1" hangingPunct="1">
              <a:lnSpc>
                <a:spcPct val="90000"/>
              </a:lnSpc>
              <a:spcBef>
                <a:spcPct val="0"/>
              </a:spcBef>
            </a:pPr>
            <a:r>
              <a:rPr lang="en-US" sz="1800" smtClean="0"/>
              <a:t>As the attraction between the (</a:t>
            </a:r>
            <a:r>
              <a:rPr lang="en-US" sz="1800" smtClean="0">
                <a:solidFill>
                  <a:srgbClr val="FF0000"/>
                </a:solidFill>
              </a:rPr>
              <a:t>+</a:t>
            </a:r>
            <a:r>
              <a:rPr lang="en-US" sz="1800" smtClean="0"/>
              <a:t>) nucleus and the (</a:t>
            </a:r>
            <a:r>
              <a:rPr lang="en-US" sz="1800" smtClean="0">
                <a:solidFill>
                  <a:schemeClr val="accent2"/>
                </a:solidFill>
              </a:rPr>
              <a:t>–</a:t>
            </a:r>
            <a:r>
              <a:rPr lang="en-US" sz="1800" smtClean="0"/>
              <a:t>) valence electrons </a:t>
            </a:r>
            <a:r>
              <a:rPr lang="en-US" sz="1800" b="1" smtClean="0">
                <a:sym typeface="Symbol" pitchFamily="18" charset="2"/>
              </a:rPr>
              <a:t></a:t>
            </a:r>
            <a:r>
              <a:rPr lang="en-US" sz="1800" smtClean="0"/>
              <a:t>, the atomic size </a:t>
            </a:r>
            <a:r>
              <a:rPr lang="en-US" sz="1800" b="1" smtClean="0">
                <a:sym typeface="Symbol" pitchFamily="18" charset="2"/>
              </a:rPr>
              <a:t></a:t>
            </a:r>
            <a:r>
              <a:rPr lang="en-US" sz="1800" smtClean="0"/>
              <a:t>.   Greater coulombic attraction.</a:t>
            </a:r>
          </a:p>
          <a:p>
            <a:pPr marL="230188" indent="-230188" eaLnBrk="1" hangingPunct="1">
              <a:lnSpc>
                <a:spcPct val="90000"/>
              </a:lnSpc>
              <a:spcBef>
                <a:spcPct val="0"/>
              </a:spcBef>
            </a:pPr>
            <a:endParaRPr lang="en-US" sz="800" smtClean="0"/>
          </a:p>
          <a:p>
            <a:pPr marL="230188" indent="-230188" eaLnBrk="1" hangingPunct="1">
              <a:lnSpc>
                <a:spcPct val="95000"/>
              </a:lnSpc>
              <a:spcBef>
                <a:spcPct val="0"/>
              </a:spcBef>
            </a:pPr>
            <a:r>
              <a:rPr lang="en-US" sz="1800" smtClean="0"/>
              <a:t>From left to right, size decreases because there is an increase in nuclear charge and </a:t>
            </a:r>
            <a:r>
              <a:rPr lang="en-US" sz="1800" smtClean="0">
                <a:solidFill>
                  <a:srgbClr val="0000CC"/>
                </a:solidFill>
              </a:rPr>
              <a:t>Effective Nuclear Charge</a:t>
            </a:r>
            <a:r>
              <a:rPr lang="en-US" sz="1800" smtClean="0"/>
              <a:t> (# protons – # core electrons).</a:t>
            </a:r>
          </a:p>
          <a:p>
            <a:pPr marL="230188" indent="-230188" eaLnBrk="1" hangingPunct="1">
              <a:lnSpc>
                <a:spcPct val="95000"/>
              </a:lnSpc>
              <a:spcBef>
                <a:spcPct val="0"/>
              </a:spcBef>
            </a:pPr>
            <a:endParaRPr lang="en-US" sz="800" smtClean="0"/>
          </a:p>
          <a:p>
            <a:pPr marL="230188" indent="-230188" eaLnBrk="1" hangingPunct="1">
              <a:lnSpc>
                <a:spcPct val="95000"/>
              </a:lnSpc>
              <a:spcBef>
                <a:spcPct val="0"/>
              </a:spcBef>
            </a:pPr>
            <a:r>
              <a:rPr lang="en-US" sz="1800" smtClean="0"/>
              <a:t>Each valence electron is pulled by the full ENC</a:t>
            </a:r>
          </a:p>
        </p:txBody>
      </p:sp>
      <p:sp>
        <p:nvSpPr>
          <p:cNvPr id="622596" name="Oval 4"/>
          <p:cNvSpPr>
            <a:spLocks noChangeArrowheads="1"/>
          </p:cNvSpPr>
          <p:nvPr/>
        </p:nvSpPr>
        <p:spPr bwMode="auto">
          <a:xfrm>
            <a:off x="1219200" y="4957763"/>
            <a:ext cx="838200" cy="838200"/>
          </a:xfrm>
          <a:prstGeom prst="ellipse">
            <a:avLst/>
          </a:prstGeom>
          <a:noFill/>
          <a:ln w="22225">
            <a:solidFill>
              <a:schemeClr val="tx1"/>
            </a:solidFill>
            <a:round/>
            <a:headEnd/>
            <a:tailEnd/>
          </a:ln>
        </p:spPr>
        <p:txBody>
          <a:bodyPr wrap="none" anchor="ctr"/>
          <a:lstStyle/>
          <a:p>
            <a:endParaRPr lang="en-US"/>
          </a:p>
        </p:txBody>
      </p:sp>
      <p:sp>
        <p:nvSpPr>
          <p:cNvPr id="622597" name="Text Box 5"/>
          <p:cNvSpPr txBox="1">
            <a:spLocks noChangeArrowheads="1"/>
          </p:cNvSpPr>
          <p:nvPr/>
        </p:nvSpPr>
        <p:spPr bwMode="auto">
          <a:xfrm>
            <a:off x="123825" y="3624263"/>
            <a:ext cx="3124200" cy="336550"/>
          </a:xfrm>
          <a:prstGeom prst="rect">
            <a:avLst/>
          </a:prstGeom>
          <a:noFill/>
          <a:ln w="9525">
            <a:noFill/>
            <a:miter lim="800000"/>
            <a:headEnd/>
            <a:tailEnd/>
          </a:ln>
        </p:spPr>
        <p:txBody>
          <a:bodyPr>
            <a:spAutoFit/>
          </a:bodyPr>
          <a:lstStyle/>
          <a:p>
            <a:pPr algn="ctr" eaLnBrk="0" hangingPunct="0">
              <a:spcBef>
                <a:spcPct val="50000"/>
              </a:spcBef>
            </a:pPr>
            <a:r>
              <a:rPr lang="en-US" sz="1600"/>
              <a:t>(ENC = </a:t>
            </a:r>
            <a:r>
              <a:rPr lang="en-US" sz="1600">
                <a:solidFill>
                  <a:schemeClr val="accent2"/>
                </a:solidFill>
              </a:rPr>
              <a:t>1</a:t>
            </a:r>
            <a:r>
              <a:rPr lang="en-US" sz="1600"/>
              <a:t>)</a:t>
            </a:r>
            <a:endParaRPr lang="en-CA" sz="1600"/>
          </a:p>
        </p:txBody>
      </p:sp>
      <p:grpSp>
        <p:nvGrpSpPr>
          <p:cNvPr id="2" name="Group 6"/>
          <p:cNvGrpSpPr>
            <a:grpSpLocks/>
          </p:cNvGrpSpPr>
          <p:nvPr/>
        </p:nvGrpSpPr>
        <p:grpSpPr bwMode="auto">
          <a:xfrm>
            <a:off x="990600" y="4652963"/>
            <a:ext cx="1295400" cy="1447800"/>
            <a:chOff x="624" y="2832"/>
            <a:chExt cx="816" cy="912"/>
          </a:xfrm>
        </p:grpSpPr>
        <p:sp>
          <p:nvSpPr>
            <p:cNvPr id="15418" name="Oval 7"/>
            <p:cNvSpPr>
              <a:spLocks noChangeArrowheads="1"/>
            </p:cNvSpPr>
            <p:nvPr/>
          </p:nvSpPr>
          <p:spPr bwMode="auto">
            <a:xfrm>
              <a:off x="624" y="2880"/>
              <a:ext cx="816" cy="816"/>
            </a:xfrm>
            <a:prstGeom prst="ellipse">
              <a:avLst/>
            </a:prstGeom>
            <a:noFill/>
            <a:ln w="22225">
              <a:solidFill>
                <a:schemeClr val="tx1"/>
              </a:solidFill>
              <a:round/>
              <a:headEnd/>
              <a:tailEnd/>
            </a:ln>
          </p:spPr>
          <p:txBody>
            <a:bodyPr wrap="none" anchor="ctr"/>
            <a:lstStyle/>
            <a:p>
              <a:endParaRPr lang="en-US"/>
            </a:p>
          </p:txBody>
        </p:sp>
        <p:sp>
          <p:nvSpPr>
            <p:cNvPr id="15419" name="Oval 8"/>
            <p:cNvSpPr>
              <a:spLocks noChangeArrowheads="1"/>
            </p:cNvSpPr>
            <p:nvPr/>
          </p:nvSpPr>
          <p:spPr bwMode="auto">
            <a:xfrm>
              <a:off x="960" y="2832"/>
              <a:ext cx="96" cy="96"/>
            </a:xfrm>
            <a:prstGeom prst="ellipse">
              <a:avLst/>
            </a:prstGeom>
            <a:solidFill>
              <a:srgbClr val="95A3E7"/>
            </a:solidFill>
            <a:ln w="28575">
              <a:solidFill>
                <a:schemeClr val="accent2"/>
              </a:solidFill>
              <a:round/>
              <a:headEnd/>
              <a:tailEnd/>
            </a:ln>
          </p:spPr>
          <p:txBody>
            <a:bodyPr wrap="none" anchor="ctr"/>
            <a:lstStyle/>
            <a:p>
              <a:endParaRPr lang="en-US"/>
            </a:p>
          </p:txBody>
        </p:sp>
        <p:sp>
          <p:nvSpPr>
            <p:cNvPr id="15420" name="Oval 9"/>
            <p:cNvSpPr>
              <a:spLocks noChangeArrowheads="1"/>
            </p:cNvSpPr>
            <p:nvPr/>
          </p:nvSpPr>
          <p:spPr bwMode="auto">
            <a:xfrm>
              <a:off x="1008" y="3648"/>
              <a:ext cx="96" cy="96"/>
            </a:xfrm>
            <a:prstGeom prst="ellipse">
              <a:avLst/>
            </a:prstGeom>
            <a:solidFill>
              <a:srgbClr val="95A3E7"/>
            </a:solidFill>
            <a:ln w="28575">
              <a:solidFill>
                <a:schemeClr val="accent2"/>
              </a:solidFill>
              <a:round/>
              <a:headEnd/>
              <a:tailEnd/>
            </a:ln>
          </p:spPr>
          <p:txBody>
            <a:bodyPr wrap="none" anchor="ctr"/>
            <a:lstStyle/>
            <a:p>
              <a:endParaRPr lang="en-US"/>
            </a:p>
          </p:txBody>
        </p:sp>
      </p:grpSp>
      <p:sp>
        <p:nvSpPr>
          <p:cNvPr id="622602" name="Text Box 10"/>
          <p:cNvSpPr txBox="1">
            <a:spLocks noChangeArrowheads="1"/>
          </p:cNvSpPr>
          <p:nvPr/>
        </p:nvSpPr>
        <p:spPr bwMode="auto">
          <a:xfrm>
            <a:off x="1219200" y="503396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03" name="Text Box 11"/>
          <p:cNvSpPr txBox="1">
            <a:spLocks noChangeArrowheads="1"/>
          </p:cNvSpPr>
          <p:nvPr/>
        </p:nvSpPr>
        <p:spPr bwMode="auto">
          <a:xfrm>
            <a:off x="1524000" y="523081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04" name="Text Box 12"/>
          <p:cNvSpPr txBox="1">
            <a:spLocks noChangeArrowheads="1"/>
          </p:cNvSpPr>
          <p:nvPr/>
        </p:nvSpPr>
        <p:spPr bwMode="auto">
          <a:xfrm>
            <a:off x="1524000" y="488156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grpSp>
        <p:nvGrpSpPr>
          <p:cNvPr id="3" name="Group 13"/>
          <p:cNvGrpSpPr>
            <a:grpSpLocks/>
          </p:cNvGrpSpPr>
          <p:nvPr/>
        </p:nvGrpSpPr>
        <p:grpSpPr bwMode="auto">
          <a:xfrm>
            <a:off x="228600" y="3967163"/>
            <a:ext cx="2819400" cy="2819400"/>
            <a:chOff x="144" y="2400"/>
            <a:chExt cx="1776" cy="1776"/>
          </a:xfrm>
        </p:grpSpPr>
        <p:sp>
          <p:nvSpPr>
            <p:cNvPr id="15416" name="Oval 14"/>
            <p:cNvSpPr>
              <a:spLocks noChangeArrowheads="1"/>
            </p:cNvSpPr>
            <p:nvPr/>
          </p:nvSpPr>
          <p:spPr bwMode="auto">
            <a:xfrm>
              <a:off x="144" y="2400"/>
              <a:ext cx="1776" cy="1776"/>
            </a:xfrm>
            <a:prstGeom prst="ellipse">
              <a:avLst/>
            </a:prstGeom>
            <a:noFill/>
            <a:ln w="22225">
              <a:solidFill>
                <a:schemeClr val="tx1"/>
              </a:solidFill>
              <a:round/>
              <a:headEnd/>
              <a:tailEnd/>
            </a:ln>
          </p:spPr>
          <p:txBody>
            <a:bodyPr wrap="none" anchor="ctr"/>
            <a:lstStyle/>
            <a:p>
              <a:endParaRPr lang="en-US"/>
            </a:p>
          </p:txBody>
        </p:sp>
        <p:sp>
          <p:nvSpPr>
            <p:cNvPr id="15417" name="Oval 15"/>
            <p:cNvSpPr>
              <a:spLocks noChangeArrowheads="1"/>
            </p:cNvSpPr>
            <p:nvPr/>
          </p:nvSpPr>
          <p:spPr bwMode="auto">
            <a:xfrm>
              <a:off x="1728" y="2736"/>
              <a:ext cx="96" cy="96"/>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622608" name="Line 16"/>
          <p:cNvSpPr>
            <a:spLocks noChangeShapeType="1"/>
          </p:cNvSpPr>
          <p:nvPr/>
        </p:nvSpPr>
        <p:spPr bwMode="auto">
          <a:xfrm flipH="1">
            <a:off x="1905000" y="4652963"/>
            <a:ext cx="762000" cy="533400"/>
          </a:xfrm>
          <a:prstGeom prst="line">
            <a:avLst/>
          </a:prstGeom>
          <a:noFill/>
          <a:ln w="19050">
            <a:solidFill>
              <a:schemeClr val="accent2"/>
            </a:solidFill>
            <a:prstDash val="dash"/>
            <a:round/>
            <a:headEnd type="triangle" w="med" len="med"/>
            <a:tailEnd type="triangle" w="med" len="med"/>
          </a:ln>
        </p:spPr>
        <p:txBody>
          <a:bodyPr/>
          <a:lstStyle/>
          <a:p>
            <a:endParaRPr lang="en-US"/>
          </a:p>
        </p:txBody>
      </p:sp>
      <p:sp>
        <p:nvSpPr>
          <p:cNvPr id="622610" name="Text Box 18"/>
          <p:cNvSpPr txBox="1">
            <a:spLocks noChangeArrowheads="1"/>
          </p:cNvSpPr>
          <p:nvPr/>
        </p:nvSpPr>
        <p:spPr bwMode="auto">
          <a:xfrm>
            <a:off x="2908300" y="3621088"/>
            <a:ext cx="3302000" cy="336550"/>
          </a:xfrm>
          <a:prstGeom prst="rect">
            <a:avLst/>
          </a:prstGeom>
          <a:noFill/>
          <a:ln w="9525">
            <a:noFill/>
            <a:miter lim="800000"/>
            <a:headEnd/>
            <a:tailEnd/>
          </a:ln>
        </p:spPr>
        <p:txBody>
          <a:bodyPr>
            <a:spAutoFit/>
          </a:bodyPr>
          <a:lstStyle/>
          <a:p>
            <a:pPr algn="ctr" eaLnBrk="0" hangingPunct="0">
              <a:spcBef>
                <a:spcPct val="50000"/>
              </a:spcBef>
            </a:pPr>
            <a:r>
              <a:rPr lang="en-US" sz="1600"/>
              <a:t>(ENC = </a:t>
            </a:r>
            <a:r>
              <a:rPr lang="en-US" sz="1600">
                <a:solidFill>
                  <a:schemeClr val="accent2"/>
                </a:solidFill>
              </a:rPr>
              <a:t>2</a:t>
            </a:r>
            <a:r>
              <a:rPr lang="en-US" sz="1600"/>
              <a:t>)</a:t>
            </a:r>
            <a:endParaRPr lang="en-CA" sz="1600"/>
          </a:p>
        </p:txBody>
      </p:sp>
      <p:grpSp>
        <p:nvGrpSpPr>
          <p:cNvPr id="4" name="Group 19"/>
          <p:cNvGrpSpPr>
            <a:grpSpLocks/>
          </p:cNvGrpSpPr>
          <p:nvPr/>
        </p:nvGrpSpPr>
        <p:grpSpPr bwMode="auto">
          <a:xfrm>
            <a:off x="3962400" y="4652963"/>
            <a:ext cx="1295400" cy="1447800"/>
            <a:chOff x="624" y="2832"/>
            <a:chExt cx="816" cy="912"/>
          </a:xfrm>
        </p:grpSpPr>
        <p:sp>
          <p:nvSpPr>
            <p:cNvPr id="15413" name="Oval 20"/>
            <p:cNvSpPr>
              <a:spLocks noChangeArrowheads="1"/>
            </p:cNvSpPr>
            <p:nvPr/>
          </p:nvSpPr>
          <p:spPr bwMode="auto">
            <a:xfrm>
              <a:off x="624" y="2880"/>
              <a:ext cx="816" cy="816"/>
            </a:xfrm>
            <a:prstGeom prst="ellipse">
              <a:avLst/>
            </a:prstGeom>
            <a:noFill/>
            <a:ln w="22225">
              <a:solidFill>
                <a:schemeClr val="tx1"/>
              </a:solidFill>
              <a:round/>
              <a:headEnd/>
              <a:tailEnd/>
            </a:ln>
          </p:spPr>
          <p:txBody>
            <a:bodyPr wrap="none" anchor="ctr"/>
            <a:lstStyle/>
            <a:p>
              <a:endParaRPr lang="en-US"/>
            </a:p>
          </p:txBody>
        </p:sp>
        <p:sp>
          <p:nvSpPr>
            <p:cNvPr id="15414" name="Oval 21"/>
            <p:cNvSpPr>
              <a:spLocks noChangeArrowheads="1"/>
            </p:cNvSpPr>
            <p:nvPr/>
          </p:nvSpPr>
          <p:spPr bwMode="auto">
            <a:xfrm>
              <a:off x="960" y="2832"/>
              <a:ext cx="96" cy="96"/>
            </a:xfrm>
            <a:prstGeom prst="ellipse">
              <a:avLst/>
            </a:prstGeom>
            <a:solidFill>
              <a:srgbClr val="95A3E7"/>
            </a:solidFill>
            <a:ln w="28575">
              <a:solidFill>
                <a:schemeClr val="accent2"/>
              </a:solidFill>
              <a:round/>
              <a:headEnd/>
              <a:tailEnd/>
            </a:ln>
          </p:spPr>
          <p:txBody>
            <a:bodyPr wrap="none" anchor="ctr"/>
            <a:lstStyle/>
            <a:p>
              <a:endParaRPr lang="en-US"/>
            </a:p>
          </p:txBody>
        </p:sp>
        <p:sp>
          <p:nvSpPr>
            <p:cNvPr id="15415" name="Oval 22"/>
            <p:cNvSpPr>
              <a:spLocks noChangeArrowheads="1"/>
            </p:cNvSpPr>
            <p:nvPr/>
          </p:nvSpPr>
          <p:spPr bwMode="auto">
            <a:xfrm>
              <a:off x="1008" y="3648"/>
              <a:ext cx="96" cy="96"/>
            </a:xfrm>
            <a:prstGeom prst="ellipse">
              <a:avLst/>
            </a:prstGeom>
            <a:solidFill>
              <a:srgbClr val="95A3E7"/>
            </a:solidFill>
            <a:ln w="28575">
              <a:solidFill>
                <a:schemeClr val="accent2"/>
              </a:solidFill>
              <a:round/>
              <a:headEnd/>
              <a:tailEnd/>
            </a:ln>
          </p:spPr>
          <p:txBody>
            <a:bodyPr wrap="none" anchor="ctr"/>
            <a:lstStyle/>
            <a:p>
              <a:endParaRPr lang="en-US"/>
            </a:p>
          </p:txBody>
        </p:sp>
      </p:grpSp>
      <p:sp>
        <p:nvSpPr>
          <p:cNvPr id="622618" name="Line 26"/>
          <p:cNvSpPr>
            <a:spLocks noChangeShapeType="1"/>
          </p:cNvSpPr>
          <p:nvPr/>
        </p:nvSpPr>
        <p:spPr bwMode="auto">
          <a:xfrm flipH="1">
            <a:off x="4800600" y="4729163"/>
            <a:ext cx="762000" cy="457200"/>
          </a:xfrm>
          <a:prstGeom prst="line">
            <a:avLst/>
          </a:prstGeom>
          <a:noFill/>
          <a:ln w="34925">
            <a:solidFill>
              <a:schemeClr val="accent2"/>
            </a:solidFill>
            <a:prstDash val="dash"/>
            <a:round/>
            <a:headEnd type="triangle" w="med" len="med"/>
            <a:tailEnd type="triangle" w="med" len="med"/>
          </a:ln>
        </p:spPr>
        <p:txBody>
          <a:bodyPr/>
          <a:lstStyle/>
          <a:p>
            <a:endParaRPr lang="en-US"/>
          </a:p>
        </p:txBody>
      </p:sp>
      <p:grpSp>
        <p:nvGrpSpPr>
          <p:cNvPr id="5" name="Group 28"/>
          <p:cNvGrpSpPr>
            <a:grpSpLocks/>
          </p:cNvGrpSpPr>
          <p:nvPr/>
        </p:nvGrpSpPr>
        <p:grpSpPr bwMode="auto">
          <a:xfrm>
            <a:off x="3352800" y="4119563"/>
            <a:ext cx="2514600" cy="2514600"/>
            <a:chOff x="2160" y="2496"/>
            <a:chExt cx="1584" cy="1584"/>
          </a:xfrm>
        </p:grpSpPr>
        <p:sp>
          <p:nvSpPr>
            <p:cNvPr id="15410" name="Oval 29"/>
            <p:cNvSpPr>
              <a:spLocks noChangeArrowheads="1"/>
            </p:cNvSpPr>
            <p:nvPr/>
          </p:nvSpPr>
          <p:spPr bwMode="auto">
            <a:xfrm>
              <a:off x="2160" y="2496"/>
              <a:ext cx="1584" cy="1584"/>
            </a:xfrm>
            <a:prstGeom prst="ellipse">
              <a:avLst/>
            </a:prstGeom>
            <a:noFill/>
            <a:ln w="22225">
              <a:solidFill>
                <a:schemeClr val="tx1"/>
              </a:solidFill>
              <a:round/>
              <a:headEnd/>
              <a:tailEnd/>
            </a:ln>
          </p:spPr>
          <p:txBody>
            <a:bodyPr wrap="none" anchor="ctr"/>
            <a:lstStyle/>
            <a:p>
              <a:endParaRPr lang="en-US"/>
            </a:p>
          </p:txBody>
        </p:sp>
        <p:sp>
          <p:nvSpPr>
            <p:cNvPr id="15411" name="Oval 30"/>
            <p:cNvSpPr>
              <a:spLocks noChangeArrowheads="1"/>
            </p:cNvSpPr>
            <p:nvPr/>
          </p:nvSpPr>
          <p:spPr bwMode="auto">
            <a:xfrm>
              <a:off x="3573" y="2796"/>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15412" name="Oval 31"/>
            <p:cNvSpPr>
              <a:spLocks noChangeArrowheads="1"/>
            </p:cNvSpPr>
            <p:nvPr/>
          </p:nvSpPr>
          <p:spPr bwMode="auto">
            <a:xfrm>
              <a:off x="2256" y="3696"/>
              <a:ext cx="85" cy="85"/>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622624" name="Line 32"/>
          <p:cNvSpPr>
            <a:spLocks noChangeShapeType="1"/>
          </p:cNvSpPr>
          <p:nvPr/>
        </p:nvSpPr>
        <p:spPr bwMode="auto">
          <a:xfrm flipH="1">
            <a:off x="3657600" y="5567363"/>
            <a:ext cx="685800" cy="457200"/>
          </a:xfrm>
          <a:prstGeom prst="line">
            <a:avLst/>
          </a:prstGeom>
          <a:noFill/>
          <a:ln w="34925">
            <a:solidFill>
              <a:schemeClr val="accent2"/>
            </a:solidFill>
            <a:prstDash val="dash"/>
            <a:round/>
            <a:headEnd type="triangle" w="med" len="med"/>
            <a:tailEnd type="triangle" w="med" len="med"/>
          </a:ln>
        </p:spPr>
        <p:txBody>
          <a:bodyPr/>
          <a:lstStyle/>
          <a:p>
            <a:endParaRPr lang="en-US"/>
          </a:p>
        </p:txBody>
      </p:sp>
      <p:grpSp>
        <p:nvGrpSpPr>
          <p:cNvPr id="6" name="Group 35"/>
          <p:cNvGrpSpPr>
            <a:grpSpLocks/>
          </p:cNvGrpSpPr>
          <p:nvPr/>
        </p:nvGrpSpPr>
        <p:grpSpPr bwMode="auto">
          <a:xfrm>
            <a:off x="6858000" y="4652963"/>
            <a:ext cx="1295400" cy="1447800"/>
            <a:chOff x="624" y="2832"/>
            <a:chExt cx="816" cy="912"/>
          </a:xfrm>
        </p:grpSpPr>
        <p:sp>
          <p:nvSpPr>
            <p:cNvPr id="15407" name="Oval 36"/>
            <p:cNvSpPr>
              <a:spLocks noChangeArrowheads="1"/>
            </p:cNvSpPr>
            <p:nvPr/>
          </p:nvSpPr>
          <p:spPr bwMode="auto">
            <a:xfrm>
              <a:off x="624" y="2880"/>
              <a:ext cx="816" cy="816"/>
            </a:xfrm>
            <a:prstGeom prst="ellipse">
              <a:avLst/>
            </a:prstGeom>
            <a:noFill/>
            <a:ln w="22225">
              <a:solidFill>
                <a:schemeClr val="tx1"/>
              </a:solidFill>
              <a:round/>
              <a:headEnd/>
              <a:tailEnd/>
            </a:ln>
          </p:spPr>
          <p:txBody>
            <a:bodyPr wrap="none" anchor="ctr"/>
            <a:lstStyle/>
            <a:p>
              <a:endParaRPr lang="en-US"/>
            </a:p>
          </p:txBody>
        </p:sp>
        <p:sp>
          <p:nvSpPr>
            <p:cNvPr id="15408" name="Oval 37"/>
            <p:cNvSpPr>
              <a:spLocks noChangeArrowheads="1"/>
            </p:cNvSpPr>
            <p:nvPr/>
          </p:nvSpPr>
          <p:spPr bwMode="auto">
            <a:xfrm>
              <a:off x="960" y="2832"/>
              <a:ext cx="96" cy="96"/>
            </a:xfrm>
            <a:prstGeom prst="ellipse">
              <a:avLst/>
            </a:prstGeom>
            <a:solidFill>
              <a:srgbClr val="95A3E7"/>
            </a:solidFill>
            <a:ln w="28575">
              <a:solidFill>
                <a:schemeClr val="accent2"/>
              </a:solidFill>
              <a:round/>
              <a:headEnd/>
              <a:tailEnd/>
            </a:ln>
          </p:spPr>
          <p:txBody>
            <a:bodyPr wrap="none" anchor="ctr"/>
            <a:lstStyle/>
            <a:p>
              <a:endParaRPr lang="en-US"/>
            </a:p>
          </p:txBody>
        </p:sp>
        <p:sp>
          <p:nvSpPr>
            <p:cNvPr id="15409" name="Oval 38"/>
            <p:cNvSpPr>
              <a:spLocks noChangeArrowheads="1"/>
            </p:cNvSpPr>
            <p:nvPr/>
          </p:nvSpPr>
          <p:spPr bwMode="auto">
            <a:xfrm>
              <a:off x="1008" y="3648"/>
              <a:ext cx="96" cy="96"/>
            </a:xfrm>
            <a:prstGeom prst="ellipse">
              <a:avLst/>
            </a:prstGeom>
            <a:solidFill>
              <a:srgbClr val="95A3E7"/>
            </a:solidFill>
            <a:ln w="28575">
              <a:solidFill>
                <a:schemeClr val="accent2"/>
              </a:solidFill>
              <a:round/>
              <a:headEnd/>
              <a:tailEnd/>
            </a:ln>
          </p:spPr>
          <p:txBody>
            <a:bodyPr wrap="none" anchor="ctr"/>
            <a:lstStyle/>
            <a:p>
              <a:endParaRPr lang="en-US"/>
            </a:p>
          </p:txBody>
        </p:sp>
      </p:grpSp>
      <p:sp>
        <p:nvSpPr>
          <p:cNvPr id="622633" name="Text Box 41"/>
          <p:cNvSpPr txBox="1">
            <a:spLocks noChangeArrowheads="1"/>
          </p:cNvSpPr>
          <p:nvPr/>
        </p:nvSpPr>
        <p:spPr bwMode="auto">
          <a:xfrm>
            <a:off x="7343775" y="4805363"/>
            <a:ext cx="457200" cy="641350"/>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latin typeface="Times New Roman" pitchFamily="18" charset="0"/>
              </a:rPr>
              <a:t>+</a:t>
            </a:r>
            <a:endParaRPr lang="en-CA" sz="3600" b="1">
              <a:solidFill>
                <a:srgbClr val="FF0000"/>
              </a:solidFill>
              <a:latin typeface="Times New Roman" pitchFamily="18" charset="0"/>
            </a:endParaRPr>
          </a:p>
        </p:txBody>
      </p:sp>
      <p:sp>
        <p:nvSpPr>
          <p:cNvPr id="622634" name="Line 42"/>
          <p:cNvSpPr>
            <a:spLocks noChangeShapeType="1"/>
          </p:cNvSpPr>
          <p:nvPr/>
        </p:nvSpPr>
        <p:spPr bwMode="auto">
          <a:xfrm flipH="1">
            <a:off x="7696200" y="4881563"/>
            <a:ext cx="609600" cy="304800"/>
          </a:xfrm>
          <a:prstGeom prst="line">
            <a:avLst/>
          </a:prstGeom>
          <a:noFill/>
          <a:ln w="47625">
            <a:solidFill>
              <a:schemeClr val="accent2"/>
            </a:solidFill>
            <a:prstDash val="dash"/>
            <a:round/>
            <a:headEnd type="triangle" w="med" len="med"/>
            <a:tailEnd type="triangle" w="med" len="med"/>
          </a:ln>
        </p:spPr>
        <p:txBody>
          <a:bodyPr/>
          <a:lstStyle/>
          <a:p>
            <a:endParaRPr lang="en-US"/>
          </a:p>
        </p:txBody>
      </p:sp>
      <p:grpSp>
        <p:nvGrpSpPr>
          <p:cNvPr id="7" name="Group 45"/>
          <p:cNvGrpSpPr>
            <a:grpSpLocks/>
          </p:cNvGrpSpPr>
          <p:nvPr/>
        </p:nvGrpSpPr>
        <p:grpSpPr bwMode="auto">
          <a:xfrm>
            <a:off x="6477000" y="4348163"/>
            <a:ext cx="2057400" cy="2057400"/>
            <a:chOff x="4080" y="2640"/>
            <a:chExt cx="1296" cy="1296"/>
          </a:xfrm>
        </p:grpSpPr>
        <p:sp>
          <p:nvSpPr>
            <p:cNvPr id="15403" name="Oval 46"/>
            <p:cNvSpPr>
              <a:spLocks noChangeArrowheads="1"/>
            </p:cNvSpPr>
            <p:nvPr/>
          </p:nvSpPr>
          <p:spPr bwMode="auto">
            <a:xfrm>
              <a:off x="4080" y="2640"/>
              <a:ext cx="1296" cy="1296"/>
            </a:xfrm>
            <a:prstGeom prst="ellipse">
              <a:avLst/>
            </a:prstGeom>
            <a:noFill/>
            <a:ln w="22225">
              <a:solidFill>
                <a:schemeClr val="tx1"/>
              </a:solidFill>
              <a:round/>
              <a:headEnd/>
              <a:tailEnd/>
            </a:ln>
          </p:spPr>
          <p:txBody>
            <a:bodyPr wrap="none" anchor="ctr"/>
            <a:lstStyle/>
            <a:p>
              <a:endParaRPr lang="en-US"/>
            </a:p>
          </p:txBody>
        </p:sp>
        <p:sp>
          <p:nvSpPr>
            <p:cNvPr id="15404" name="Oval 47"/>
            <p:cNvSpPr>
              <a:spLocks noChangeArrowheads="1"/>
            </p:cNvSpPr>
            <p:nvPr/>
          </p:nvSpPr>
          <p:spPr bwMode="auto">
            <a:xfrm>
              <a:off x="5243" y="2891"/>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15405" name="Oval 48"/>
            <p:cNvSpPr>
              <a:spLocks noChangeArrowheads="1"/>
            </p:cNvSpPr>
            <p:nvPr/>
          </p:nvSpPr>
          <p:spPr bwMode="auto">
            <a:xfrm>
              <a:off x="4368" y="3840"/>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15406" name="Oval 49"/>
            <p:cNvSpPr>
              <a:spLocks noChangeArrowheads="1"/>
            </p:cNvSpPr>
            <p:nvPr/>
          </p:nvSpPr>
          <p:spPr bwMode="auto">
            <a:xfrm>
              <a:off x="4080" y="2976"/>
              <a:ext cx="85" cy="85"/>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622642" name="Line 50"/>
          <p:cNvSpPr>
            <a:spLocks noChangeShapeType="1"/>
          </p:cNvSpPr>
          <p:nvPr/>
        </p:nvSpPr>
        <p:spPr bwMode="auto">
          <a:xfrm flipH="1" flipV="1">
            <a:off x="6657975" y="4986338"/>
            <a:ext cx="609600" cy="304800"/>
          </a:xfrm>
          <a:prstGeom prst="line">
            <a:avLst/>
          </a:prstGeom>
          <a:noFill/>
          <a:ln w="47625">
            <a:solidFill>
              <a:schemeClr val="accent2"/>
            </a:solidFill>
            <a:prstDash val="dash"/>
            <a:round/>
            <a:headEnd type="triangle" w="med" len="med"/>
            <a:tailEnd type="triangle" w="med" len="med"/>
          </a:ln>
        </p:spPr>
        <p:txBody>
          <a:bodyPr/>
          <a:lstStyle/>
          <a:p>
            <a:endParaRPr lang="en-US"/>
          </a:p>
        </p:txBody>
      </p:sp>
      <p:sp>
        <p:nvSpPr>
          <p:cNvPr id="622643" name="Line 51"/>
          <p:cNvSpPr>
            <a:spLocks noChangeShapeType="1"/>
          </p:cNvSpPr>
          <p:nvPr/>
        </p:nvSpPr>
        <p:spPr bwMode="auto">
          <a:xfrm flipH="1">
            <a:off x="7058025" y="5614988"/>
            <a:ext cx="304800" cy="609600"/>
          </a:xfrm>
          <a:prstGeom prst="line">
            <a:avLst/>
          </a:prstGeom>
          <a:noFill/>
          <a:ln w="47625">
            <a:solidFill>
              <a:schemeClr val="accent2"/>
            </a:solidFill>
            <a:prstDash val="dash"/>
            <a:round/>
            <a:headEnd type="triangle" w="med" len="med"/>
            <a:tailEnd type="triangle" w="med" len="med"/>
          </a:ln>
        </p:spPr>
        <p:txBody>
          <a:bodyPr/>
          <a:lstStyle/>
          <a:p>
            <a:endParaRPr lang="en-US"/>
          </a:p>
        </p:txBody>
      </p:sp>
      <p:sp>
        <p:nvSpPr>
          <p:cNvPr id="15393" name="Rectangle 53"/>
          <p:cNvSpPr>
            <a:spLocks noChangeArrowheads="1"/>
          </p:cNvSpPr>
          <p:nvPr/>
        </p:nvSpPr>
        <p:spPr bwMode="auto">
          <a:xfrm>
            <a:off x="1406525" y="2908300"/>
            <a:ext cx="539750" cy="641350"/>
          </a:xfrm>
          <a:prstGeom prst="rect">
            <a:avLst/>
          </a:prstGeom>
          <a:noFill/>
          <a:ln w="9525">
            <a:noFill/>
            <a:miter lim="800000"/>
            <a:headEnd/>
            <a:tailEnd/>
          </a:ln>
        </p:spPr>
        <p:txBody>
          <a:bodyPr wrap="none">
            <a:spAutoFit/>
          </a:bodyPr>
          <a:lstStyle/>
          <a:p>
            <a:r>
              <a:rPr lang="en-US" sz="3600"/>
              <a:t>Li</a:t>
            </a:r>
          </a:p>
        </p:txBody>
      </p:sp>
      <p:sp>
        <p:nvSpPr>
          <p:cNvPr id="15394" name="Rectangle 55"/>
          <p:cNvSpPr>
            <a:spLocks noChangeArrowheads="1"/>
          </p:cNvSpPr>
          <p:nvPr/>
        </p:nvSpPr>
        <p:spPr bwMode="auto">
          <a:xfrm>
            <a:off x="4200525" y="2898775"/>
            <a:ext cx="742950" cy="641350"/>
          </a:xfrm>
          <a:prstGeom prst="rect">
            <a:avLst/>
          </a:prstGeom>
          <a:noFill/>
          <a:ln w="9525">
            <a:noFill/>
            <a:miter lim="800000"/>
            <a:headEnd/>
            <a:tailEnd/>
          </a:ln>
        </p:spPr>
        <p:txBody>
          <a:bodyPr wrap="none">
            <a:spAutoFit/>
          </a:bodyPr>
          <a:lstStyle/>
          <a:p>
            <a:r>
              <a:rPr lang="en-US" sz="3600"/>
              <a:t>Be</a:t>
            </a:r>
          </a:p>
        </p:txBody>
      </p:sp>
      <p:sp>
        <p:nvSpPr>
          <p:cNvPr id="622648" name="Text Box 56"/>
          <p:cNvSpPr txBox="1">
            <a:spLocks noChangeArrowheads="1"/>
          </p:cNvSpPr>
          <p:nvPr/>
        </p:nvSpPr>
        <p:spPr bwMode="auto">
          <a:xfrm>
            <a:off x="5851525" y="3621088"/>
            <a:ext cx="3302000" cy="336550"/>
          </a:xfrm>
          <a:prstGeom prst="rect">
            <a:avLst/>
          </a:prstGeom>
          <a:noFill/>
          <a:ln w="9525">
            <a:noFill/>
            <a:miter lim="800000"/>
            <a:headEnd/>
            <a:tailEnd/>
          </a:ln>
        </p:spPr>
        <p:txBody>
          <a:bodyPr>
            <a:spAutoFit/>
          </a:bodyPr>
          <a:lstStyle/>
          <a:p>
            <a:pPr algn="ctr" eaLnBrk="0" hangingPunct="0">
              <a:spcBef>
                <a:spcPct val="50000"/>
              </a:spcBef>
            </a:pPr>
            <a:r>
              <a:rPr lang="en-US" sz="1600"/>
              <a:t>(ENC = </a:t>
            </a:r>
            <a:r>
              <a:rPr lang="en-US" sz="1600">
                <a:solidFill>
                  <a:schemeClr val="accent2"/>
                </a:solidFill>
              </a:rPr>
              <a:t>3</a:t>
            </a:r>
            <a:r>
              <a:rPr lang="en-US" sz="1600"/>
              <a:t>)</a:t>
            </a:r>
            <a:endParaRPr lang="en-CA" sz="1600"/>
          </a:p>
        </p:txBody>
      </p:sp>
      <p:sp>
        <p:nvSpPr>
          <p:cNvPr id="15396" name="Rectangle 57"/>
          <p:cNvSpPr>
            <a:spLocks noChangeArrowheads="1"/>
          </p:cNvSpPr>
          <p:nvPr/>
        </p:nvSpPr>
        <p:spPr bwMode="auto">
          <a:xfrm>
            <a:off x="7229475" y="2898775"/>
            <a:ext cx="488950" cy="641350"/>
          </a:xfrm>
          <a:prstGeom prst="rect">
            <a:avLst/>
          </a:prstGeom>
          <a:noFill/>
          <a:ln w="9525">
            <a:noFill/>
            <a:miter lim="800000"/>
            <a:headEnd/>
            <a:tailEnd/>
          </a:ln>
        </p:spPr>
        <p:txBody>
          <a:bodyPr wrap="none">
            <a:spAutoFit/>
          </a:bodyPr>
          <a:lstStyle/>
          <a:p>
            <a:r>
              <a:rPr lang="en-US" sz="3600"/>
              <a:t>B</a:t>
            </a:r>
          </a:p>
        </p:txBody>
      </p:sp>
      <p:sp>
        <p:nvSpPr>
          <p:cNvPr id="622656" name="Text Box 64"/>
          <p:cNvSpPr txBox="1">
            <a:spLocks noChangeArrowheads="1"/>
          </p:cNvSpPr>
          <p:nvPr/>
        </p:nvSpPr>
        <p:spPr bwMode="auto">
          <a:xfrm>
            <a:off x="1270000" y="3379788"/>
            <a:ext cx="835025" cy="366712"/>
          </a:xfrm>
          <a:prstGeom prst="rect">
            <a:avLst/>
          </a:prstGeom>
          <a:noFill/>
          <a:ln w="9525">
            <a:noFill/>
            <a:miter lim="800000"/>
            <a:headEnd/>
            <a:tailEnd/>
          </a:ln>
        </p:spPr>
        <p:txBody>
          <a:bodyPr wrap="none">
            <a:spAutoFit/>
          </a:bodyPr>
          <a:lstStyle/>
          <a:p>
            <a:r>
              <a:rPr lang="en-US"/>
              <a:t>1</a:t>
            </a:r>
            <a:r>
              <a:rPr lang="en-US" i="1"/>
              <a:t>s</a:t>
            </a:r>
            <a:r>
              <a:rPr lang="en-US" baseline="30000"/>
              <a:t>2</a:t>
            </a:r>
            <a:r>
              <a:rPr lang="en-US"/>
              <a:t>2</a:t>
            </a:r>
            <a:r>
              <a:rPr lang="en-US" i="1"/>
              <a:t>s</a:t>
            </a:r>
            <a:r>
              <a:rPr lang="en-US" baseline="30000"/>
              <a:t>1</a:t>
            </a:r>
          </a:p>
        </p:txBody>
      </p:sp>
      <p:sp>
        <p:nvSpPr>
          <p:cNvPr id="622657" name="Text Box 65"/>
          <p:cNvSpPr txBox="1">
            <a:spLocks noChangeArrowheads="1"/>
          </p:cNvSpPr>
          <p:nvPr/>
        </p:nvSpPr>
        <p:spPr bwMode="auto">
          <a:xfrm>
            <a:off x="4146550" y="3379788"/>
            <a:ext cx="835025" cy="366712"/>
          </a:xfrm>
          <a:prstGeom prst="rect">
            <a:avLst/>
          </a:prstGeom>
          <a:noFill/>
          <a:ln w="9525">
            <a:noFill/>
            <a:miter lim="800000"/>
            <a:headEnd/>
            <a:tailEnd/>
          </a:ln>
        </p:spPr>
        <p:txBody>
          <a:bodyPr wrap="none">
            <a:spAutoFit/>
          </a:bodyPr>
          <a:lstStyle/>
          <a:p>
            <a:r>
              <a:rPr lang="en-US"/>
              <a:t>1</a:t>
            </a:r>
            <a:r>
              <a:rPr lang="en-US" i="1"/>
              <a:t>s</a:t>
            </a:r>
            <a:r>
              <a:rPr lang="en-US" baseline="30000"/>
              <a:t>2</a:t>
            </a:r>
            <a:r>
              <a:rPr lang="en-US"/>
              <a:t>2</a:t>
            </a:r>
            <a:r>
              <a:rPr lang="en-US" i="1"/>
              <a:t>s</a:t>
            </a:r>
            <a:r>
              <a:rPr lang="en-US" baseline="30000"/>
              <a:t>2</a:t>
            </a:r>
          </a:p>
        </p:txBody>
      </p:sp>
      <p:sp>
        <p:nvSpPr>
          <p:cNvPr id="622658" name="Text Box 66"/>
          <p:cNvSpPr txBox="1">
            <a:spLocks noChangeArrowheads="1"/>
          </p:cNvSpPr>
          <p:nvPr/>
        </p:nvSpPr>
        <p:spPr bwMode="auto">
          <a:xfrm>
            <a:off x="6889750" y="3379788"/>
            <a:ext cx="1173163" cy="366712"/>
          </a:xfrm>
          <a:prstGeom prst="rect">
            <a:avLst/>
          </a:prstGeom>
          <a:noFill/>
          <a:ln w="9525">
            <a:noFill/>
            <a:miter lim="800000"/>
            <a:headEnd/>
            <a:tailEnd/>
          </a:ln>
        </p:spPr>
        <p:txBody>
          <a:bodyPr wrap="none">
            <a:spAutoFit/>
          </a:bodyPr>
          <a:lstStyle/>
          <a:p>
            <a:r>
              <a:rPr lang="en-US"/>
              <a:t>1</a:t>
            </a:r>
            <a:r>
              <a:rPr lang="en-US" i="1"/>
              <a:t>s</a:t>
            </a:r>
            <a:r>
              <a:rPr lang="en-US" baseline="30000"/>
              <a:t>2</a:t>
            </a:r>
            <a:r>
              <a:rPr lang="en-US"/>
              <a:t>2</a:t>
            </a:r>
            <a:r>
              <a:rPr lang="en-US" i="1"/>
              <a:t>s</a:t>
            </a:r>
            <a:r>
              <a:rPr lang="en-US" baseline="30000"/>
              <a:t>2</a:t>
            </a:r>
            <a:r>
              <a:rPr lang="en-US"/>
              <a:t>2</a:t>
            </a:r>
            <a:r>
              <a:rPr lang="en-US" i="1"/>
              <a:t>p</a:t>
            </a:r>
            <a:r>
              <a:rPr lang="en-US" baseline="30000"/>
              <a:t>1</a:t>
            </a:r>
          </a:p>
        </p:txBody>
      </p:sp>
      <p:sp>
        <p:nvSpPr>
          <p:cNvPr id="622659" name="Oval 67"/>
          <p:cNvSpPr>
            <a:spLocks noChangeAspect="1" noChangeArrowheads="1"/>
          </p:cNvSpPr>
          <p:nvPr/>
        </p:nvSpPr>
        <p:spPr bwMode="auto">
          <a:xfrm>
            <a:off x="733425" y="3971925"/>
            <a:ext cx="1819275" cy="181927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2800">
                <a:solidFill>
                  <a:schemeClr val="bg1"/>
                </a:solidFill>
              </a:rPr>
              <a:t>Li</a:t>
            </a:r>
          </a:p>
        </p:txBody>
      </p:sp>
      <p:sp>
        <p:nvSpPr>
          <p:cNvPr id="622660" name="Oval 68"/>
          <p:cNvSpPr>
            <a:spLocks noChangeAspect="1" noChangeArrowheads="1"/>
          </p:cNvSpPr>
          <p:nvPr/>
        </p:nvSpPr>
        <p:spPr bwMode="auto">
          <a:xfrm>
            <a:off x="3954463" y="4197350"/>
            <a:ext cx="1317625" cy="13176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2800">
                <a:solidFill>
                  <a:schemeClr val="bg1"/>
                </a:solidFill>
              </a:rPr>
              <a:t>Be</a:t>
            </a:r>
          </a:p>
        </p:txBody>
      </p:sp>
      <p:sp>
        <p:nvSpPr>
          <p:cNvPr id="622661" name="Oval 69"/>
          <p:cNvSpPr>
            <a:spLocks noChangeAspect="1" noChangeArrowheads="1"/>
          </p:cNvSpPr>
          <p:nvPr/>
        </p:nvSpPr>
        <p:spPr bwMode="auto">
          <a:xfrm>
            <a:off x="7005638" y="4333875"/>
            <a:ext cx="1033462" cy="103346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2800">
                <a:solidFill>
                  <a:schemeClr val="bg1"/>
                </a:solidFill>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2595">
                                            <p:txEl>
                                              <p:pRg st="0" end="0"/>
                                            </p:txEl>
                                          </p:spTgt>
                                        </p:tgtEl>
                                        <p:attrNameLst>
                                          <p:attrName>style.visibility</p:attrName>
                                        </p:attrNameLst>
                                      </p:cBhvr>
                                      <p:to>
                                        <p:strVal val="visible"/>
                                      </p:to>
                                    </p:set>
                                    <p:animEffect transition="in" filter="wipe(left)">
                                      <p:cBhvr>
                                        <p:cTn id="7" dur="500"/>
                                        <p:tgtEl>
                                          <p:spTgt spid="622595">
                                            <p:txEl>
                                              <p:pRg st="0" end="0"/>
                                            </p:txEl>
                                          </p:spTgt>
                                        </p:tgtEl>
                                      </p:cBhvr>
                                    </p:animEffect>
                                  </p:childTnLst>
                                  <p:subTnLst>
                                    <p:animClr clrSpc="rgb" dir="cw">
                                      <p:cBhvr override="childStyle">
                                        <p:cTn dur="1" fill="hold" display="0" masterRel="nextClick" afterEffect="1"/>
                                        <p:tgtEl>
                                          <p:spTgt spid="622595">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2595">
                                            <p:txEl>
                                              <p:pRg st="2" end="2"/>
                                            </p:txEl>
                                          </p:spTgt>
                                        </p:tgtEl>
                                        <p:attrNameLst>
                                          <p:attrName>style.visibility</p:attrName>
                                        </p:attrNameLst>
                                      </p:cBhvr>
                                      <p:to>
                                        <p:strVal val="visible"/>
                                      </p:to>
                                    </p:set>
                                    <p:animEffect transition="in" filter="wipe(left)">
                                      <p:cBhvr>
                                        <p:cTn id="12" dur="500"/>
                                        <p:tgtEl>
                                          <p:spTgt spid="622595">
                                            <p:txEl>
                                              <p:pRg st="2" end="2"/>
                                            </p:txEl>
                                          </p:spTgt>
                                        </p:tgtEl>
                                      </p:cBhvr>
                                    </p:animEffect>
                                  </p:childTnLst>
                                  <p:subTnLst>
                                    <p:animClr clrSpc="rgb" dir="cw">
                                      <p:cBhvr override="childStyle">
                                        <p:cTn dur="1" fill="hold" display="0" masterRel="nextClick" afterEffect="1"/>
                                        <p:tgtEl>
                                          <p:spTgt spid="622595">
                                            <p:txEl>
                                              <p:pRg st="2" end="2"/>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2595">
                                            <p:txEl>
                                              <p:pRg st="4" end="4"/>
                                            </p:txEl>
                                          </p:spTgt>
                                        </p:tgtEl>
                                        <p:attrNameLst>
                                          <p:attrName>style.visibility</p:attrName>
                                        </p:attrNameLst>
                                      </p:cBhvr>
                                      <p:to>
                                        <p:strVal val="visible"/>
                                      </p:to>
                                    </p:set>
                                    <p:animEffect transition="in" filter="wipe(left)">
                                      <p:cBhvr>
                                        <p:cTn id="17" dur="500"/>
                                        <p:tgtEl>
                                          <p:spTgt spid="622595">
                                            <p:txEl>
                                              <p:pRg st="4" end="4"/>
                                            </p:txEl>
                                          </p:spTgt>
                                        </p:tgtEl>
                                      </p:cBhvr>
                                    </p:animEffect>
                                  </p:childTnLst>
                                  <p:subTnLst>
                                    <p:animClr clrSpc="rgb" dir="cw">
                                      <p:cBhvr override="childStyle">
                                        <p:cTn dur="1" fill="hold" display="0" masterRel="nextClick" afterEffect="1"/>
                                        <p:tgtEl>
                                          <p:spTgt spid="622595">
                                            <p:txEl>
                                              <p:pRg st="4" end="4"/>
                                            </p:txEl>
                                          </p:spTgt>
                                        </p:tgtEl>
                                        <p:attrNameLst>
                                          <p:attrName>ppt_c</p:attrName>
                                        </p:attrNameLst>
                                      </p:cBhvr>
                                      <p:to>
                                        <a:schemeClr val="tx1"/>
                                      </p:to>
                                    </p:animClr>
                                  </p:sub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622659"/>
                                        </p:tgtEl>
                                      </p:cBhvr>
                                    </p:animEffect>
                                    <p:set>
                                      <p:cBhvr>
                                        <p:cTn id="22" dur="1" fill="hold">
                                          <p:stCondLst>
                                            <p:cond delay="499"/>
                                          </p:stCondLst>
                                        </p:cTn>
                                        <p:tgtEl>
                                          <p:spTgt spid="62265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622660"/>
                                        </p:tgtEl>
                                      </p:cBhvr>
                                    </p:animEffect>
                                    <p:set>
                                      <p:cBhvr>
                                        <p:cTn id="25" dur="1" fill="hold">
                                          <p:stCondLst>
                                            <p:cond delay="499"/>
                                          </p:stCondLst>
                                        </p:cTn>
                                        <p:tgtEl>
                                          <p:spTgt spid="622660"/>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622661"/>
                                        </p:tgtEl>
                                      </p:cBhvr>
                                    </p:animEffect>
                                    <p:set>
                                      <p:cBhvr>
                                        <p:cTn id="28" dur="1" fill="hold">
                                          <p:stCondLst>
                                            <p:cond delay="499"/>
                                          </p:stCondLst>
                                        </p:cTn>
                                        <p:tgtEl>
                                          <p:spTgt spid="62266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22596"/>
                                        </p:tgtEl>
                                        <p:attrNameLst>
                                          <p:attrName>style.visibility</p:attrName>
                                        </p:attrNameLst>
                                      </p:cBhvr>
                                      <p:to>
                                        <p:strVal val="visible"/>
                                      </p:to>
                                    </p:set>
                                    <p:animEffect transition="in" filter="dissolve">
                                      <p:cBhvr>
                                        <p:cTn id="33" dur="500"/>
                                        <p:tgtEl>
                                          <p:spTgt spid="62259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22602"/>
                                        </p:tgtEl>
                                        <p:attrNameLst>
                                          <p:attrName>style.visibility</p:attrName>
                                        </p:attrNameLst>
                                      </p:cBhvr>
                                      <p:to>
                                        <p:strVal val="visible"/>
                                      </p:to>
                                    </p:set>
                                    <p:animEffect transition="in" filter="dissolve">
                                      <p:cBhvr>
                                        <p:cTn id="38" dur="500"/>
                                        <p:tgtEl>
                                          <p:spTgt spid="622602"/>
                                        </p:tgtEl>
                                      </p:cBhvr>
                                    </p:animEffec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622603"/>
                                        </p:tgtEl>
                                        <p:attrNameLst>
                                          <p:attrName>style.visibility</p:attrName>
                                        </p:attrNameLst>
                                      </p:cBhvr>
                                      <p:to>
                                        <p:strVal val="visible"/>
                                      </p:to>
                                    </p:set>
                                    <p:animEffect transition="in" filter="dissolve">
                                      <p:cBhvr>
                                        <p:cTn id="42" dur="500"/>
                                        <p:tgtEl>
                                          <p:spTgt spid="622603"/>
                                        </p:tgtEl>
                                      </p:cBhvr>
                                    </p:animEffect>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622604"/>
                                        </p:tgtEl>
                                        <p:attrNameLst>
                                          <p:attrName>style.visibility</p:attrName>
                                        </p:attrNameLst>
                                      </p:cBhvr>
                                      <p:to>
                                        <p:strVal val="visible"/>
                                      </p:to>
                                    </p:set>
                                    <p:animEffect transition="in" filter="dissolve">
                                      <p:cBhvr>
                                        <p:cTn id="46" dur="500"/>
                                        <p:tgtEl>
                                          <p:spTgt spid="62260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dissolv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dissolv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22597"/>
                                        </p:tgtEl>
                                        <p:attrNameLst>
                                          <p:attrName>style.visibility</p:attrName>
                                        </p:attrNameLst>
                                      </p:cBhvr>
                                      <p:to>
                                        <p:strVal val="visible"/>
                                      </p:to>
                                    </p:set>
                                    <p:animEffect transition="in" filter="wipe(left)">
                                      <p:cBhvr>
                                        <p:cTn id="61" dur="500"/>
                                        <p:tgtEl>
                                          <p:spTgt spid="62259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622656"/>
                                        </p:tgtEl>
                                        <p:attrNameLst>
                                          <p:attrName>style.visibility</p:attrName>
                                        </p:attrNameLst>
                                      </p:cBhvr>
                                      <p:to>
                                        <p:strVal val="visible"/>
                                      </p:to>
                                    </p:set>
                                    <p:animEffect transition="in" filter="dissolve">
                                      <p:cBhvr>
                                        <p:cTn id="66" dur="500"/>
                                        <p:tgtEl>
                                          <p:spTgt spid="622656"/>
                                        </p:tgtEl>
                                      </p:cBhvr>
                                    </p:animEffect>
                                  </p:childTnLst>
                                </p:cTn>
                              </p:par>
                            </p:childTnLst>
                          </p:cTn>
                        </p:par>
                      </p:childTnLst>
                    </p:cTn>
                  </p:par>
                  <p:par>
                    <p:cTn id="67" fill="hold">
                      <p:stCondLst>
                        <p:cond delay="indefinite"/>
                      </p:stCondLst>
                      <p:childTnLst>
                        <p:par>
                          <p:cTn id="68" fill="hold">
                            <p:stCondLst>
                              <p:cond delay="0"/>
                            </p:stCondLst>
                            <p:childTnLst>
                              <p:par>
                                <p:cTn id="69" presetID="23" presetClass="entr" presetSubtype="272" fill="hold" grpId="0" nodeType="clickEffect">
                                  <p:stCondLst>
                                    <p:cond delay="0"/>
                                  </p:stCondLst>
                                  <p:childTnLst>
                                    <p:set>
                                      <p:cBhvr>
                                        <p:cTn id="70" dur="1" fill="hold">
                                          <p:stCondLst>
                                            <p:cond delay="0"/>
                                          </p:stCondLst>
                                        </p:cTn>
                                        <p:tgtEl>
                                          <p:spTgt spid="622608"/>
                                        </p:tgtEl>
                                        <p:attrNameLst>
                                          <p:attrName>style.visibility</p:attrName>
                                        </p:attrNameLst>
                                      </p:cBhvr>
                                      <p:to>
                                        <p:strVal val="visible"/>
                                      </p:to>
                                    </p:set>
                                    <p:anim calcmode="lin" valueType="num">
                                      <p:cBhvr>
                                        <p:cTn id="71" dur="500" fill="hold"/>
                                        <p:tgtEl>
                                          <p:spTgt spid="622608"/>
                                        </p:tgtEl>
                                        <p:attrNameLst>
                                          <p:attrName>ppt_w</p:attrName>
                                        </p:attrNameLst>
                                      </p:cBhvr>
                                      <p:tavLst>
                                        <p:tav tm="0">
                                          <p:val>
                                            <p:strVal val="2/3*#ppt_w"/>
                                          </p:val>
                                        </p:tav>
                                        <p:tav tm="100000">
                                          <p:val>
                                            <p:strVal val="#ppt_w"/>
                                          </p:val>
                                        </p:tav>
                                      </p:tavLst>
                                    </p:anim>
                                    <p:anim calcmode="lin" valueType="num">
                                      <p:cBhvr>
                                        <p:cTn id="72" dur="500" fill="hold"/>
                                        <p:tgtEl>
                                          <p:spTgt spid="622608"/>
                                        </p:tgtEl>
                                        <p:attrNameLst>
                                          <p:attrName>ppt_h</p:attrName>
                                        </p:attrNameLst>
                                      </p:cBhvr>
                                      <p:tavLst>
                                        <p:tav tm="0">
                                          <p:val>
                                            <p:strVal val="2/3*#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22609"/>
                                        </p:tgtEl>
                                        <p:attrNameLst>
                                          <p:attrName>style.visibility</p:attrName>
                                        </p:attrNameLst>
                                      </p:cBhvr>
                                      <p:to>
                                        <p:strVal val="visible"/>
                                      </p:to>
                                    </p:set>
                                    <p:animEffect transition="in" filter="dissolve">
                                      <p:cBhvr>
                                        <p:cTn id="77" dur="500"/>
                                        <p:tgtEl>
                                          <p:spTgt spid="622609"/>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22615"/>
                                        </p:tgtEl>
                                        <p:attrNameLst>
                                          <p:attrName>style.visibility</p:attrName>
                                        </p:attrNameLst>
                                      </p:cBhvr>
                                      <p:to>
                                        <p:strVal val="visible"/>
                                      </p:to>
                                    </p:set>
                                    <p:animEffect transition="in" filter="dissolve">
                                      <p:cBhvr>
                                        <p:cTn id="82" dur="500"/>
                                        <p:tgtEl>
                                          <p:spTgt spid="622615"/>
                                        </p:tgtEl>
                                      </p:cBhvr>
                                    </p:animEffect>
                                  </p:childTnLst>
                                </p:cTn>
                              </p:par>
                            </p:childTnLst>
                          </p:cTn>
                        </p:par>
                        <p:par>
                          <p:cTn id="83" fill="hold">
                            <p:stCondLst>
                              <p:cond delay="500"/>
                            </p:stCondLst>
                            <p:childTnLst>
                              <p:par>
                                <p:cTn id="84" presetID="9" presetClass="entr" presetSubtype="0" fill="hold" grpId="0" nodeType="afterEffect">
                                  <p:stCondLst>
                                    <p:cond delay="0"/>
                                  </p:stCondLst>
                                  <p:childTnLst>
                                    <p:set>
                                      <p:cBhvr>
                                        <p:cTn id="85" dur="1" fill="hold">
                                          <p:stCondLst>
                                            <p:cond delay="0"/>
                                          </p:stCondLst>
                                        </p:cTn>
                                        <p:tgtEl>
                                          <p:spTgt spid="622617"/>
                                        </p:tgtEl>
                                        <p:attrNameLst>
                                          <p:attrName>style.visibility</p:attrName>
                                        </p:attrNameLst>
                                      </p:cBhvr>
                                      <p:to>
                                        <p:strVal val="visible"/>
                                      </p:to>
                                    </p:set>
                                    <p:animEffect transition="in" filter="dissolve">
                                      <p:cBhvr>
                                        <p:cTn id="86" dur="500"/>
                                        <p:tgtEl>
                                          <p:spTgt spid="622617"/>
                                        </p:tgtEl>
                                      </p:cBhvr>
                                    </p:animEffect>
                                  </p:childTnLst>
                                </p:cTn>
                              </p:par>
                            </p:childTnLst>
                          </p:cTn>
                        </p:par>
                        <p:par>
                          <p:cTn id="87" fill="hold">
                            <p:stCondLst>
                              <p:cond delay="1000"/>
                            </p:stCondLst>
                            <p:childTnLst>
                              <p:par>
                                <p:cTn id="88" presetID="9" presetClass="entr" presetSubtype="0" fill="hold" grpId="0" nodeType="afterEffect">
                                  <p:stCondLst>
                                    <p:cond delay="0"/>
                                  </p:stCondLst>
                                  <p:childTnLst>
                                    <p:set>
                                      <p:cBhvr>
                                        <p:cTn id="89" dur="1" fill="hold">
                                          <p:stCondLst>
                                            <p:cond delay="0"/>
                                          </p:stCondLst>
                                        </p:cTn>
                                        <p:tgtEl>
                                          <p:spTgt spid="622619"/>
                                        </p:tgtEl>
                                        <p:attrNameLst>
                                          <p:attrName>style.visibility</p:attrName>
                                        </p:attrNameLst>
                                      </p:cBhvr>
                                      <p:to>
                                        <p:strVal val="visible"/>
                                      </p:to>
                                    </p:set>
                                    <p:animEffect transition="in" filter="dissolve">
                                      <p:cBhvr>
                                        <p:cTn id="90" dur="500"/>
                                        <p:tgtEl>
                                          <p:spTgt spid="622619"/>
                                        </p:tgtEl>
                                      </p:cBhvr>
                                    </p:animEffect>
                                  </p:childTnLst>
                                </p:cTn>
                              </p:par>
                            </p:childTnLst>
                          </p:cTn>
                        </p:par>
                        <p:par>
                          <p:cTn id="91" fill="hold">
                            <p:stCondLst>
                              <p:cond delay="1500"/>
                            </p:stCondLst>
                            <p:childTnLst>
                              <p:par>
                                <p:cTn id="92" presetID="9" presetClass="entr" presetSubtype="0" fill="hold" grpId="0" nodeType="afterEffect">
                                  <p:stCondLst>
                                    <p:cond delay="0"/>
                                  </p:stCondLst>
                                  <p:childTnLst>
                                    <p:set>
                                      <p:cBhvr>
                                        <p:cTn id="93" dur="1" fill="hold">
                                          <p:stCondLst>
                                            <p:cond delay="0"/>
                                          </p:stCondLst>
                                        </p:cTn>
                                        <p:tgtEl>
                                          <p:spTgt spid="622616"/>
                                        </p:tgtEl>
                                        <p:attrNameLst>
                                          <p:attrName>style.visibility</p:attrName>
                                        </p:attrNameLst>
                                      </p:cBhvr>
                                      <p:to>
                                        <p:strVal val="visible"/>
                                      </p:to>
                                    </p:set>
                                    <p:animEffect transition="in" filter="dissolve">
                                      <p:cBhvr>
                                        <p:cTn id="94" dur="500"/>
                                        <p:tgtEl>
                                          <p:spTgt spid="62261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dissolve">
                                      <p:cBhvr>
                                        <p:cTn id="99" dur="500"/>
                                        <p:tgtEl>
                                          <p:spTgt spid="4"/>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dissolve">
                                      <p:cBhvr>
                                        <p:cTn id="104" dur="500"/>
                                        <p:tgtEl>
                                          <p:spTgt spid="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622610"/>
                                        </p:tgtEl>
                                        <p:attrNameLst>
                                          <p:attrName>style.visibility</p:attrName>
                                        </p:attrNameLst>
                                      </p:cBhvr>
                                      <p:to>
                                        <p:strVal val="visible"/>
                                      </p:to>
                                    </p:set>
                                    <p:animEffect transition="in" filter="wipe(left)">
                                      <p:cBhvr>
                                        <p:cTn id="109" dur="500"/>
                                        <p:tgtEl>
                                          <p:spTgt spid="622610"/>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622657"/>
                                        </p:tgtEl>
                                        <p:attrNameLst>
                                          <p:attrName>style.visibility</p:attrName>
                                        </p:attrNameLst>
                                      </p:cBhvr>
                                      <p:to>
                                        <p:strVal val="visible"/>
                                      </p:to>
                                    </p:set>
                                    <p:animEffect transition="in" filter="dissolve">
                                      <p:cBhvr>
                                        <p:cTn id="114" dur="500"/>
                                        <p:tgtEl>
                                          <p:spTgt spid="622657"/>
                                        </p:tgtEl>
                                      </p:cBhvr>
                                    </p:animEffect>
                                  </p:childTnLst>
                                </p:cTn>
                              </p:par>
                            </p:childTnLst>
                          </p:cTn>
                        </p:par>
                      </p:childTnLst>
                    </p:cTn>
                  </p:par>
                  <p:par>
                    <p:cTn id="115" fill="hold">
                      <p:stCondLst>
                        <p:cond delay="indefinite"/>
                      </p:stCondLst>
                      <p:childTnLst>
                        <p:par>
                          <p:cTn id="116" fill="hold">
                            <p:stCondLst>
                              <p:cond delay="0"/>
                            </p:stCondLst>
                            <p:childTnLst>
                              <p:par>
                                <p:cTn id="117" presetID="23" presetClass="entr" presetSubtype="272" fill="hold" grpId="0" nodeType="clickEffect">
                                  <p:stCondLst>
                                    <p:cond delay="0"/>
                                  </p:stCondLst>
                                  <p:childTnLst>
                                    <p:set>
                                      <p:cBhvr>
                                        <p:cTn id="118" dur="1" fill="hold">
                                          <p:stCondLst>
                                            <p:cond delay="0"/>
                                          </p:stCondLst>
                                        </p:cTn>
                                        <p:tgtEl>
                                          <p:spTgt spid="622618"/>
                                        </p:tgtEl>
                                        <p:attrNameLst>
                                          <p:attrName>style.visibility</p:attrName>
                                        </p:attrNameLst>
                                      </p:cBhvr>
                                      <p:to>
                                        <p:strVal val="visible"/>
                                      </p:to>
                                    </p:set>
                                    <p:anim calcmode="lin" valueType="num">
                                      <p:cBhvr>
                                        <p:cTn id="119" dur="500" fill="hold"/>
                                        <p:tgtEl>
                                          <p:spTgt spid="622618"/>
                                        </p:tgtEl>
                                        <p:attrNameLst>
                                          <p:attrName>ppt_w</p:attrName>
                                        </p:attrNameLst>
                                      </p:cBhvr>
                                      <p:tavLst>
                                        <p:tav tm="0">
                                          <p:val>
                                            <p:strVal val="2/3*#ppt_w"/>
                                          </p:val>
                                        </p:tav>
                                        <p:tav tm="100000">
                                          <p:val>
                                            <p:strVal val="#ppt_w"/>
                                          </p:val>
                                        </p:tav>
                                      </p:tavLst>
                                    </p:anim>
                                    <p:anim calcmode="lin" valueType="num">
                                      <p:cBhvr>
                                        <p:cTn id="120" dur="500" fill="hold"/>
                                        <p:tgtEl>
                                          <p:spTgt spid="622618"/>
                                        </p:tgtEl>
                                        <p:attrNameLst>
                                          <p:attrName>ppt_h</p:attrName>
                                        </p:attrNameLst>
                                      </p:cBhvr>
                                      <p:tavLst>
                                        <p:tav tm="0">
                                          <p:val>
                                            <p:strVal val="2/3*#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23" presetClass="entr" presetSubtype="272" fill="hold" grpId="0" nodeType="clickEffect">
                                  <p:stCondLst>
                                    <p:cond delay="0"/>
                                  </p:stCondLst>
                                  <p:childTnLst>
                                    <p:set>
                                      <p:cBhvr>
                                        <p:cTn id="124" dur="1" fill="hold">
                                          <p:stCondLst>
                                            <p:cond delay="0"/>
                                          </p:stCondLst>
                                        </p:cTn>
                                        <p:tgtEl>
                                          <p:spTgt spid="622624"/>
                                        </p:tgtEl>
                                        <p:attrNameLst>
                                          <p:attrName>style.visibility</p:attrName>
                                        </p:attrNameLst>
                                      </p:cBhvr>
                                      <p:to>
                                        <p:strVal val="visible"/>
                                      </p:to>
                                    </p:set>
                                    <p:anim calcmode="lin" valueType="num">
                                      <p:cBhvr>
                                        <p:cTn id="125" dur="500" fill="hold"/>
                                        <p:tgtEl>
                                          <p:spTgt spid="622624"/>
                                        </p:tgtEl>
                                        <p:attrNameLst>
                                          <p:attrName>ppt_w</p:attrName>
                                        </p:attrNameLst>
                                      </p:cBhvr>
                                      <p:tavLst>
                                        <p:tav tm="0">
                                          <p:val>
                                            <p:strVal val="2/3*#ppt_w"/>
                                          </p:val>
                                        </p:tav>
                                        <p:tav tm="100000">
                                          <p:val>
                                            <p:strVal val="#ppt_w"/>
                                          </p:val>
                                        </p:tav>
                                      </p:tavLst>
                                    </p:anim>
                                    <p:anim calcmode="lin" valueType="num">
                                      <p:cBhvr>
                                        <p:cTn id="126" dur="500" fill="hold"/>
                                        <p:tgtEl>
                                          <p:spTgt spid="622624"/>
                                        </p:tgtEl>
                                        <p:attrNameLst>
                                          <p:attrName>ppt_h</p:attrName>
                                        </p:attrNameLst>
                                      </p:cBhvr>
                                      <p:tavLst>
                                        <p:tav tm="0">
                                          <p:val>
                                            <p:strVal val="2/3*#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grpId="0" nodeType="clickEffect">
                                  <p:stCondLst>
                                    <p:cond delay="0"/>
                                  </p:stCondLst>
                                  <p:childTnLst>
                                    <p:set>
                                      <p:cBhvr>
                                        <p:cTn id="130" dur="1" fill="hold">
                                          <p:stCondLst>
                                            <p:cond delay="0"/>
                                          </p:stCondLst>
                                        </p:cTn>
                                        <p:tgtEl>
                                          <p:spTgt spid="622625"/>
                                        </p:tgtEl>
                                        <p:attrNameLst>
                                          <p:attrName>style.visibility</p:attrName>
                                        </p:attrNameLst>
                                      </p:cBhvr>
                                      <p:to>
                                        <p:strVal val="visible"/>
                                      </p:to>
                                    </p:set>
                                    <p:animEffect transition="in" filter="dissolve">
                                      <p:cBhvr>
                                        <p:cTn id="131" dur="500"/>
                                        <p:tgtEl>
                                          <p:spTgt spid="622625"/>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622631"/>
                                        </p:tgtEl>
                                        <p:attrNameLst>
                                          <p:attrName>style.visibility</p:attrName>
                                        </p:attrNameLst>
                                      </p:cBhvr>
                                      <p:to>
                                        <p:strVal val="visible"/>
                                      </p:to>
                                    </p:set>
                                    <p:animEffect transition="in" filter="dissolve">
                                      <p:cBhvr>
                                        <p:cTn id="136" dur="500"/>
                                        <p:tgtEl>
                                          <p:spTgt spid="622631"/>
                                        </p:tgtEl>
                                      </p:cBhvr>
                                    </p:animEffect>
                                  </p:childTnLst>
                                </p:cTn>
                              </p:par>
                            </p:childTnLst>
                          </p:cTn>
                        </p:par>
                        <p:par>
                          <p:cTn id="137" fill="hold">
                            <p:stCondLst>
                              <p:cond delay="500"/>
                            </p:stCondLst>
                            <p:childTnLst>
                              <p:par>
                                <p:cTn id="138" presetID="9" presetClass="entr" presetSubtype="0" fill="hold" grpId="0" nodeType="afterEffect">
                                  <p:stCondLst>
                                    <p:cond delay="0"/>
                                  </p:stCondLst>
                                  <p:childTnLst>
                                    <p:set>
                                      <p:cBhvr>
                                        <p:cTn id="139" dur="1" fill="hold">
                                          <p:stCondLst>
                                            <p:cond delay="0"/>
                                          </p:stCondLst>
                                        </p:cTn>
                                        <p:tgtEl>
                                          <p:spTgt spid="622633"/>
                                        </p:tgtEl>
                                        <p:attrNameLst>
                                          <p:attrName>style.visibility</p:attrName>
                                        </p:attrNameLst>
                                      </p:cBhvr>
                                      <p:to>
                                        <p:strVal val="visible"/>
                                      </p:to>
                                    </p:set>
                                    <p:animEffect transition="in" filter="dissolve">
                                      <p:cBhvr>
                                        <p:cTn id="140" dur="500"/>
                                        <p:tgtEl>
                                          <p:spTgt spid="622633"/>
                                        </p:tgtEl>
                                      </p:cBhvr>
                                    </p:animEffect>
                                  </p:childTnLst>
                                </p:cTn>
                              </p:par>
                            </p:childTnLst>
                          </p:cTn>
                        </p:par>
                        <p:par>
                          <p:cTn id="141" fill="hold">
                            <p:stCondLst>
                              <p:cond delay="1000"/>
                            </p:stCondLst>
                            <p:childTnLst>
                              <p:par>
                                <p:cTn id="142" presetID="9" presetClass="entr" presetSubtype="0" fill="hold" grpId="0" nodeType="afterEffect">
                                  <p:stCondLst>
                                    <p:cond delay="0"/>
                                  </p:stCondLst>
                                  <p:childTnLst>
                                    <p:set>
                                      <p:cBhvr>
                                        <p:cTn id="143" dur="1" fill="hold">
                                          <p:stCondLst>
                                            <p:cond delay="0"/>
                                          </p:stCondLst>
                                        </p:cTn>
                                        <p:tgtEl>
                                          <p:spTgt spid="622632"/>
                                        </p:tgtEl>
                                        <p:attrNameLst>
                                          <p:attrName>style.visibility</p:attrName>
                                        </p:attrNameLst>
                                      </p:cBhvr>
                                      <p:to>
                                        <p:strVal val="visible"/>
                                      </p:to>
                                    </p:set>
                                    <p:animEffect transition="in" filter="dissolve">
                                      <p:cBhvr>
                                        <p:cTn id="144" dur="500"/>
                                        <p:tgtEl>
                                          <p:spTgt spid="622632"/>
                                        </p:tgtEl>
                                      </p:cBhvr>
                                    </p:animEffect>
                                  </p:childTnLst>
                                </p:cTn>
                              </p:par>
                            </p:childTnLst>
                          </p:cTn>
                        </p:par>
                        <p:par>
                          <p:cTn id="145" fill="hold">
                            <p:stCondLst>
                              <p:cond delay="1500"/>
                            </p:stCondLst>
                            <p:childTnLst>
                              <p:par>
                                <p:cTn id="146" presetID="9" presetClass="entr" presetSubtype="0" fill="hold" grpId="0" nodeType="afterEffect">
                                  <p:stCondLst>
                                    <p:cond delay="0"/>
                                  </p:stCondLst>
                                  <p:childTnLst>
                                    <p:set>
                                      <p:cBhvr>
                                        <p:cTn id="147" dur="1" fill="hold">
                                          <p:stCondLst>
                                            <p:cond delay="0"/>
                                          </p:stCondLst>
                                        </p:cTn>
                                        <p:tgtEl>
                                          <p:spTgt spid="622635"/>
                                        </p:tgtEl>
                                        <p:attrNameLst>
                                          <p:attrName>style.visibility</p:attrName>
                                        </p:attrNameLst>
                                      </p:cBhvr>
                                      <p:to>
                                        <p:strVal val="visible"/>
                                      </p:to>
                                    </p:set>
                                    <p:animEffect transition="in" filter="dissolve">
                                      <p:cBhvr>
                                        <p:cTn id="148" dur="500"/>
                                        <p:tgtEl>
                                          <p:spTgt spid="622635"/>
                                        </p:tgtEl>
                                      </p:cBhvr>
                                    </p:animEffect>
                                  </p:childTnLst>
                                </p:cTn>
                              </p:par>
                            </p:childTnLst>
                          </p:cTn>
                        </p:par>
                        <p:par>
                          <p:cTn id="149" fill="hold">
                            <p:stCondLst>
                              <p:cond delay="2000"/>
                            </p:stCondLst>
                            <p:childTnLst>
                              <p:par>
                                <p:cTn id="150" presetID="9" presetClass="entr" presetSubtype="0" fill="hold" grpId="0" nodeType="afterEffect">
                                  <p:stCondLst>
                                    <p:cond delay="0"/>
                                  </p:stCondLst>
                                  <p:childTnLst>
                                    <p:set>
                                      <p:cBhvr>
                                        <p:cTn id="151" dur="1" fill="hold">
                                          <p:stCondLst>
                                            <p:cond delay="0"/>
                                          </p:stCondLst>
                                        </p:cTn>
                                        <p:tgtEl>
                                          <p:spTgt spid="622636"/>
                                        </p:tgtEl>
                                        <p:attrNameLst>
                                          <p:attrName>style.visibility</p:attrName>
                                        </p:attrNameLst>
                                      </p:cBhvr>
                                      <p:to>
                                        <p:strVal val="visible"/>
                                      </p:to>
                                    </p:set>
                                    <p:animEffect transition="in" filter="dissolve">
                                      <p:cBhvr>
                                        <p:cTn id="152" dur="500"/>
                                        <p:tgtEl>
                                          <p:spTgt spid="622636"/>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6"/>
                                        </p:tgtEl>
                                        <p:attrNameLst>
                                          <p:attrName>style.visibility</p:attrName>
                                        </p:attrNameLst>
                                      </p:cBhvr>
                                      <p:to>
                                        <p:strVal val="visible"/>
                                      </p:to>
                                    </p:set>
                                    <p:animEffect transition="in" filter="dissolve">
                                      <p:cBhvr>
                                        <p:cTn id="157" dur="500"/>
                                        <p:tgtEl>
                                          <p:spTgt spid="6"/>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nodeType="clickEffect">
                                  <p:stCondLst>
                                    <p:cond delay="0"/>
                                  </p:stCondLst>
                                  <p:childTnLst>
                                    <p:set>
                                      <p:cBhvr>
                                        <p:cTn id="161" dur="1" fill="hold">
                                          <p:stCondLst>
                                            <p:cond delay="0"/>
                                          </p:stCondLst>
                                        </p:cTn>
                                        <p:tgtEl>
                                          <p:spTgt spid="7"/>
                                        </p:tgtEl>
                                        <p:attrNameLst>
                                          <p:attrName>style.visibility</p:attrName>
                                        </p:attrNameLst>
                                      </p:cBhvr>
                                      <p:to>
                                        <p:strVal val="visible"/>
                                      </p:to>
                                    </p:set>
                                    <p:animEffect transition="in" filter="dissolve">
                                      <p:cBhvr>
                                        <p:cTn id="162" dur="500"/>
                                        <p:tgtEl>
                                          <p:spTgt spid="7"/>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622648"/>
                                        </p:tgtEl>
                                        <p:attrNameLst>
                                          <p:attrName>style.visibility</p:attrName>
                                        </p:attrNameLst>
                                      </p:cBhvr>
                                      <p:to>
                                        <p:strVal val="visible"/>
                                      </p:to>
                                    </p:set>
                                    <p:animEffect transition="in" filter="wipe(left)">
                                      <p:cBhvr>
                                        <p:cTn id="167" dur="500"/>
                                        <p:tgtEl>
                                          <p:spTgt spid="622648"/>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0" nodeType="clickEffect">
                                  <p:stCondLst>
                                    <p:cond delay="0"/>
                                  </p:stCondLst>
                                  <p:childTnLst>
                                    <p:set>
                                      <p:cBhvr>
                                        <p:cTn id="171" dur="1" fill="hold">
                                          <p:stCondLst>
                                            <p:cond delay="0"/>
                                          </p:stCondLst>
                                        </p:cTn>
                                        <p:tgtEl>
                                          <p:spTgt spid="622658"/>
                                        </p:tgtEl>
                                        <p:attrNameLst>
                                          <p:attrName>style.visibility</p:attrName>
                                        </p:attrNameLst>
                                      </p:cBhvr>
                                      <p:to>
                                        <p:strVal val="visible"/>
                                      </p:to>
                                    </p:set>
                                    <p:animEffect transition="in" filter="dissolve">
                                      <p:cBhvr>
                                        <p:cTn id="172" dur="500"/>
                                        <p:tgtEl>
                                          <p:spTgt spid="622658"/>
                                        </p:tgtEl>
                                      </p:cBhvr>
                                    </p:animEffect>
                                  </p:childTnLst>
                                </p:cTn>
                              </p:par>
                            </p:childTnLst>
                          </p:cTn>
                        </p:par>
                      </p:childTnLst>
                    </p:cTn>
                  </p:par>
                  <p:par>
                    <p:cTn id="173" fill="hold">
                      <p:stCondLst>
                        <p:cond delay="indefinite"/>
                      </p:stCondLst>
                      <p:childTnLst>
                        <p:par>
                          <p:cTn id="174" fill="hold">
                            <p:stCondLst>
                              <p:cond delay="0"/>
                            </p:stCondLst>
                            <p:childTnLst>
                              <p:par>
                                <p:cTn id="175" presetID="23" presetClass="entr" presetSubtype="272" fill="hold" grpId="0" nodeType="clickEffect">
                                  <p:stCondLst>
                                    <p:cond delay="0"/>
                                  </p:stCondLst>
                                  <p:childTnLst>
                                    <p:set>
                                      <p:cBhvr>
                                        <p:cTn id="176" dur="1" fill="hold">
                                          <p:stCondLst>
                                            <p:cond delay="0"/>
                                          </p:stCondLst>
                                        </p:cTn>
                                        <p:tgtEl>
                                          <p:spTgt spid="622634"/>
                                        </p:tgtEl>
                                        <p:attrNameLst>
                                          <p:attrName>style.visibility</p:attrName>
                                        </p:attrNameLst>
                                      </p:cBhvr>
                                      <p:to>
                                        <p:strVal val="visible"/>
                                      </p:to>
                                    </p:set>
                                    <p:anim calcmode="lin" valueType="num">
                                      <p:cBhvr>
                                        <p:cTn id="177" dur="500" fill="hold"/>
                                        <p:tgtEl>
                                          <p:spTgt spid="622634"/>
                                        </p:tgtEl>
                                        <p:attrNameLst>
                                          <p:attrName>ppt_w</p:attrName>
                                        </p:attrNameLst>
                                      </p:cBhvr>
                                      <p:tavLst>
                                        <p:tav tm="0">
                                          <p:val>
                                            <p:strVal val="2/3*#ppt_w"/>
                                          </p:val>
                                        </p:tav>
                                        <p:tav tm="100000">
                                          <p:val>
                                            <p:strVal val="#ppt_w"/>
                                          </p:val>
                                        </p:tav>
                                      </p:tavLst>
                                    </p:anim>
                                    <p:anim calcmode="lin" valueType="num">
                                      <p:cBhvr>
                                        <p:cTn id="178" dur="500" fill="hold"/>
                                        <p:tgtEl>
                                          <p:spTgt spid="622634"/>
                                        </p:tgtEl>
                                        <p:attrNameLst>
                                          <p:attrName>ppt_h</p:attrName>
                                        </p:attrNameLst>
                                      </p:cBhvr>
                                      <p:tavLst>
                                        <p:tav tm="0">
                                          <p:val>
                                            <p:strVal val="2/3*#ppt_h"/>
                                          </p:val>
                                        </p:tav>
                                        <p:tav tm="100000">
                                          <p:val>
                                            <p:strVal val="#ppt_h"/>
                                          </p:val>
                                        </p:tav>
                                      </p:tavLst>
                                    </p:anim>
                                  </p:childTnLst>
                                </p:cTn>
                              </p:par>
                            </p:childTnLst>
                          </p:cTn>
                        </p:par>
                      </p:childTnLst>
                    </p:cTn>
                  </p:par>
                  <p:par>
                    <p:cTn id="179" fill="hold">
                      <p:stCondLst>
                        <p:cond delay="indefinite"/>
                      </p:stCondLst>
                      <p:childTnLst>
                        <p:par>
                          <p:cTn id="180" fill="hold">
                            <p:stCondLst>
                              <p:cond delay="0"/>
                            </p:stCondLst>
                            <p:childTnLst>
                              <p:par>
                                <p:cTn id="181" presetID="23" presetClass="entr" presetSubtype="272" fill="hold" grpId="0" nodeType="clickEffect">
                                  <p:stCondLst>
                                    <p:cond delay="0"/>
                                  </p:stCondLst>
                                  <p:childTnLst>
                                    <p:set>
                                      <p:cBhvr>
                                        <p:cTn id="182" dur="1" fill="hold">
                                          <p:stCondLst>
                                            <p:cond delay="0"/>
                                          </p:stCondLst>
                                        </p:cTn>
                                        <p:tgtEl>
                                          <p:spTgt spid="622642"/>
                                        </p:tgtEl>
                                        <p:attrNameLst>
                                          <p:attrName>style.visibility</p:attrName>
                                        </p:attrNameLst>
                                      </p:cBhvr>
                                      <p:to>
                                        <p:strVal val="visible"/>
                                      </p:to>
                                    </p:set>
                                    <p:anim calcmode="lin" valueType="num">
                                      <p:cBhvr>
                                        <p:cTn id="183" dur="500" fill="hold"/>
                                        <p:tgtEl>
                                          <p:spTgt spid="622642"/>
                                        </p:tgtEl>
                                        <p:attrNameLst>
                                          <p:attrName>ppt_w</p:attrName>
                                        </p:attrNameLst>
                                      </p:cBhvr>
                                      <p:tavLst>
                                        <p:tav tm="0">
                                          <p:val>
                                            <p:strVal val="2/3*#ppt_w"/>
                                          </p:val>
                                        </p:tav>
                                        <p:tav tm="100000">
                                          <p:val>
                                            <p:strVal val="#ppt_w"/>
                                          </p:val>
                                        </p:tav>
                                      </p:tavLst>
                                    </p:anim>
                                    <p:anim calcmode="lin" valueType="num">
                                      <p:cBhvr>
                                        <p:cTn id="184" dur="500" fill="hold"/>
                                        <p:tgtEl>
                                          <p:spTgt spid="622642"/>
                                        </p:tgtEl>
                                        <p:attrNameLst>
                                          <p:attrName>ppt_h</p:attrName>
                                        </p:attrNameLst>
                                      </p:cBhvr>
                                      <p:tavLst>
                                        <p:tav tm="0">
                                          <p:val>
                                            <p:strVal val="2/3*#ppt_h"/>
                                          </p:val>
                                        </p:tav>
                                        <p:tav tm="100000">
                                          <p:val>
                                            <p:strVal val="#ppt_h"/>
                                          </p:val>
                                        </p:tav>
                                      </p:tavLst>
                                    </p:anim>
                                  </p:childTnLst>
                                </p:cTn>
                              </p:par>
                            </p:childTnLst>
                          </p:cTn>
                        </p:par>
                      </p:childTnLst>
                    </p:cTn>
                  </p:par>
                  <p:par>
                    <p:cTn id="185" fill="hold">
                      <p:stCondLst>
                        <p:cond delay="indefinite"/>
                      </p:stCondLst>
                      <p:childTnLst>
                        <p:par>
                          <p:cTn id="186" fill="hold">
                            <p:stCondLst>
                              <p:cond delay="0"/>
                            </p:stCondLst>
                            <p:childTnLst>
                              <p:par>
                                <p:cTn id="187" presetID="23" presetClass="entr" presetSubtype="272" fill="hold" grpId="0" nodeType="clickEffect">
                                  <p:stCondLst>
                                    <p:cond delay="0"/>
                                  </p:stCondLst>
                                  <p:childTnLst>
                                    <p:set>
                                      <p:cBhvr>
                                        <p:cTn id="188" dur="1" fill="hold">
                                          <p:stCondLst>
                                            <p:cond delay="0"/>
                                          </p:stCondLst>
                                        </p:cTn>
                                        <p:tgtEl>
                                          <p:spTgt spid="622643"/>
                                        </p:tgtEl>
                                        <p:attrNameLst>
                                          <p:attrName>style.visibility</p:attrName>
                                        </p:attrNameLst>
                                      </p:cBhvr>
                                      <p:to>
                                        <p:strVal val="visible"/>
                                      </p:to>
                                    </p:set>
                                    <p:anim calcmode="lin" valueType="num">
                                      <p:cBhvr>
                                        <p:cTn id="189" dur="500" fill="hold"/>
                                        <p:tgtEl>
                                          <p:spTgt spid="622643"/>
                                        </p:tgtEl>
                                        <p:attrNameLst>
                                          <p:attrName>ppt_w</p:attrName>
                                        </p:attrNameLst>
                                      </p:cBhvr>
                                      <p:tavLst>
                                        <p:tav tm="0">
                                          <p:val>
                                            <p:strVal val="2/3*#ppt_w"/>
                                          </p:val>
                                        </p:tav>
                                        <p:tav tm="100000">
                                          <p:val>
                                            <p:strVal val="#ppt_w"/>
                                          </p:val>
                                        </p:tav>
                                      </p:tavLst>
                                    </p:anim>
                                    <p:anim calcmode="lin" valueType="num">
                                      <p:cBhvr>
                                        <p:cTn id="190" dur="500" fill="hold"/>
                                        <p:tgtEl>
                                          <p:spTgt spid="62264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25" grpId="0" animBg="1"/>
      <p:bldP spid="622631" grpId="0" autoUpdateAnimBg="0"/>
      <p:bldP spid="622632" grpId="0" autoUpdateAnimBg="0"/>
      <p:bldP spid="622635" grpId="0" autoUpdateAnimBg="0"/>
      <p:bldP spid="622636" grpId="0" autoUpdateAnimBg="0"/>
      <p:bldP spid="622609" grpId="0" animBg="1"/>
      <p:bldP spid="622615" grpId="0" autoUpdateAnimBg="0"/>
      <p:bldP spid="622616" grpId="0" autoUpdateAnimBg="0"/>
      <p:bldP spid="622617" grpId="0" autoUpdateAnimBg="0"/>
      <p:bldP spid="622619" grpId="0" autoUpdateAnimBg="0"/>
      <p:bldP spid="622595" grpId="0" build="p" autoUpdateAnimBg="0"/>
      <p:bldP spid="622596" grpId="0" animBg="1"/>
      <p:bldP spid="622597" grpId="0" autoUpdateAnimBg="0"/>
      <p:bldP spid="622602" grpId="0" autoUpdateAnimBg="0"/>
      <p:bldP spid="622603" grpId="0" autoUpdateAnimBg="0"/>
      <p:bldP spid="622604" grpId="0" autoUpdateAnimBg="0"/>
      <p:bldP spid="622608" grpId="0" animBg="1"/>
      <p:bldP spid="622610" grpId="0" autoUpdateAnimBg="0"/>
      <p:bldP spid="622618" grpId="0" animBg="1"/>
      <p:bldP spid="622624" grpId="0" animBg="1"/>
      <p:bldP spid="622633" grpId="0" autoUpdateAnimBg="0"/>
      <p:bldP spid="622634" grpId="0" animBg="1"/>
      <p:bldP spid="622642" grpId="0" animBg="1"/>
      <p:bldP spid="622643" grpId="0" animBg="1"/>
      <p:bldP spid="622648" grpId="0" autoUpdateAnimBg="0"/>
      <p:bldP spid="622656" grpId="0"/>
      <p:bldP spid="622657" grpId="0"/>
      <p:bldP spid="622658" grpId="0"/>
      <p:bldP spid="622659" grpId="0" animBg="1"/>
      <p:bldP spid="622660" grpId="0" animBg="1"/>
      <p:bldP spid="6226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7513" y="2752725"/>
            <a:ext cx="8229600" cy="1143000"/>
          </a:xfrm>
        </p:spPr>
        <p:txBody>
          <a:bodyPr/>
          <a:lstStyle/>
          <a:p>
            <a:pPr eaLnBrk="1" hangingPunct="1"/>
            <a:r>
              <a:rPr lang="en-US" smtClean="0"/>
              <a:t>Atomic Radius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143000"/>
          </a:xfrm>
        </p:spPr>
        <p:txBody>
          <a:bodyPr/>
          <a:lstStyle/>
          <a:p>
            <a:pPr eaLnBrk="1" hangingPunct="1"/>
            <a:r>
              <a:rPr lang="en-US" sz="4000" smtClean="0"/>
              <a:t>Atomic Radii</a:t>
            </a:r>
          </a:p>
        </p:txBody>
      </p:sp>
      <p:sp>
        <p:nvSpPr>
          <p:cNvPr id="17411"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7412" name="Oval 4"/>
          <p:cNvSpPr>
            <a:spLocks noChangeAspect="1" noChangeArrowheads="1"/>
          </p:cNvSpPr>
          <p:nvPr/>
        </p:nvSpPr>
        <p:spPr bwMode="auto">
          <a:xfrm>
            <a:off x="1981200" y="1828800"/>
            <a:ext cx="466725" cy="4667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Li</a:t>
            </a:r>
          </a:p>
        </p:txBody>
      </p:sp>
      <p:sp>
        <p:nvSpPr>
          <p:cNvPr id="17413" name="Oval 5"/>
          <p:cNvSpPr>
            <a:spLocks noChangeAspect="1" noChangeArrowheads="1"/>
          </p:cNvSpPr>
          <p:nvPr/>
        </p:nvSpPr>
        <p:spPr bwMode="auto">
          <a:xfrm>
            <a:off x="1947863" y="2514600"/>
            <a:ext cx="566737" cy="56673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Na</a:t>
            </a:r>
          </a:p>
        </p:txBody>
      </p:sp>
      <p:sp>
        <p:nvSpPr>
          <p:cNvPr id="17414" name="Oval 6"/>
          <p:cNvSpPr>
            <a:spLocks noChangeAspect="1" noChangeArrowheads="1"/>
          </p:cNvSpPr>
          <p:nvPr/>
        </p:nvSpPr>
        <p:spPr bwMode="auto">
          <a:xfrm>
            <a:off x="1828800" y="3352800"/>
            <a:ext cx="703263" cy="70326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K</a:t>
            </a:r>
          </a:p>
        </p:txBody>
      </p:sp>
      <p:sp>
        <p:nvSpPr>
          <p:cNvPr id="17415" name="Oval 7"/>
          <p:cNvSpPr>
            <a:spLocks noChangeAspect="1" noChangeArrowheads="1"/>
          </p:cNvSpPr>
          <p:nvPr/>
        </p:nvSpPr>
        <p:spPr bwMode="auto">
          <a:xfrm>
            <a:off x="1828800" y="4408488"/>
            <a:ext cx="739775" cy="73977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Rb</a:t>
            </a:r>
          </a:p>
        </p:txBody>
      </p:sp>
      <p:sp>
        <p:nvSpPr>
          <p:cNvPr id="17416" name="Oval 8"/>
          <p:cNvSpPr>
            <a:spLocks noChangeAspect="1" noChangeArrowheads="1"/>
          </p:cNvSpPr>
          <p:nvPr/>
        </p:nvSpPr>
        <p:spPr bwMode="auto">
          <a:xfrm>
            <a:off x="1828800" y="5453063"/>
            <a:ext cx="795338" cy="79533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Cs</a:t>
            </a:r>
          </a:p>
        </p:txBody>
      </p:sp>
      <p:sp>
        <p:nvSpPr>
          <p:cNvPr id="17417" name="Oval 9"/>
          <p:cNvSpPr>
            <a:spLocks noChangeAspect="1" noChangeArrowheads="1"/>
          </p:cNvSpPr>
          <p:nvPr/>
        </p:nvSpPr>
        <p:spPr bwMode="auto">
          <a:xfrm>
            <a:off x="7086600" y="2743200"/>
            <a:ext cx="301625" cy="3016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Cl</a:t>
            </a:r>
          </a:p>
        </p:txBody>
      </p:sp>
      <p:sp>
        <p:nvSpPr>
          <p:cNvPr id="17418" name="Oval 10"/>
          <p:cNvSpPr>
            <a:spLocks noChangeAspect="1" noChangeArrowheads="1"/>
          </p:cNvSpPr>
          <p:nvPr/>
        </p:nvSpPr>
        <p:spPr bwMode="auto">
          <a:xfrm>
            <a:off x="6477000" y="2743200"/>
            <a:ext cx="320675" cy="32067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a:t>
            </a:r>
          </a:p>
        </p:txBody>
      </p:sp>
      <p:sp>
        <p:nvSpPr>
          <p:cNvPr id="17419" name="Oval 11"/>
          <p:cNvSpPr>
            <a:spLocks noChangeArrowheads="1"/>
          </p:cNvSpPr>
          <p:nvPr/>
        </p:nvSpPr>
        <p:spPr bwMode="auto">
          <a:xfrm>
            <a:off x="5791200" y="2709863"/>
            <a:ext cx="304800" cy="33813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P</a:t>
            </a:r>
          </a:p>
        </p:txBody>
      </p:sp>
      <p:sp>
        <p:nvSpPr>
          <p:cNvPr id="17420" name="Oval 12"/>
          <p:cNvSpPr>
            <a:spLocks noChangeAspect="1" noChangeArrowheads="1"/>
          </p:cNvSpPr>
          <p:nvPr/>
        </p:nvSpPr>
        <p:spPr bwMode="auto">
          <a:xfrm>
            <a:off x="5181600" y="2690813"/>
            <a:ext cx="357188" cy="35718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Si</a:t>
            </a:r>
          </a:p>
        </p:txBody>
      </p:sp>
      <p:sp>
        <p:nvSpPr>
          <p:cNvPr id="17421" name="Oval 13"/>
          <p:cNvSpPr>
            <a:spLocks noChangeAspect="1" noChangeArrowheads="1"/>
          </p:cNvSpPr>
          <p:nvPr/>
        </p:nvSpPr>
        <p:spPr bwMode="auto">
          <a:xfrm>
            <a:off x="4419600" y="2674938"/>
            <a:ext cx="438150" cy="43815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Al</a:t>
            </a:r>
          </a:p>
        </p:txBody>
      </p:sp>
      <p:sp>
        <p:nvSpPr>
          <p:cNvPr id="17422" name="Oval 14"/>
          <p:cNvSpPr>
            <a:spLocks noChangeArrowheads="1"/>
          </p:cNvSpPr>
          <p:nvPr/>
        </p:nvSpPr>
        <p:spPr bwMode="auto">
          <a:xfrm>
            <a:off x="7086600" y="3581400"/>
            <a:ext cx="304800" cy="34766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Br</a:t>
            </a:r>
          </a:p>
        </p:txBody>
      </p:sp>
      <p:sp>
        <p:nvSpPr>
          <p:cNvPr id="17423" name="Oval 15"/>
          <p:cNvSpPr>
            <a:spLocks noChangeAspect="1" noChangeArrowheads="1"/>
          </p:cNvSpPr>
          <p:nvPr/>
        </p:nvSpPr>
        <p:spPr bwMode="auto">
          <a:xfrm>
            <a:off x="6477000" y="3581400"/>
            <a:ext cx="357188" cy="35718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Se</a:t>
            </a:r>
          </a:p>
        </p:txBody>
      </p:sp>
      <p:sp>
        <p:nvSpPr>
          <p:cNvPr id="17424" name="Oval 16"/>
          <p:cNvSpPr>
            <a:spLocks noChangeAspect="1" noChangeArrowheads="1"/>
          </p:cNvSpPr>
          <p:nvPr/>
        </p:nvSpPr>
        <p:spPr bwMode="auto">
          <a:xfrm>
            <a:off x="5791200" y="3581400"/>
            <a:ext cx="365125" cy="3651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As</a:t>
            </a:r>
          </a:p>
        </p:txBody>
      </p:sp>
      <p:sp>
        <p:nvSpPr>
          <p:cNvPr id="17425" name="Oval 17"/>
          <p:cNvSpPr>
            <a:spLocks noChangeAspect="1" noChangeArrowheads="1"/>
          </p:cNvSpPr>
          <p:nvPr/>
        </p:nvSpPr>
        <p:spPr bwMode="auto">
          <a:xfrm>
            <a:off x="5187950" y="3581400"/>
            <a:ext cx="374650" cy="37465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Ge</a:t>
            </a:r>
          </a:p>
        </p:txBody>
      </p:sp>
      <p:sp>
        <p:nvSpPr>
          <p:cNvPr id="17426" name="Oval 18"/>
          <p:cNvSpPr>
            <a:spLocks noChangeAspect="1" noChangeArrowheads="1"/>
          </p:cNvSpPr>
          <p:nvPr/>
        </p:nvSpPr>
        <p:spPr bwMode="auto">
          <a:xfrm>
            <a:off x="4495800" y="3587750"/>
            <a:ext cx="374650" cy="37465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Ga</a:t>
            </a:r>
          </a:p>
        </p:txBody>
      </p:sp>
      <p:sp>
        <p:nvSpPr>
          <p:cNvPr id="17427" name="Oval 19"/>
          <p:cNvSpPr>
            <a:spLocks noChangeAspect="1" noChangeArrowheads="1"/>
          </p:cNvSpPr>
          <p:nvPr/>
        </p:nvSpPr>
        <p:spPr bwMode="auto">
          <a:xfrm>
            <a:off x="7065963" y="4627563"/>
            <a:ext cx="401637" cy="40163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I</a:t>
            </a:r>
          </a:p>
        </p:txBody>
      </p:sp>
      <p:sp>
        <p:nvSpPr>
          <p:cNvPr id="17428" name="Oval 20"/>
          <p:cNvSpPr>
            <a:spLocks noChangeAspect="1" noChangeArrowheads="1"/>
          </p:cNvSpPr>
          <p:nvPr/>
        </p:nvSpPr>
        <p:spPr bwMode="auto">
          <a:xfrm>
            <a:off x="6437313" y="4608513"/>
            <a:ext cx="420687" cy="42068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Te</a:t>
            </a:r>
          </a:p>
        </p:txBody>
      </p:sp>
      <p:sp>
        <p:nvSpPr>
          <p:cNvPr id="17429" name="Oval 21"/>
          <p:cNvSpPr>
            <a:spLocks noChangeAspect="1" noChangeArrowheads="1"/>
          </p:cNvSpPr>
          <p:nvPr/>
        </p:nvSpPr>
        <p:spPr bwMode="auto">
          <a:xfrm>
            <a:off x="5715000" y="4598988"/>
            <a:ext cx="430213" cy="43021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Sb</a:t>
            </a:r>
          </a:p>
        </p:txBody>
      </p:sp>
      <p:sp>
        <p:nvSpPr>
          <p:cNvPr id="17430" name="Oval 22"/>
          <p:cNvSpPr>
            <a:spLocks noChangeAspect="1" noChangeArrowheads="1"/>
          </p:cNvSpPr>
          <p:nvPr/>
        </p:nvSpPr>
        <p:spPr bwMode="auto">
          <a:xfrm>
            <a:off x="5105400" y="4598988"/>
            <a:ext cx="430213" cy="43021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Sn</a:t>
            </a:r>
          </a:p>
        </p:txBody>
      </p:sp>
      <p:sp>
        <p:nvSpPr>
          <p:cNvPr id="17431" name="Oval 23"/>
          <p:cNvSpPr>
            <a:spLocks noChangeAspect="1" noChangeArrowheads="1"/>
          </p:cNvSpPr>
          <p:nvPr/>
        </p:nvSpPr>
        <p:spPr bwMode="auto">
          <a:xfrm>
            <a:off x="4419600" y="4572000"/>
            <a:ext cx="493713" cy="4937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In</a:t>
            </a:r>
          </a:p>
        </p:txBody>
      </p:sp>
      <p:sp>
        <p:nvSpPr>
          <p:cNvPr id="17432" name="Oval 24"/>
          <p:cNvSpPr>
            <a:spLocks noChangeAspect="1" noChangeArrowheads="1"/>
          </p:cNvSpPr>
          <p:nvPr/>
        </p:nvSpPr>
        <p:spPr bwMode="auto">
          <a:xfrm>
            <a:off x="4419600" y="5651500"/>
            <a:ext cx="520700" cy="52070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Tl</a:t>
            </a:r>
          </a:p>
        </p:txBody>
      </p:sp>
      <p:sp>
        <p:nvSpPr>
          <p:cNvPr id="17433" name="Oval 25"/>
          <p:cNvSpPr>
            <a:spLocks noChangeAspect="1" noChangeArrowheads="1"/>
          </p:cNvSpPr>
          <p:nvPr/>
        </p:nvSpPr>
        <p:spPr bwMode="auto">
          <a:xfrm>
            <a:off x="5105400" y="5641975"/>
            <a:ext cx="530225" cy="5302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Pb</a:t>
            </a:r>
          </a:p>
        </p:txBody>
      </p:sp>
      <p:sp>
        <p:nvSpPr>
          <p:cNvPr id="17434" name="Oval 26"/>
          <p:cNvSpPr>
            <a:spLocks noChangeAspect="1" noChangeArrowheads="1"/>
          </p:cNvSpPr>
          <p:nvPr/>
        </p:nvSpPr>
        <p:spPr bwMode="auto">
          <a:xfrm>
            <a:off x="5715000" y="5724525"/>
            <a:ext cx="447675" cy="44767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Bi</a:t>
            </a:r>
          </a:p>
        </p:txBody>
      </p:sp>
      <p:sp>
        <p:nvSpPr>
          <p:cNvPr id="17435" name="Oval 27"/>
          <p:cNvSpPr>
            <a:spLocks noChangeAspect="1" noChangeArrowheads="1"/>
          </p:cNvSpPr>
          <p:nvPr/>
        </p:nvSpPr>
        <p:spPr bwMode="auto">
          <a:xfrm>
            <a:off x="2895600" y="2628900"/>
            <a:ext cx="484188" cy="48418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Mg</a:t>
            </a:r>
          </a:p>
        </p:txBody>
      </p:sp>
      <p:sp>
        <p:nvSpPr>
          <p:cNvPr id="17436" name="Oval 28"/>
          <p:cNvSpPr>
            <a:spLocks noChangeAspect="1" noChangeArrowheads="1"/>
          </p:cNvSpPr>
          <p:nvPr/>
        </p:nvSpPr>
        <p:spPr bwMode="auto">
          <a:xfrm>
            <a:off x="2819400" y="3435350"/>
            <a:ext cx="603250" cy="60325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Ca</a:t>
            </a:r>
          </a:p>
        </p:txBody>
      </p:sp>
      <p:sp>
        <p:nvSpPr>
          <p:cNvPr id="17437" name="Oval 29"/>
          <p:cNvSpPr>
            <a:spLocks noChangeAspect="1" noChangeArrowheads="1"/>
          </p:cNvSpPr>
          <p:nvPr/>
        </p:nvSpPr>
        <p:spPr bwMode="auto">
          <a:xfrm>
            <a:off x="2819400" y="4484688"/>
            <a:ext cx="658813" cy="65881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Sr</a:t>
            </a:r>
          </a:p>
        </p:txBody>
      </p:sp>
      <p:sp>
        <p:nvSpPr>
          <p:cNvPr id="17438" name="Oval 30"/>
          <p:cNvSpPr>
            <a:spLocks noChangeAspect="1" noChangeArrowheads="1"/>
          </p:cNvSpPr>
          <p:nvPr/>
        </p:nvSpPr>
        <p:spPr bwMode="auto">
          <a:xfrm>
            <a:off x="2819400" y="5562600"/>
            <a:ext cx="658813" cy="6588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Ba</a:t>
            </a:r>
          </a:p>
        </p:txBody>
      </p:sp>
      <p:sp>
        <p:nvSpPr>
          <p:cNvPr id="17439" name="Oval 31"/>
          <p:cNvSpPr>
            <a:spLocks noChangeAspect="1" noChangeArrowheads="1"/>
          </p:cNvSpPr>
          <p:nvPr/>
        </p:nvSpPr>
        <p:spPr bwMode="auto">
          <a:xfrm>
            <a:off x="2971800" y="1947863"/>
            <a:ext cx="338138" cy="33813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Be</a:t>
            </a:r>
          </a:p>
        </p:txBody>
      </p:sp>
      <p:sp>
        <p:nvSpPr>
          <p:cNvPr id="17440" name="Oval 32"/>
          <p:cNvSpPr>
            <a:spLocks noChangeAspect="1" noChangeArrowheads="1"/>
          </p:cNvSpPr>
          <p:nvPr/>
        </p:nvSpPr>
        <p:spPr bwMode="auto">
          <a:xfrm>
            <a:off x="7162800" y="2017713"/>
            <a:ext cx="192088" cy="19208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F</a:t>
            </a:r>
          </a:p>
        </p:txBody>
      </p:sp>
      <p:sp>
        <p:nvSpPr>
          <p:cNvPr id="17441" name="Oval 33"/>
          <p:cNvSpPr>
            <a:spLocks noChangeAspect="1" noChangeArrowheads="1"/>
          </p:cNvSpPr>
          <p:nvPr/>
        </p:nvSpPr>
        <p:spPr bwMode="auto">
          <a:xfrm>
            <a:off x="6553200" y="1981200"/>
            <a:ext cx="201613" cy="2016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O</a:t>
            </a:r>
          </a:p>
        </p:txBody>
      </p:sp>
      <p:sp>
        <p:nvSpPr>
          <p:cNvPr id="17442" name="Oval 34"/>
          <p:cNvSpPr>
            <a:spLocks noChangeAspect="1" noChangeArrowheads="1"/>
          </p:cNvSpPr>
          <p:nvPr/>
        </p:nvSpPr>
        <p:spPr bwMode="auto">
          <a:xfrm>
            <a:off x="5867400" y="1981200"/>
            <a:ext cx="209550" cy="20955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N</a:t>
            </a:r>
          </a:p>
        </p:txBody>
      </p:sp>
      <p:sp>
        <p:nvSpPr>
          <p:cNvPr id="17443" name="Oval 35"/>
          <p:cNvSpPr>
            <a:spLocks noChangeAspect="1" noChangeArrowheads="1"/>
          </p:cNvSpPr>
          <p:nvPr/>
        </p:nvSpPr>
        <p:spPr bwMode="auto">
          <a:xfrm>
            <a:off x="5248275" y="1981200"/>
            <a:ext cx="238125" cy="2381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a:t>
            </a:r>
          </a:p>
        </p:txBody>
      </p:sp>
      <p:sp>
        <p:nvSpPr>
          <p:cNvPr id="17444" name="Oval 36"/>
          <p:cNvSpPr>
            <a:spLocks noChangeAspect="1" noChangeArrowheads="1"/>
          </p:cNvSpPr>
          <p:nvPr/>
        </p:nvSpPr>
        <p:spPr bwMode="auto">
          <a:xfrm>
            <a:off x="4535488" y="1987550"/>
            <a:ext cx="265112" cy="2651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a:t>
            </a:r>
          </a:p>
        </p:txBody>
      </p:sp>
      <p:grpSp>
        <p:nvGrpSpPr>
          <p:cNvPr id="2" name="Group 37"/>
          <p:cNvGrpSpPr>
            <a:grpSpLocks/>
          </p:cNvGrpSpPr>
          <p:nvPr/>
        </p:nvGrpSpPr>
        <p:grpSpPr bwMode="auto">
          <a:xfrm>
            <a:off x="1905000" y="2239963"/>
            <a:ext cx="5638800" cy="4248150"/>
            <a:chOff x="1200" y="1411"/>
            <a:chExt cx="3552" cy="2676"/>
          </a:xfrm>
        </p:grpSpPr>
        <p:sp>
          <p:nvSpPr>
            <p:cNvPr id="17453" name="Text Box 38"/>
            <p:cNvSpPr txBox="1">
              <a:spLocks noChangeArrowheads="1"/>
            </p:cNvSpPr>
            <p:nvPr/>
          </p:nvSpPr>
          <p:spPr bwMode="auto">
            <a:xfrm>
              <a:off x="1248" y="1413"/>
              <a:ext cx="893" cy="173"/>
            </a:xfrm>
            <a:prstGeom prst="rect">
              <a:avLst/>
            </a:prstGeom>
            <a:noFill/>
            <a:ln w="9525">
              <a:noFill/>
              <a:miter lim="800000"/>
              <a:headEnd/>
              <a:tailEnd/>
            </a:ln>
          </p:spPr>
          <p:txBody>
            <a:bodyPr wrap="none">
              <a:spAutoFit/>
            </a:bodyPr>
            <a:lstStyle/>
            <a:p>
              <a:r>
                <a:rPr lang="en-US" sz="1200"/>
                <a:t>1.52               1.11</a:t>
              </a:r>
            </a:p>
          </p:txBody>
        </p:sp>
        <p:sp>
          <p:nvSpPr>
            <p:cNvPr id="17454" name="Text Box 39"/>
            <p:cNvSpPr txBox="1">
              <a:spLocks noChangeArrowheads="1"/>
            </p:cNvSpPr>
            <p:nvPr/>
          </p:nvSpPr>
          <p:spPr bwMode="auto">
            <a:xfrm>
              <a:off x="1225" y="1939"/>
              <a:ext cx="893" cy="173"/>
            </a:xfrm>
            <a:prstGeom prst="rect">
              <a:avLst/>
            </a:prstGeom>
            <a:noFill/>
            <a:ln w="9525">
              <a:noFill/>
              <a:miter lim="800000"/>
              <a:headEnd/>
              <a:tailEnd/>
            </a:ln>
          </p:spPr>
          <p:txBody>
            <a:bodyPr wrap="none">
              <a:spAutoFit/>
            </a:bodyPr>
            <a:lstStyle/>
            <a:p>
              <a:r>
                <a:rPr lang="en-US" sz="1200"/>
                <a:t> 1.86              1.60</a:t>
              </a:r>
            </a:p>
          </p:txBody>
        </p:sp>
        <p:sp>
          <p:nvSpPr>
            <p:cNvPr id="17455" name="Text Box 40"/>
            <p:cNvSpPr txBox="1">
              <a:spLocks noChangeArrowheads="1"/>
            </p:cNvSpPr>
            <p:nvPr/>
          </p:nvSpPr>
          <p:spPr bwMode="auto">
            <a:xfrm>
              <a:off x="1200" y="2544"/>
              <a:ext cx="920" cy="173"/>
            </a:xfrm>
            <a:prstGeom prst="rect">
              <a:avLst/>
            </a:prstGeom>
            <a:noFill/>
            <a:ln w="9525">
              <a:noFill/>
              <a:miter lim="800000"/>
              <a:headEnd/>
              <a:tailEnd/>
            </a:ln>
          </p:spPr>
          <p:txBody>
            <a:bodyPr wrap="none">
              <a:spAutoFit/>
            </a:bodyPr>
            <a:lstStyle/>
            <a:p>
              <a:r>
                <a:rPr lang="en-US" sz="1200"/>
                <a:t> 2.31               1.97</a:t>
              </a:r>
            </a:p>
          </p:txBody>
        </p:sp>
        <p:sp>
          <p:nvSpPr>
            <p:cNvPr id="17456" name="Text Box 41"/>
            <p:cNvSpPr txBox="1">
              <a:spLocks noChangeArrowheads="1"/>
            </p:cNvSpPr>
            <p:nvPr/>
          </p:nvSpPr>
          <p:spPr bwMode="auto">
            <a:xfrm>
              <a:off x="1200" y="3223"/>
              <a:ext cx="947" cy="173"/>
            </a:xfrm>
            <a:prstGeom prst="rect">
              <a:avLst/>
            </a:prstGeom>
            <a:noFill/>
            <a:ln w="9525">
              <a:noFill/>
              <a:miter lim="800000"/>
              <a:headEnd/>
              <a:tailEnd/>
            </a:ln>
          </p:spPr>
          <p:txBody>
            <a:bodyPr wrap="none">
              <a:spAutoFit/>
            </a:bodyPr>
            <a:lstStyle/>
            <a:p>
              <a:r>
                <a:rPr lang="en-US" sz="1200"/>
                <a:t> 2.44                2.15</a:t>
              </a:r>
            </a:p>
          </p:txBody>
        </p:sp>
        <p:sp>
          <p:nvSpPr>
            <p:cNvPr id="17457" name="Text Box 42"/>
            <p:cNvSpPr txBox="1">
              <a:spLocks noChangeArrowheads="1"/>
            </p:cNvSpPr>
            <p:nvPr/>
          </p:nvSpPr>
          <p:spPr bwMode="auto">
            <a:xfrm>
              <a:off x="1248" y="3914"/>
              <a:ext cx="893" cy="173"/>
            </a:xfrm>
            <a:prstGeom prst="rect">
              <a:avLst/>
            </a:prstGeom>
            <a:noFill/>
            <a:ln w="9525">
              <a:noFill/>
              <a:miter lim="800000"/>
              <a:headEnd/>
              <a:tailEnd/>
            </a:ln>
          </p:spPr>
          <p:txBody>
            <a:bodyPr wrap="none">
              <a:spAutoFit/>
            </a:bodyPr>
            <a:lstStyle/>
            <a:p>
              <a:r>
                <a:rPr lang="en-US" sz="1200"/>
                <a:t>2.62               2.17</a:t>
              </a:r>
            </a:p>
          </p:txBody>
        </p:sp>
        <p:sp>
          <p:nvSpPr>
            <p:cNvPr id="17458" name="Text Box 43"/>
            <p:cNvSpPr txBox="1">
              <a:spLocks noChangeArrowheads="1"/>
            </p:cNvSpPr>
            <p:nvPr/>
          </p:nvSpPr>
          <p:spPr bwMode="auto">
            <a:xfrm>
              <a:off x="2784" y="1411"/>
              <a:ext cx="1937" cy="173"/>
            </a:xfrm>
            <a:prstGeom prst="rect">
              <a:avLst/>
            </a:prstGeom>
            <a:noFill/>
            <a:ln w="9525">
              <a:noFill/>
              <a:miter lim="800000"/>
              <a:headEnd/>
              <a:tailEnd/>
            </a:ln>
          </p:spPr>
          <p:txBody>
            <a:bodyPr wrap="none">
              <a:spAutoFit/>
            </a:bodyPr>
            <a:lstStyle/>
            <a:p>
              <a:r>
                <a:rPr lang="en-US" sz="1200"/>
                <a:t>0.88         0.77        0.70         0.66       0.64</a:t>
              </a:r>
            </a:p>
          </p:txBody>
        </p:sp>
        <p:sp>
          <p:nvSpPr>
            <p:cNvPr id="17459" name="Text Box 44"/>
            <p:cNvSpPr txBox="1">
              <a:spLocks noChangeArrowheads="1"/>
            </p:cNvSpPr>
            <p:nvPr/>
          </p:nvSpPr>
          <p:spPr bwMode="auto">
            <a:xfrm>
              <a:off x="2784" y="1939"/>
              <a:ext cx="1937" cy="173"/>
            </a:xfrm>
            <a:prstGeom prst="rect">
              <a:avLst/>
            </a:prstGeom>
            <a:noFill/>
            <a:ln w="9525">
              <a:noFill/>
              <a:miter lim="800000"/>
              <a:headEnd/>
              <a:tailEnd/>
            </a:ln>
          </p:spPr>
          <p:txBody>
            <a:bodyPr wrap="none">
              <a:spAutoFit/>
            </a:bodyPr>
            <a:lstStyle/>
            <a:p>
              <a:r>
                <a:rPr lang="en-US" sz="1200"/>
                <a:t>1.43         1.17        1.10         1.04       0.99</a:t>
              </a:r>
            </a:p>
          </p:txBody>
        </p:sp>
        <p:sp>
          <p:nvSpPr>
            <p:cNvPr id="17460" name="Text Box 45"/>
            <p:cNvSpPr txBox="1">
              <a:spLocks noChangeArrowheads="1"/>
            </p:cNvSpPr>
            <p:nvPr/>
          </p:nvSpPr>
          <p:spPr bwMode="auto">
            <a:xfrm>
              <a:off x="2815" y="2544"/>
              <a:ext cx="1937" cy="173"/>
            </a:xfrm>
            <a:prstGeom prst="rect">
              <a:avLst/>
            </a:prstGeom>
            <a:noFill/>
            <a:ln w="9525">
              <a:noFill/>
              <a:miter lim="800000"/>
              <a:headEnd/>
              <a:tailEnd/>
            </a:ln>
          </p:spPr>
          <p:txBody>
            <a:bodyPr wrap="none">
              <a:spAutoFit/>
            </a:bodyPr>
            <a:lstStyle/>
            <a:p>
              <a:r>
                <a:rPr lang="en-US" sz="1200"/>
                <a:t>1.22         1.22        1.21         1.17       1.14</a:t>
              </a:r>
            </a:p>
          </p:txBody>
        </p:sp>
        <p:sp>
          <p:nvSpPr>
            <p:cNvPr id="17461" name="Text Box 46"/>
            <p:cNvSpPr txBox="1">
              <a:spLocks noChangeArrowheads="1"/>
            </p:cNvSpPr>
            <p:nvPr/>
          </p:nvSpPr>
          <p:spPr bwMode="auto">
            <a:xfrm>
              <a:off x="2784" y="3216"/>
              <a:ext cx="1937" cy="173"/>
            </a:xfrm>
            <a:prstGeom prst="rect">
              <a:avLst/>
            </a:prstGeom>
            <a:noFill/>
            <a:ln w="9525">
              <a:noFill/>
              <a:miter lim="800000"/>
              <a:headEnd/>
              <a:tailEnd/>
            </a:ln>
          </p:spPr>
          <p:txBody>
            <a:bodyPr wrap="none">
              <a:spAutoFit/>
            </a:bodyPr>
            <a:lstStyle/>
            <a:p>
              <a:r>
                <a:rPr lang="en-US" sz="1200"/>
                <a:t>1.62         1.40        1.41         1.37       1.33</a:t>
              </a:r>
            </a:p>
          </p:txBody>
        </p:sp>
        <p:sp>
          <p:nvSpPr>
            <p:cNvPr id="17462" name="Text Box 47"/>
            <p:cNvSpPr txBox="1">
              <a:spLocks noChangeArrowheads="1"/>
            </p:cNvSpPr>
            <p:nvPr/>
          </p:nvSpPr>
          <p:spPr bwMode="auto">
            <a:xfrm>
              <a:off x="2784" y="3914"/>
              <a:ext cx="1133" cy="173"/>
            </a:xfrm>
            <a:prstGeom prst="rect">
              <a:avLst/>
            </a:prstGeom>
            <a:noFill/>
            <a:ln w="9525">
              <a:noFill/>
              <a:miter lim="800000"/>
              <a:headEnd/>
              <a:tailEnd/>
            </a:ln>
          </p:spPr>
          <p:txBody>
            <a:bodyPr wrap="none">
              <a:spAutoFit/>
            </a:bodyPr>
            <a:lstStyle/>
            <a:p>
              <a:r>
                <a:rPr lang="en-US" sz="1200"/>
                <a:t>1.71         1.75        1.46</a:t>
              </a:r>
            </a:p>
          </p:txBody>
        </p:sp>
      </p:grpSp>
      <p:sp>
        <p:nvSpPr>
          <p:cNvPr id="17446" name="Text Box 48"/>
          <p:cNvSpPr txBox="1">
            <a:spLocks noChangeArrowheads="1"/>
          </p:cNvSpPr>
          <p:nvPr/>
        </p:nvSpPr>
        <p:spPr bwMode="auto">
          <a:xfrm>
            <a:off x="2058988" y="1524000"/>
            <a:ext cx="5480050" cy="304800"/>
          </a:xfrm>
          <a:prstGeom prst="rect">
            <a:avLst/>
          </a:prstGeom>
          <a:noFill/>
          <a:ln w="9525">
            <a:noFill/>
            <a:miter lim="800000"/>
            <a:headEnd/>
            <a:tailEnd/>
          </a:ln>
        </p:spPr>
        <p:txBody>
          <a:bodyPr wrap="none">
            <a:spAutoFit/>
          </a:bodyPr>
          <a:lstStyle/>
          <a:p>
            <a:r>
              <a:rPr lang="en-US" sz="1400"/>
              <a:t>IA              IIA                          IIIA        IVA        VA        VIA       VIIA</a:t>
            </a:r>
          </a:p>
        </p:txBody>
      </p:sp>
      <p:grpSp>
        <p:nvGrpSpPr>
          <p:cNvPr id="17447" name="Group 49"/>
          <p:cNvGrpSpPr>
            <a:grpSpLocks/>
          </p:cNvGrpSpPr>
          <p:nvPr/>
        </p:nvGrpSpPr>
        <p:grpSpPr bwMode="auto">
          <a:xfrm>
            <a:off x="7077075" y="6248400"/>
            <a:ext cx="1914525" cy="381000"/>
            <a:chOff x="4176" y="3600"/>
            <a:chExt cx="1206" cy="240"/>
          </a:xfrm>
        </p:grpSpPr>
        <p:grpSp>
          <p:nvGrpSpPr>
            <p:cNvPr id="17449" name="Group 50"/>
            <p:cNvGrpSpPr>
              <a:grpSpLocks/>
            </p:cNvGrpSpPr>
            <p:nvPr/>
          </p:nvGrpSpPr>
          <p:grpSpPr bwMode="auto">
            <a:xfrm>
              <a:off x="4224" y="3600"/>
              <a:ext cx="1158" cy="231"/>
              <a:chOff x="288" y="1175"/>
              <a:chExt cx="1158" cy="231"/>
            </a:xfrm>
          </p:grpSpPr>
          <p:sp>
            <p:nvSpPr>
              <p:cNvPr id="17451" name="Oval 51"/>
              <p:cNvSpPr>
                <a:spLocks noChangeArrowheads="1"/>
              </p:cNvSpPr>
              <p:nvPr/>
            </p:nvSpPr>
            <p:spPr bwMode="auto">
              <a:xfrm>
                <a:off x="288" y="1200"/>
                <a:ext cx="192" cy="19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17452" name="Text Box 52"/>
              <p:cNvSpPr txBox="1">
                <a:spLocks noChangeArrowheads="1"/>
              </p:cNvSpPr>
              <p:nvPr/>
            </p:nvSpPr>
            <p:spPr bwMode="auto">
              <a:xfrm>
                <a:off x="470" y="1175"/>
                <a:ext cx="976" cy="231"/>
              </a:xfrm>
              <a:prstGeom prst="rect">
                <a:avLst/>
              </a:prstGeom>
              <a:noFill/>
              <a:ln w="9525">
                <a:noFill/>
                <a:miter lim="800000"/>
                <a:headEnd/>
                <a:tailEnd/>
              </a:ln>
            </p:spPr>
            <p:txBody>
              <a:bodyPr wrap="none">
                <a:spAutoFit/>
              </a:bodyPr>
              <a:lstStyle/>
              <a:p>
                <a:r>
                  <a:rPr lang="en-US"/>
                  <a:t>= 1 Angstrom</a:t>
                </a:r>
              </a:p>
            </p:txBody>
          </p:sp>
        </p:grpSp>
        <p:sp>
          <p:nvSpPr>
            <p:cNvPr id="17450" name="Rectangle 53"/>
            <p:cNvSpPr>
              <a:spLocks noChangeArrowheads="1"/>
            </p:cNvSpPr>
            <p:nvPr/>
          </p:nvSpPr>
          <p:spPr bwMode="auto">
            <a:xfrm>
              <a:off x="4176" y="3600"/>
              <a:ext cx="1200" cy="240"/>
            </a:xfrm>
            <a:prstGeom prst="rect">
              <a:avLst/>
            </a:prstGeom>
            <a:noFill/>
            <a:ln w="9525">
              <a:noFill/>
              <a:miter lim="800000"/>
              <a:headEnd/>
              <a:tailEnd/>
            </a:ln>
          </p:spPr>
          <p:txBody>
            <a:bodyPr wrap="none" anchor="ctr"/>
            <a:lstStyle/>
            <a:p>
              <a:endParaRPr lang="en-US"/>
            </a:p>
          </p:txBody>
        </p:sp>
      </p:grpSp>
      <p:sp>
        <p:nvSpPr>
          <p:cNvPr id="17448" name="Rectangle 54">
            <a:hlinkClick r:id="rId4" tooltip="Wikipedia -  A T O M I C   R A D I U S"/>
          </p:cNvPr>
          <p:cNvSpPr>
            <a:spLocks noChangeArrowheads="1"/>
          </p:cNvSpPr>
          <p:nvPr/>
        </p:nvSpPr>
        <p:spPr bwMode="auto">
          <a:xfrm>
            <a:off x="3135313" y="711200"/>
            <a:ext cx="2932112" cy="536575"/>
          </a:xfrm>
          <a:prstGeom prst="rect">
            <a:avLst/>
          </a:prstGeom>
          <a:no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106"/>
          <p:cNvSpPr>
            <a:spLocks noChangeShapeType="1"/>
          </p:cNvSpPr>
          <p:nvPr/>
        </p:nvSpPr>
        <p:spPr bwMode="auto">
          <a:xfrm flipV="1">
            <a:off x="1974850" y="4813300"/>
            <a:ext cx="82550" cy="203200"/>
          </a:xfrm>
          <a:prstGeom prst="line">
            <a:avLst/>
          </a:prstGeom>
          <a:noFill/>
          <a:ln w="9525">
            <a:solidFill>
              <a:srgbClr val="333333"/>
            </a:solidFill>
            <a:round/>
            <a:headEnd/>
            <a:tailEnd/>
          </a:ln>
        </p:spPr>
        <p:txBody>
          <a:bodyPr wrap="none" anchor="ctr"/>
          <a:lstStyle/>
          <a:p>
            <a:endParaRPr lang="en-US"/>
          </a:p>
        </p:txBody>
      </p:sp>
      <p:sp>
        <p:nvSpPr>
          <p:cNvPr id="18435" name="Line 95"/>
          <p:cNvSpPr>
            <a:spLocks noChangeShapeType="1"/>
          </p:cNvSpPr>
          <p:nvPr/>
        </p:nvSpPr>
        <p:spPr bwMode="auto">
          <a:xfrm>
            <a:off x="7137400" y="1593850"/>
            <a:ext cx="190500" cy="1181100"/>
          </a:xfrm>
          <a:prstGeom prst="line">
            <a:avLst/>
          </a:prstGeom>
          <a:noFill/>
          <a:ln w="9525">
            <a:solidFill>
              <a:srgbClr val="333333"/>
            </a:solidFill>
            <a:round/>
            <a:headEnd/>
            <a:tailEnd/>
          </a:ln>
        </p:spPr>
        <p:txBody>
          <a:bodyPr wrap="none" anchor="ctr"/>
          <a:lstStyle/>
          <a:p>
            <a:endParaRPr lang="en-US"/>
          </a:p>
        </p:txBody>
      </p:sp>
      <p:sp>
        <p:nvSpPr>
          <p:cNvPr id="18436" name="Freeform 94"/>
          <p:cNvSpPr>
            <a:spLocks/>
          </p:cNvSpPr>
          <p:nvPr/>
        </p:nvSpPr>
        <p:spPr bwMode="auto">
          <a:xfrm>
            <a:off x="5416550" y="1860550"/>
            <a:ext cx="1638300" cy="1778000"/>
          </a:xfrm>
          <a:custGeom>
            <a:avLst/>
            <a:gdLst>
              <a:gd name="T0" fmla="*/ 0 w 1032"/>
              <a:gd name="T1" fmla="*/ 0 h 1120"/>
              <a:gd name="T2" fmla="*/ 60 w 1032"/>
              <a:gd name="T3" fmla="*/ 304 h 1120"/>
              <a:gd name="T4" fmla="*/ 120 w 1032"/>
              <a:gd name="T5" fmla="*/ 656 h 1120"/>
              <a:gd name="T6" fmla="*/ 188 w 1032"/>
              <a:gd name="T7" fmla="*/ 840 h 1120"/>
              <a:gd name="T8" fmla="*/ 240 w 1032"/>
              <a:gd name="T9" fmla="*/ 984 h 1120"/>
              <a:gd name="T10" fmla="*/ 296 w 1032"/>
              <a:gd name="T11" fmla="*/ 1056 h 1120"/>
              <a:gd name="T12" fmla="*/ 356 w 1032"/>
              <a:gd name="T13" fmla="*/ 1052 h 1120"/>
              <a:gd name="T14" fmla="*/ 428 w 1032"/>
              <a:gd name="T15" fmla="*/ 1076 h 1120"/>
              <a:gd name="T16" fmla="*/ 500 w 1032"/>
              <a:gd name="T17" fmla="*/ 1056 h 1120"/>
              <a:gd name="T18" fmla="*/ 552 w 1032"/>
              <a:gd name="T19" fmla="*/ 1024 h 1120"/>
              <a:gd name="T20" fmla="*/ 604 w 1032"/>
              <a:gd name="T21" fmla="*/ 968 h 1120"/>
              <a:gd name="T22" fmla="*/ 660 w 1032"/>
              <a:gd name="T23" fmla="*/ 916 h 1120"/>
              <a:gd name="T24" fmla="*/ 732 w 1032"/>
              <a:gd name="T25" fmla="*/ 792 h 1120"/>
              <a:gd name="T26" fmla="*/ 788 w 1032"/>
              <a:gd name="T27" fmla="*/ 1004 h 1120"/>
              <a:gd name="T28" fmla="*/ 852 w 1032"/>
              <a:gd name="T29" fmla="*/ 968 h 1120"/>
              <a:gd name="T30" fmla="*/ 920 w 1032"/>
              <a:gd name="T31" fmla="*/ 988 h 1120"/>
              <a:gd name="T32" fmla="*/ 960 w 1032"/>
              <a:gd name="T33" fmla="*/ 1076 h 1120"/>
              <a:gd name="T34" fmla="*/ 1032 w 1032"/>
              <a:gd name="T35" fmla="*/ 1120 h 1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2"/>
              <a:gd name="T55" fmla="*/ 0 h 1120"/>
              <a:gd name="T56" fmla="*/ 1032 w 1032"/>
              <a:gd name="T57" fmla="*/ 1120 h 1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2" h="1120">
                <a:moveTo>
                  <a:pt x="0" y="0"/>
                </a:moveTo>
                <a:lnTo>
                  <a:pt x="60" y="304"/>
                </a:lnTo>
                <a:lnTo>
                  <a:pt x="120" y="656"/>
                </a:lnTo>
                <a:lnTo>
                  <a:pt x="188" y="840"/>
                </a:lnTo>
                <a:lnTo>
                  <a:pt x="240" y="984"/>
                </a:lnTo>
                <a:lnTo>
                  <a:pt x="296" y="1056"/>
                </a:lnTo>
                <a:lnTo>
                  <a:pt x="356" y="1052"/>
                </a:lnTo>
                <a:lnTo>
                  <a:pt x="428" y="1076"/>
                </a:lnTo>
                <a:lnTo>
                  <a:pt x="500" y="1056"/>
                </a:lnTo>
                <a:lnTo>
                  <a:pt x="552" y="1024"/>
                </a:lnTo>
                <a:lnTo>
                  <a:pt x="604" y="968"/>
                </a:lnTo>
                <a:lnTo>
                  <a:pt x="660" y="916"/>
                </a:lnTo>
                <a:lnTo>
                  <a:pt x="732" y="792"/>
                </a:lnTo>
                <a:lnTo>
                  <a:pt x="788" y="1004"/>
                </a:lnTo>
                <a:lnTo>
                  <a:pt x="852" y="968"/>
                </a:lnTo>
                <a:lnTo>
                  <a:pt x="920" y="988"/>
                </a:lnTo>
                <a:lnTo>
                  <a:pt x="960" y="1076"/>
                </a:lnTo>
                <a:lnTo>
                  <a:pt x="1032" y="1120"/>
                </a:lnTo>
              </a:path>
            </a:pathLst>
          </a:custGeom>
          <a:noFill/>
          <a:ln w="9525">
            <a:solidFill>
              <a:srgbClr val="333333"/>
            </a:solidFill>
            <a:round/>
            <a:headEnd/>
            <a:tailEnd/>
          </a:ln>
        </p:spPr>
        <p:txBody>
          <a:bodyPr wrap="none" anchor="ctr"/>
          <a:lstStyle/>
          <a:p>
            <a:endParaRPr lang="en-US"/>
          </a:p>
        </p:txBody>
      </p:sp>
      <p:sp>
        <p:nvSpPr>
          <p:cNvPr id="18437" name="Freeform 93"/>
          <p:cNvSpPr>
            <a:spLocks/>
          </p:cNvSpPr>
          <p:nvPr/>
        </p:nvSpPr>
        <p:spPr bwMode="auto">
          <a:xfrm>
            <a:off x="3676650" y="2190750"/>
            <a:ext cx="1651000" cy="1727200"/>
          </a:xfrm>
          <a:custGeom>
            <a:avLst/>
            <a:gdLst>
              <a:gd name="T0" fmla="*/ 0 w 1040"/>
              <a:gd name="T1" fmla="*/ 0 h 1088"/>
              <a:gd name="T2" fmla="*/ 72 w 1040"/>
              <a:gd name="T3" fmla="*/ 284 h 1088"/>
              <a:gd name="T4" fmla="*/ 124 w 1040"/>
              <a:gd name="T5" fmla="*/ 604 h 1088"/>
              <a:gd name="T6" fmla="*/ 188 w 1040"/>
              <a:gd name="T7" fmla="*/ 756 h 1088"/>
              <a:gd name="T8" fmla="*/ 252 w 1040"/>
              <a:gd name="T9" fmla="*/ 884 h 1088"/>
              <a:gd name="T10" fmla="*/ 296 w 1040"/>
              <a:gd name="T11" fmla="*/ 948 h 1088"/>
              <a:gd name="T12" fmla="*/ 376 w 1040"/>
              <a:gd name="T13" fmla="*/ 832 h 1088"/>
              <a:gd name="T14" fmla="*/ 412 w 1040"/>
              <a:gd name="T15" fmla="*/ 956 h 1088"/>
              <a:gd name="T16" fmla="*/ 552 w 1040"/>
              <a:gd name="T17" fmla="*/ 944 h 1088"/>
              <a:gd name="T18" fmla="*/ 620 w 1040"/>
              <a:gd name="T19" fmla="*/ 912 h 1088"/>
              <a:gd name="T20" fmla="*/ 676 w 1040"/>
              <a:gd name="T21" fmla="*/ 864 h 1088"/>
              <a:gd name="T22" fmla="*/ 736 w 1040"/>
              <a:gd name="T23" fmla="*/ 996 h 1088"/>
              <a:gd name="T24" fmla="*/ 856 w 1040"/>
              <a:gd name="T25" fmla="*/ 944 h 1088"/>
              <a:gd name="T26" fmla="*/ 916 w 1040"/>
              <a:gd name="T27" fmla="*/ 1036 h 1088"/>
              <a:gd name="T28" fmla="*/ 1040 w 1040"/>
              <a:gd name="T29" fmla="*/ 1088 h 10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0"/>
              <a:gd name="T46" fmla="*/ 0 h 1088"/>
              <a:gd name="T47" fmla="*/ 1040 w 1040"/>
              <a:gd name="T48" fmla="*/ 1088 h 10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0" h="1088">
                <a:moveTo>
                  <a:pt x="0" y="0"/>
                </a:moveTo>
                <a:lnTo>
                  <a:pt x="72" y="284"/>
                </a:lnTo>
                <a:lnTo>
                  <a:pt x="124" y="604"/>
                </a:lnTo>
                <a:lnTo>
                  <a:pt x="188" y="756"/>
                </a:lnTo>
                <a:lnTo>
                  <a:pt x="252" y="884"/>
                </a:lnTo>
                <a:lnTo>
                  <a:pt x="296" y="948"/>
                </a:lnTo>
                <a:lnTo>
                  <a:pt x="376" y="832"/>
                </a:lnTo>
                <a:lnTo>
                  <a:pt x="412" y="956"/>
                </a:lnTo>
                <a:lnTo>
                  <a:pt x="552" y="944"/>
                </a:lnTo>
                <a:lnTo>
                  <a:pt x="620" y="912"/>
                </a:lnTo>
                <a:lnTo>
                  <a:pt x="676" y="864"/>
                </a:lnTo>
                <a:lnTo>
                  <a:pt x="736" y="996"/>
                </a:lnTo>
                <a:lnTo>
                  <a:pt x="856" y="944"/>
                </a:lnTo>
                <a:lnTo>
                  <a:pt x="916" y="1036"/>
                </a:lnTo>
                <a:lnTo>
                  <a:pt x="1040" y="1088"/>
                </a:lnTo>
              </a:path>
            </a:pathLst>
          </a:custGeom>
          <a:noFill/>
          <a:ln w="9525">
            <a:solidFill>
              <a:srgbClr val="333333"/>
            </a:solidFill>
            <a:round/>
            <a:headEnd/>
            <a:tailEnd/>
          </a:ln>
        </p:spPr>
        <p:txBody>
          <a:bodyPr wrap="none" anchor="ctr"/>
          <a:lstStyle/>
          <a:p>
            <a:endParaRPr lang="en-US"/>
          </a:p>
        </p:txBody>
      </p:sp>
      <p:sp>
        <p:nvSpPr>
          <p:cNvPr id="18438" name="Freeform 92"/>
          <p:cNvSpPr>
            <a:spLocks/>
          </p:cNvSpPr>
          <p:nvPr/>
        </p:nvSpPr>
        <p:spPr bwMode="auto">
          <a:xfrm>
            <a:off x="2921000" y="2755900"/>
            <a:ext cx="685800" cy="1403350"/>
          </a:xfrm>
          <a:custGeom>
            <a:avLst/>
            <a:gdLst>
              <a:gd name="T0" fmla="*/ 0 w 432"/>
              <a:gd name="T1" fmla="*/ 0 h 884"/>
              <a:gd name="T2" fmla="*/ 64 w 432"/>
              <a:gd name="T3" fmla="*/ 264 h 884"/>
              <a:gd name="T4" fmla="*/ 116 w 432"/>
              <a:gd name="T5" fmla="*/ 432 h 884"/>
              <a:gd name="T6" fmla="*/ 176 w 432"/>
              <a:gd name="T7" fmla="*/ 656 h 884"/>
              <a:gd name="T8" fmla="*/ 236 w 432"/>
              <a:gd name="T9" fmla="*/ 732 h 884"/>
              <a:gd name="T10" fmla="*/ 304 w 432"/>
              <a:gd name="T11" fmla="*/ 788 h 884"/>
              <a:gd name="T12" fmla="*/ 356 w 432"/>
              <a:gd name="T13" fmla="*/ 844 h 884"/>
              <a:gd name="T14" fmla="*/ 432 w 432"/>
              <a:gd name="T15" fmla="*/ 884 h 884"/>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884"/>
              <a:gd name="T26" fmla="*/ 432 w 432"/>
              <a:gd name="T27" fmla="*/ 884 h 8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884">
                <a:moveTo>
                  <a:pt x="0" y="0"/>
                </a:moveTo>
                <a:lnTo>
                  <a:pt x="64" y="264"/>
                </a:lnTo>
                <a:lnTo>
                  <a:pt x="116" y="432"/>
                </a:lnTo>
                <a:lnTo>
                  <a:pt x="176" y="656"/>
                </a:lnTo>
                <a:lnTo>
                  <a:pt x="236" y="732"/>
                </a:lnTo>
                <a:lnTo>
                  <a:pt x="304" y="788"/>
                </a:lnTo>
                <a:lnTo>
                  <a:pt x="356" y="844"/>
                </a:lnTo>
                <a:lnTo>
                  <a:pt x="432" y="884"/>
                </a:lnTo>
              </a:path>
            </a:pathLst>
          </a:custGeom>
          <a:noFill/>
          <a:ln w="9525">
            <a:solidFill>
              <a:srgbClr val="333333"/>
            </a:solidFill>
            <a:round/>
            <a:headEnd/>
            <a:tailEnd/>
          </a:ln>
        </p:spPr>
        <p:txBody>
          <a:bodyPr wrap="none" anchor="ctr"/>
          <a:lstStyle/>
          <a:p>
            <a:endParaRPr lang="en-US"/>
          </a:p>
        </p:txBody>
      </p:sp>
      <p:sp>
        <p:nvSpPr>
          <p:cNvPr id="18439" name="Freeform 89"/>
          <p:cNvSpPr>
            <a:spLocks/>
          </p:cNvSpPr>
          <p:nvPr/>
        </p:nvSpPr>
        <p:spPr bwMode="auto">
          <a:xfrm>
            <a:off x="2159000" y="3295650"/>
            <a:ext cx="679450" cy="1295400"/>
          </a:xfrm>
          <a:custGeom>
            <a:avLst/>
            <a:gdLst>
              <a:gd name="T0" fmla="*/ 0 w 428"/>
              <a:gd name="T1" fmla="*/ 0 h 816"/>
              <a:gd name="T2" fmla="*/ 56 w 428"/>
              <a:gd name="T3" fmla="*/ 376 h 816"/>
              <a:gd name="T4" fmla="*/ 124 w 428"/>
              <a:gd name="T5" fmla="*/ 676 h 816"/>
              <a:gd name="T6" fmla="*/ 176 w 428"/>
              <a:gd name="T7" fmla="*/ 708 h 816"/>
              <a:gd name="T8" fmla="*/ 244 w 428"/>
              <a:gd name="T9" fmla="*/ 728 h 816"/>
              <a:gd name="T10" fmla="*/ 300 w 428"/>
              <a:gd name="T11" fmla="*/ 724 h 816"/>
              <a:gd name="T12" fmla="*/ 360 w 428"/>
              <a:gd name="T13" fmla="*/ 756 h 816"/>
              <a:gd name="T14" fmla="*/ 428 w 428"/>
              <a:gd name="T15" fmla="*/ 816 h 816"/>
              <a:gd name="T16" fmla="*/ 0 60000 65536"/>
              <a:gd name="T17" fmla="*/ 0 60000 65536"/>
              <a:gd name="T18" fmla="*/ 0 60000 65536"/>
              <a:gd name="T19" fmla="*/ 0 60000 65536"/>
              <a:gd name="T20" fmla="*/ 0 60000 65536"/>
              <a:gd name="T21" fmla="*/ 0 60000 65536"/>
              <a:gd name="T22" fmla="*/ 0 60000 65536"/>
              <a:gd name="T23" fmla="*/ 0 60000 65536"/>
              <a:gd name="T24" fmla="*/ 0 w 428"/>
              <a:gd name="T25" fmla="*/ 0 h 816"/>
              <a:gd name="T26" fmla="*/ 428 w 42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8" h="816">
                <a:moveTo>
                  <a:pt x="0" y="0"/>
                </a:moveTo>
                <a:lnTo>
                  <a:pt x="56" y="376"/>
                </a:lnTo>
                <a:lnTo>
                  <a:pt x="124" y="676"/>
                </a:lnTo>
                <a:lnTo>
                  <a:pt x="176" y="708"/>
                </a:lnTo>
                <a:lnTo>
                  <a:pt x="244" y="728"/>
                </a:lnTo>
                <a:lnTo>
                  <a:pt x="300" y="724"/>
                </a:lnTo>
                <a:lnTo>
                  <a:pt x="360" y="756"/>
                </a:lnTo>
                <a:lnTo>
                  <a:pt x="428" y="816"/>
                </a:lnTo>
              </a:path>
            </a:pathLst>
          </a:custGeom>
          <a:noFill/>
          <a:ln w="9525">
            <a:solidFill>
              <a:srgbClr val="333333"/>
            </a:solidFill>
            <a:round/>
            <a:headEnd/>
            <a:tailEnd/>
          </a:ln>
        </p:spPr>
        <p:txBody>
          <a:bodyPr wrap="none" anchor="ctr"/>
          <a:lstStyle/>
          <a:p>
            <a:endParaRPr lang="en-US"/>
          </a:p>
        </p:txBody>
      </p:sp>
      <p:sp>
        <p:nvSpPr>
          <p:cNvPr id="18440" name="Rectangle 6"/>
          <p:cNvSpPr>
            <a:spLocks noChangeArrowheads="1"/>
          </p:cNvSpPr>
          <p:nvPr/>
        </p:nvSpPr>
        <p:spPr bwMode="auto">
          <a:xfrm>
            <a:off x="1857375" y="1085850"/>
            <a:ext cx="5791200" cy="4495800"/>
          </a:xfrm>
          <a:prstGeom prst="rect">
            <a:avLst/>
          </a:prstGeom>
          <a:solidFill>
            <a:srgbClr val="F8F8F8">
              <a:alpha val="50195"/>
            </a:srgbClr>
          </a:solidFill>
          <a:ln w="19050">
            <a:solidFill>
              <a:schemeClr val="bg2"/>
            </a:solidFill>
            <a:miter lim="800000"/>
            <a:headEnd/>
            <a:tailEnd/>
          </a:ln>
        </p:spPr>
        <p:txBody>
          <a:bodyPr wrap="none" anchor="ctr"/>
          <a:lstStyle/>
          <a:p>
            <a:endParaRPr lang="en-US"/>
          </a:p>
        </p:txBody>
      </p:sp>
      <p:sp>
        <p:nvSpPr>
          <p:cNvPr id="18441" name="Line 7"/>
          <p:cNvSpPr>
            <a:spLocks noChangeShapeType="1"/>
          </p:cNvSpPr>
          <p:nvPr/>
        </p:nvSpPr>
        <p:spPr bwMode="auto">
          <a:xfrm>
            <a:off x="2844800" y="1079500"/>
            <a:ext cx="0" cy="4552950"/>
          </a:xfrm>
          <a:prstGeom prst="line">
            <a:avLst/>
          </a:prstGeom>
          <a:noFill/>
          <a:ln w="12700">
            <a:solidFill>
              <a:srgbClr val="808080"/>
            </a:solidFill>
            <a:round/>
            <a:headEnd/>
            <a:tailEnd/>
          </a:ln>
        </p:spPr>
        <p:txBody>
          <a:bodyPr wrap="none" anchor="ctr"/>
          <a:lstStyle/>
          <a:p>
            <a:endParaRPr lang="en-US"/>
          </a:p>
        </p:txBody>
      </p:sp>
      <p:sp>
        <p:nvSpPr>
          <p:cNvPr id="18442" name="Line 8"/>
          <p:cNvSpPr>
            <a:spLocks noChangeShapeType="1"/>
          </p:cNvSpPr>
          <p:nvPr/>
        </p:nvSpPr>
        <p:spPr bwMode="auto">
          <a:xfrm>
            <a:off x="3797300" y="1085850"/>
            <a:ext cx="0" cy="4552950"/>
          </a:xfrm>
          <a:prstGeom prst="line">
            <a:avLst/>
          </a:prstGeom>
          <a:noFill/>
          <a:ln w="12700">
            <a:solidFill>
              <a:srgbClr val="808080"/>
            </a:solidFill>
            <a:round/>
            <a:headEnd/>
            <a:tailEnd/>
          </a:ln>
        </p:spPr>
        <p:txBody>
          <a:bodyPr wrap="none" anchor="ctr"/>
          <a:lstStyle/>
          <a:p>
            <a:endParaRPr lang="en-US"/>
          </a:p>
        </p:txBody>
      </p:sp>
      <p:sp>
        <p:nvSpPr>
          <p:cNvPr id="18443" name="Line 9"/>
          <p:cNvSpPr>
            <a:spLocks noChangeShapeType="1"/>
          </p:cNvSpPr>
          <p:nvPr/>
        </p:nvSpPr>
        <p:spPr bwMode="auto">
          <a:xfrm>
            <a:off x="4762500" y="1073150"/>
            <a:ext cx="0" cy="4552950"/>
          </a:xfrm>
          <a:prstGeom prst="line">
            <a:avLst/>
          </a:prstGeom>
          <a:noFill/>
          <a:ln w="12700">
            <a:solidFill>
              <a:srgbClr val="808080"/>
            </a:solidFill>
            <a:round/>
            <a:headEnd/>
            <a:tailEnd/>
          </a:ln>
        </p:spPr>
        <p:txBody>
          <a:bodyPr wrap="none" anchor="ctr"/>
          <a:lstStyle/>
          <a:p>
            <a:endParaRPr lang="en-US"/>
          </a:p>
        </p:txBody>
      </p:sp>
      <p:sp>
        <p:nvSpPr>
          <p:cNvPr id="18444" name="Line 10"/>
          <p:cNvSpPr>
            <a:spLocks noChangeShapeType="1"/>
          </p:cNvSpPr>
          <p:nvPr/>
        </p:nvSpPr>
        <p:spPr bwMode="auto">
          <a:xfrm>
            <a:off x="5715000" y="1079500"/>
            <a:ext cx="0" cy="4552950"/>
          </a:xfrm>
          <a:prstGeom prst="line">
            <a:avLst/>
          </a:prstGeom>
          <a:noFill/>
          <a:ln w="12700">
            <a:solidFill>
              <a:srgbClr val="808080"/>
            </a:solidFill>
            <a:round/>
            <a:headEnd/>
            <a:tailEnd/>
          </a:ln>
        </p:spPr>
        <p:txBody>
          <a:bodyPr wrap="none" anchor="ctr"/>
          <a:lstStyle/>
          <a:p>
            <a:endParaRPr lang="en-US"/>
          </a:p>
        </p:txBody>
      </p:sp>
      <p:sp>
        <p:nvSpPr>
          <p:cNvPr id="18445" name="Line 11"/>
          <p:cNvSpPr>
            <a:spLocks noChangeShapeType="1"/>
          </p:cNvSpPr>
          <p:nvPr/>
        </p:nvSpPr>
        <p:spPr bwMode="auto">
          <a:xfrm>
            <a:off x="6680200" y="1085850"/>
            <a:ext cx="0" cy="4552950"/>
          </a:xfrm>
          <a:prstGeom prst="line">
            <a:avLst/>
          </a:prstGeom>
          <a:noFill/>
          <a:ln w="12700">
            <a:solidFill>
              <a:srgbClr val="808080"/>
            </a:solidFill>
            <a:round/>
            <a:headEnd/>
            <a:tailEnd/>
          </a:ln>
        </p:spPr>
        <p:txBody>
          <a:bodyPr wrap="none" anchor="ctr"/>
          <a:lstStyle/>
          <a:p>
            <a:endParaRPr lang="en-US"/>
          </a:p>
        </p:txBody>
      </p:sp>
      <p:sp>
        <p:nvSpPr>
          <p:cNvPr id="18446" name="Line 12"/>
          <p:cNvSpPr>
            <a:spLocks noChangeShapeType="1"/>
          </p:cNvSpPr>
          <p:nvPr/>
        </p:nvSpPr>
        <p:spPr bwMode="auto">
          <a:xfrm flipH="1">
            <a:off x="1797050" y="1835150"/>
            <a:ext cx="5842000" cy="0"/>
          </a:xfrm>
          <a:prstGeom prst="line">
            <a:avLst/>
          </a:prstGeom>
          <a:noFill/>
          <a:ln w="12700">
            <a:solidFill>
              <a:schemeClr val="bg2"/>
            </a:solidFill>
            <a:round/>
            <a:headEnd/>
            <a:tailEnd/>
          </a:ln>
        </p:spPr>
        <p:txBody>
          <a:bodyPr wrap="none" anchor="ctr"/>
          <a:lstStyle/>
          <a:p>
            <a:endParaRPr lang="en-US"/>
          </a:p>
        </p:txBody>
      </p:sp>
      <p:sp>
        <p:nvSpPr>
          <p:cNvPr id="18447" name="Line 13"/>
          <p:cNvSpPr>
            <a:spLocks noChangeShapeType="1"/>
          </p:cNvSpPr>
          <p:nvPr/>
        </p:nvSpPr>
        <p:spPr bwMode="auto">
          <a:xfrm flipH="1">
            <a:off x="1809750" y="2578100"/>
            <a:ext cx="5842000" cy="0"/>
          </a:xfrm>
          <a:prstGeom prst="line">
            <a:avLst/>
          </a:prstGeom>
          <a:noFill/>
          <a:ln w="12700">
            <a:solidFill>
              <a:schemeClr val="bg2"/>
            </a:solidFill>
            <a:round/>
            <a:headEnd/>
            <a:tailEnd/>
          </a:ln>
        </p:spPr>
        <p:txBody>
          <a:bodyPr wrap="none" anchor="ctr"/>
          <a:lstStyle/>
          <a:p>
            <a:endParaRPr lang="en-US"/>
          </a:p>
        </p:txBody>
      </p:sp>
      <p:sp>
        <p:nvSpPr>
          <p:cNvPr id="18448" name="Line 14"/>
          <p:cNvSpPr>
            <a:spLocks noChangeShapeType="1"/>
          </p:cNvSpPr>
          <p:nvPr/>
        </p:nvSpPr>
        <p:spPr bwMode="auto">
          <a:xfrm flipH="1">
            <a:off x="1803400" y="3327400"/>
            <a:ext cx="5842000" cy="0"/>
          </a:xfrm>
          <a:prstGeom prst="line">
            <a:avLst/>
          </a:prstGeom>
          <a:noFill/>
          <a:ln w="12700">
            <a:solidFill>
              <a:schemeClr val="bg2"/>
            </a:solidFill>
            <a:round/>
            <a:headEnd/>
            <a:tailEnd/>
          </a:ln>
        </p:spPr>
        <p:txBody>
          <a:bodyPr wrap="none" anchor="ctr"/>
          <a:lstStyle/>
          <a:p>
            <a:endParaRPr lang="en-US"/>
          </a:p>
        </p:txBody>
      </p:sp>
      <p:sp>
        <p:nvSpPr>
          <p:cNvPr id="18449" name="Line 15"/>
          <p:cNvSpPr>
            <a:spLocks noChangeShapeType="1"/>
          </p:cNvSpPr>
          <p:nvPr/>
        </p:nvSpPr>
        <p:spPr bwMode="auto">
          <a:xfrm flipH="1">
            <a:off x="1803400" y="4089400"/>
            <a:ext cx="5842000" cy="0"/>
          </a:xfrm>
          <a:prstGeom prst="line">
            <a:avLst/>
          </a:prstGeom>
          <a:noFill/>
          <a:ln w="12700">
            <a:solidFill>
              <a:schemeClr val="bg2"/>
            </a:solidFill>
            <a:round/>
            <a:headEnd/>
            <a:tailEnd/>
          </a:ln>
        </p:spPr>
        <p:txBody>
          <a:bodyPr wrap="none" anchor="ctr"/>
          <a:lstStyle/>
          <a:p>
            <a:endParaRPr lang="en-US"/>
          </a:p>
        </p:txBody>
      </p:sp>
      <p:sp>
        <p:nvSpPr>
          <p:cNvPr id="18450" name="Line 16"/>
          <p:cNvSpPr>
            <a:spLocks noChangeShapeType="1"/>
          </p:cNvSpPr>
          <p:nvPr/>
        </p:nvSpPr>
        <p:spPr bwMode="auto">
          <a:xfrm flipH="1">
            <a:off x="1803400" y="4832350"/>
            <a:ext cx="5842000" cy="0"/>
          </a:xfrm>
          <a:prstGeom prst="line">
            <a:avLst/>
          </a:prstGeom>
          <a:noFill/>
          <a:ln w="12700">
            <a:solidFill>
              <a:schemeClr val="bg2"/>
            </a:solidFill>
            <a:round/>
            <a:headEnd/>
            <a:tailEnd/>
          </a:ln>
        </p:spPr>
        <p:txBody>
          <a:bodyPr wrap="none" anchor="ctr"/>
          <a:lstStyle/>
          <a:p>
            <a:endParaRPr lang="en-US"/>
          </a:p>
        </p:txBody>
      </p:sp>
      <p:sp>
        <p:nvSpPr>
          <p:cNvPr id="18451" name="Oval 17"/>
          <p:cNvSpPr>
            <a:spLocks noChangeArrowheads="1"/>
          </p:cNvSpPr>
          <p:nvPr/>
        </p:nvSpPr>
        <p:spPr bwMode="auto">
          <a:xfrm>
            <a:off x="2120900" y="3251200"/>
            <a:ext cx="88900" cy="88900"/>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18452" name="Oval 18"/>
          <p:cNvSpPr>
            <a:spLocks noChangeArrowheads="1"/>
          </p:cNvSpPr>
          <p:nvPr/>
        </p:nvSpPr>
        <p:spPr bwMode="auto">
          <a:xfrm>
            <a:off x="2882900" y="2736850"/>
            <a:ext cx="88900" cy="88900"/>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18453" name="Oval 19"/>
          <p:cNvSpPr>
            <a:spLocks noChangeArrowheads="1"/>
          </p:cNvSpPr>
          <p:nvPr/>
        </p:nvSpPr>
        <p:spPr bwMode="auto">
          <a:xfrm>
            <a:off x="3638550" y="2146300"/>
            <a:ext cx="88900" cy="88900"/>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18454" name="Oval 20"/>
          <p:cNvSpPr>
            <a:spLocks noChangeArrowheads="1"/>
          </p:cNvSpPr>
          <p:nvPr/>
        </p:nvSpPr>
        <p:spPr bwMode="auto">
          <a:xfrm>
            <a:off x="5372100" y="1822450"/>
            <a:ext cx="88900" cy="88900"/>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18455" name="Oval 21"/>
          <p:cNvSpPr>
            <a:spLocks noChangeArrowheads="1"/>
          </p:cNvSpPr>
          <p:nvPr/>
        </p:nvSpPr>
        <p:spPr bwMode="auto">
          <a:xfrm>
            <a:off x="7099300" y="1562100"/>
            <a:ext cx="88900" cy="88900"/>
          </a:xfrm>
          <a:prstGeom prst="ellipse">
            <a:avLst/>
          </a:prstGeom>
          <a:gradFill rotWithShape="1">
            <a:gsLst>
              <a:gs pos="0">
                <a:srgbClr val="3B003B"/>
              </a:gs>
              <a:gs pos="100000">
                <a:srgbClr val="800080"/>
              </a:gs>
            </a:gsLst>
            <a:path path="shape">
              <a:fillToRect l="50000" t="50000" r="50000" b="50000"/>
            </a:path>
          </a:gradFill>
          <a:ln w="9525">
            <a:solidFill>
              <a:srgbClr val="800080"/>
            </a:solidFill>
            <a:round/>
            <a:headEnd/>
            <a:tailEnd/>
          </a:ln>
        </p:spPr>
        <p:txBody>
          <a:bodyPr wrap="none" anchor="ctr"/>
          <a:lstStyle/>
          <a:p>
            <a:endParaRPr lang="en-US"/>
          </a:p>
        </p:txBody>
      </p:sp>
      <p:sp>
        <p:nvSpPr>
          <p:cNvPr id="18456" name="Oval 22"/>
          <p:cNvSpPr>
            <a:spLocks noChangeArrowheads="1"/>
          </p:cNvSpPr>
          <p:nvPr/>
        </p:nvSpPr>
        <p:spPr bwMode="auto">
          <a:xfrm>
            <a:off x="2019300" y="47752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57" name="Oval 23"/>
          <p:cNvSpPr>
            <a:spLocks noChangeArrowheads="1"/>
          </p:cNvSpPr>
          <p:nvPr/>
        </p:nvSpPr>
        <p:spPr bwMode="auto">
          <a:xfrm>
            <a:off x="1930400" y="49720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58" name="Oval 24"/>
          <p:cNvSpPr>
            <a:spLocks noChangeArrowheads="1"/>
          </p:cNvSpPr>
          <p:nvPr/>
        </p:nvSpPr>
        <p:spPr bwMode="auto">
          <a:xfrm>
            <a:off x="2209800" y="38608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59" name="Oval 25"/>
          <p:cNvSpPr>
            <a:spLocks noChangeArrowheads="1"/>
          </p:cNvSpPr>
          <p:nvPr/>
        </p:nvSpPr>
        <p:spPr bwMode="auto">
          <a:xfrm>
            <a:off x="2311400" y="43307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0" name="Oval 26"/>
          <p:cNvSpPr>
            <a:spLocks noChangeArrowheads="1"/>
          </p:cNvSpPr>
          <p:nvPr/>
        </p:nvSpPr>
        <p:spPr bwMode="auto">
          <a:xfrm>
            <a:off x="2400300" y="43815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1" name="Oval 27"/>
          <p:cNvSpPr>
            <a:spLocks noChangeArrowheads="1"/>
          </p:cNvSpPr>
          <p:nvPr/>
        </p:nvSpPr>
        <p:spPr bwMode="auto">
          <a:xfrm>
            <a:off x="2990850" y="31369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2" name="Oval 28"/>
          <p:cNvSpPr>
            <a:spLocks noChangeArrowheads="1"/>
          </p:cNvSpPr>
          <p:nvPr/>
        </p:nvSpPr>
        <p:spPr bwMode="auto">
          <a:xfrm>
            <a:off x="2495550" y="44132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3" name="Oval 29"/>
          <p:cNvSpPr>
            <a:spLocks noChangeArrowheads="1"/>
          </p:cNvSpPr>
          <p:nvPr/>
        </p:nvSpPr>
        <p:spPr bwMode="auto">
          <a:xfrm>
            <a:off x="2593975" y="44132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4" name="Oval 30"/>
          <p:cNvSpPr>
            <a:spLocks noChangeArrowheads="1"/>
          </p:cNvSpPr>
          <p:nvPr/>
        </p:nvSpPr>
        <p:spPr bwMode="auto">
          <a:xfrm>
            <a:off x="2692400" y="44640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5" name="Oval 31"/>
          <p:cNvSpPr>
            <a:spLocks noChangeArrowheads="1"/>
          </p:cNvSpPr>
          <p:nvPr/>
        </p:nvSpPr>
        <p:spPr bwMode="auto">
          <a:xfrm>
            <a:off x="2800350" y="45466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6" name="Oval 32"/>
          <p:cNvSpPr>
            <a:spLocks noChangeArrowheads="1"/>
          </p:cNvSpPr>
          <p:nvPr/>
        </p:nvSpPr>
        <p:spPr bwMode="auto">
          <a:xfrm>
            <a:off x="3073400" y="33972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7" name="Oval 33"/>
          <p:cNvSpPr>
            <a:spLocks noChangeArrowheads="1"/>
          </p:cNvSpPr>
          <p:nvPr/>
        </p:nvSpPr>
        <p:spPr bwMode="auto">
          <a:xfrm>
            <a:off x="3175000" y="37592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8" name="Oval 34"/>
          <p:cNvSpPr>
            <a:spLocks noChangeArrowheads="1"/>
          </p:cNvSpPr>
          <p:nvPr/>
        </p:nvSpPr>
        <p:spPr bwMode="auto">
          <a:xfrm>
            <a:off x="3267075" y="3876675"/>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69" name="Oval 35"/>
          <p:cNvSpPr>
            <a:spLocks noChangeArrowheads="1"/>
          </p:cNvSpPr>
          <p:nvPr/>
        </p:nvSpPr>
        <p:spPr bwMode="auto">
          <a:xfrm>
            <a:off x="3365500" y="39751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0" name="Oval 36"/>
          <p:cNvSpPr>
            <a:spLocks noChangeArrowheads="1"/>
          </p:cNvSpPr>
          <p:nvPr/>
        </p:nvSpPr>
        <p:spPr bwMode="auto">
          <a:xfrm>
            <a:off x="3457575" y="40513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1" name="Oval 37"/>
          <p:cNvSpPr>
            <a:spLocks noChangeArrowheads="1"/>
          </p:cNvSpPr>
          <p:nvPr/>
        </p:nvSpPr>
        <p:spPr bwMode="auto">
          <a:xfrm>
            <a:off x="3559175" y="4105275"/>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2" name="Oval 38"/>
          <p:cNvSpPr>
            <a:spLocks noChangeArrowheads="1"/>
          </p:cNvSpPr>
          <p:nvPr/>
        </p:nvSpPr>
        <p:spPr bwMode="auto">
          <a:xfrm>
            <a:off x="3752850" y="25844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3" name="Oval 39"/>
          <p:cNvSpPr>
            <a:spLocks noChangeArrowheads="1"/>
          </p:cNvSpPr>
          <p:nvPr/>
        </p:nvSpPr>
        <p:spPr bwMode="auto">
          <a:xfrm>
            <a:off x="5476875" y="2301875"/>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4" name="Oval 40"/>
          <p:cNvSpPr>
            <a:spLocks noChangeArrowheads="1"/>
          </p:cNvSpPr>
          <p:nvPr/>
        </p:nvSpPr>
        <p:spPr bwMode="auto">
          <a:xfrm>
            <a:off x="4794250" y="3711575"/>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5" name="Oval 41"/>
          <p:cNvSpPr>
            <a:spLocks noChangeArrowheads="1"/>
          </p:cNvSpPr>
          <p:nvPr/>
        </p:nvSpPr>
        <p:spPr bwMode="auto">
          <a:xfrm>
            <a:off x="4899025" y="36893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6" name="Oval 42"/>
          <p:cNvSpPr>
            <a:spLocks noChangeArrowheads="1"/>
          </p:cNvSpPr>
          <p:nvPr/>
        </p:nvSpPr>
        <p:spPr bwMode="auto">
          <a:xfrm>
            <a:off x="4994275" y="36512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7" name="Oval 43"/>
          <p:cNvSpPr>
            <a:spLocks noChangeArrowheads="1"/>
          </p:cNvSpPr>
          <p:nvPr/>
        </p:nvSpPr>
        <p:spPr bwMode="auto">
          <a:xfrm>
            <a:off x="5092700" y="37909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8" name="Oval 44"/>
          <p:cNvSpPr>
            <a:spLocks noChangeArrowheads="1"/>
          </p:cNvSpPr>
          <p:nvPr/>
        </p:nvSpPr>
        <p:spPr bwMode="auto">
          <a:xfrm>
            <a:off x="5184775" y="3825875"/>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79" name="Oval 45"/>
          <p:cNvSpPr>
            <a:spLocks noChangeArrowheads="1"/>
          </p:cNvSpPr>
          <p:nvPr/>
        </p:nvSpPr>
        <p:spPr bwMode="auto">
          <a:xfrm>
            <a:off x="5283200" y="38735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0" name="Oval 46"/>
          <p:cNvSpPr>
            <a:spLocks noChangeArrowheads="1"/>
          </p:cNvSpPr>
          <p:nvPr/>
        </p:nvSpPr>
        <p:spPr bwMode="auto">
          <a:xfrm>
            <a:off x="6534150" y="30861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1" name="Oval 47"/>
          <p:cNvSpPr>
            <a:spLocks noChangeArrowheads="1"/>
          </p:cNvSpPr>
          <p:nvPr/>
        </p:nvSpPr>
        <p:spPr bwMode="auto">
          <a:xfrm>
            <a:off x="7200900" y="22796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2" name="Oval 48"/>
          <p:cNvSpPr>
            <a:spLocks noChangeArrowheads="1"/>
          </p:cNvSpPr>
          <p:nvPr/>
        </p:nvSpPr>
        <p:spPr bwMode="auto">
          <a:xfrm>
            <a:off x="7289800" y="27432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3" name="Oval 49"/>
          <p:cNvSpPr>
            <a:spLocks noChangeArrowheads="1"/>
          </p:cNvSpPr>
          <p:nvPr/>
        </p:nvSpPr>
        <p:spPr bwMode="auto">
          <a:xfrm>
            <a:off x="6629400" y="34099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4" name="Oval 50"/>
          <p:cNvSpPr>
            <a:spLocks noChangeArrowheads="1"/>
          </p:cNvSpPr>
          <p:nvPr/>
        </p:nvSpPr>
        <p:spPr bwMode="auto">
          <a:xfrm>
            <a:off x="6721475" y="33591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5" name="Oval 51"/>
          <p:cNvSpPr>
            <a:spLocks noChangeArrowheads="1"/>
          </p:cNvSpPr>
          <p:nvPr/>
        </p:nvSpPr>
        <p:spPr bwMode="auto">
          <a:xfrm>
            <a:off x="6832600" y="33845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6" name="Oval 52"/>
          <p:cNvSpPr>
            <a:spLocks noChangeArrowheads="1"/>
          </p:cNvSpPr>
          <p:nvPr/>
        </p:nvSpPr>
        <p:spPr bwMode="auto">
          <a:xfrm>
            <a:off x="6911975" y="353060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7" name="Oval 53"/>
          <p:cNvSpPr>
            <a:spLocks noChangeArrowheads="1"/>
          </p:cNvSpPr>
          <p:nvPr/>
        </p:nvSpPr>
        <p:spPr bwMode="auto">
          <a:xfrm>
            <a:off x="7029450" y="3587750"/>
            <a:ext cx="88900" cy="88900"/>
          </a:xfrm>
          <a:prstGeom prst="ellipse">
            <a:avLst/>
          </a:prstGeom>
          <a:gradFill rotWithShape="1">
            <a:gsLst>
              <a:gs pos="0">
                <a:srgbClr val="000076"/>
              </a:gs>
              <a:gs pos="100000">
                <a:srgbClr val="0000FF"/>
              </a:gs>
            </a:gsLst>
            <a:path path="shape">
              <a:fillToRect l="50000" t="50000" r="50000" b="50000"/>
            </a:path>
          </a:gradFill>
          <a:ln w="9525">
            <a:solidFill>
              <a:srgbClr val="0000FF"/>
            </a:solidFill>
            <a:round/>
            <a:headEnd/>
            <a:tailEnd/>
          </a:ln>
        </p:spPr>
        <p:txBody>
          <a:bodyPr wrap="none" anchor="ctr"/>
          <a:lstStyle/>
          <a:p>
            <a:endParaRPr lang="en-US"/>
          </a:p>
        </p:txBody>
      </p:sp>
      <p:sp>
        <p:nvSpPr>
          <p:cNvPr id="18488" name="Oval 54"/>
          <p:cNvSpPr>
            <a:spLocks noChangeArrowheads="1"/>
          </p:cNvSpPr>
          <p:nvPr/>
        </p:nvSpPr>
        <p:spPr bwMode="auto">
          <a:xfrm>
            <a:off x="6419850" y="32893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89" name="Oval 55"/>
          <p:cNvSpPr>
            <a:spLocks noChangeArrowheads="1"/>
          </p:cNvSpPr>
          <p:nvPr/>
        </p:nvSpPr>
        <p:spPr bwMode="auto">
          <a:xfrm>
            <a:off x="3851275" y="3114675"/>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0" name="Oval 56"/>
          <p:cNvSpPr>
            <a:spLocks noChangeArrowheads="1"/>
          </p:cNvSpPr>
          <p:nvPr/>
        </p:nvSpPr>
        <p:spPr bwMode="auto">
          <a:xfrm>
            <a:off x="6337300" y="33591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1" name="Oval 57"/>
          <p:cNvSpPr>
            <a:spLocks noChangeArrowheads="1"/>
          </p:cNvSpPr>
          <p:nvPr/>
        </p:nvSpPr>
        <p:spPr bwMode="auto">
          <a:xfrm>
            <a:off x="6238875" y="34544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2" name="Oval 58"/>
          <p:cNvSpPr>
            <a:spLocks noChangeArrowheads="1"/>
          </p:cNvSpPr>
          <p:nvPr/>
        </p:nvSpPr>
        <p:spPr bwMode="auto">
          <a:xfrm>
            <a:off x="6146800" y="34925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3" name="Oval 59"/>
          <p:cNvSpPr>
            <a:spLocks noChangeArrowheads="1"/>
          </p:cNvSpPr>
          <p:nvPr/>
        </p:nvSpPr>
        <p:spPr bwMode="auto">
          <a:xfrm>
            <a:off x="6048375" y="35306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4" name="Oval 60"/>
          <p:cNvSpPr>
            <a:spLocks noChangeArrowheads="1"/>
          </p:cNvSpPr>
          <p:nvPr/>
        </p:nvSpPr>
        <p:spPr bwMode="auto">
          <a:xfrm>
            <a:off x="5949950" y="34988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5" name="Oval 61"/>
          <p:cNvSpPr>
            <a:spLocks noChangeArrowheads="1"/>
          </p:cNvSpPr>
          <p:nvPr/>
        </p:nvSpPr>
        <p:spPr bwMode="auto">
          <a:xfrm>
            <a:off x="5848350" y="34988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6" name="Oval 62"/>
          <p:cNvSpPr>
            <a:spLocks noChangeArrowheads="1"/>
          </p:cNvSpPr>
          <p:nvPr/>
        </p:nvSpPr>
        <p:spPr bwMode="auto">
          <a:xfrm>
            <a:off x="5772150" y="33845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7" name="Oval 63"/>
          <p:cNvSpPr>
            <a:spLocks noChangeArrowheads="1"/>
          </p:cNvSpPr>
          <p:nvPr/>
        </p:nvSpPr>
        <p:spPr bwMode="auto">
          <a:xfrm>
            <a:off x="5664200" y="31432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8" name="Oval 64"/>
          <p:cNvSpPr>
            <a:spLocks noChangeArrowheads="1"/>
          </p:cNvSpPr>
          <p:nvPr/>
        </p:nvSpPr>
        <p:spPr bwMode="auto">
          <a:xfrm>
            <a:off x="5565775" y="28575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499" name="Oval 65"/>
          <p:cNvSpPr>
            <a:spLocks noChangeArrowheads="1"/>
          </p:cNvSpPr>
          <p:nvPr/>
        </p:nvSpPr>
        <p:spPr bwMode="auto">
          <a:xfrm>
            <a:off x="3930650" y="33528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0" name="Oval 66"/>
          <p:cNvSpPr>
            <a:spLocks noChangeArrowheads="1"/>
          </p:cNvSpPr>
          <p:nvPr/>
        </p:nvSpPr>
        <p:spPr bwMode="auto">
          <a:xfrm>
            <a:off x="4044950" y="35623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1" name="Oval 67"/>
          <p:cNvSpPr>
            <a:spLocks noChangeArrowheads="1"/>
          </p:cNvSpPr>
          <p:nvPr/>
        </p:nvSpPr>
        <p:spPr bwMode="auto">
          <a:xfrm>
            <a:off x="4117975" y="3654425"/>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2" name="Oval 68"/>
          <p:cNvSpPr>
            <a:spLocks noChangeArrowheads="1"/>
          </p:cNvSpPr>
          <p:nvPr/>
        </p:nvSpPr>
        <p:spPr bwMode="auto">
          <a:xfrm>
            <a:off x="4235450" y="34798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3" name="Oval 69"/>
          <p:cNvSpPr>
            <a:spLocks noChangeArrowheads="1"/>
          </p:cNvSpPr>
          <p:nvPr/>
        </p:nvSpPr>
        <p:spPr bwMode="auto">
          <a:xfrm>
            <a:off x="4311650" y="36703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4" name="Oval 70"/>
          <p:cNvSpPr>
            <a:spLocks noChangeArrowheads="1"/>
          </p:cNvSpPr>
          <p:nvPr/>
        </p:nvSpPr>
        <p:spPr bwMode="auto">
          <a:xfrm>
            <a:off x="4419600" y="3654425"/>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5" name="Oval 71"/>
          <p:cNvSpPr>
            <a:spLocks noChangeArrowheads="1"/>
          </p:cNvSpPr>
          <p:nvPr/>
        </p:nvSpPr>
        <p:spPr bwMode="auto">
          <a:xfrm>
            <a:off x="4705350" y="353060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6" name="Oval 72"/>
          <p:cNvSpPr>
            <a:spLocks noChangeArrowheads="1"/>
          </p:cNvSpPr>
          <p:nvPr/>
        </p:nvSpPr>
        <p:spPr bwMode="auto">
          <a:xfrm>
            <a:off x="4610100" y="36004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7" name="Oval 73"/>
          <p:cNvSpPr>
            <a:spLocks noChangeArrowheads="1"/>
          </p:cNvSpPr>
          <p:nvPr/>
        </p:nvSpPr>
        <p:spPr bwMode="auto">
          <a:xfrm>
            <a:off x="4508500" y="3651250"/>
            <a:ext cx="88900" cy="88900"/>
          </a:xfrm>
          <a:prstGeom prst="ellipse">
            <a:avLst/>
          </a:prstGeom>
          <a:gradFill rotWithShape="1">
            <a:gsLst>
              <a:gs pos="0">
                <a:srgbClr val="003B00"/>
              </a:gs>
              <a:gs pos="100000">
                <a:srgbClr val="008000"/>
              </a:gs>
            </a:gsLst>
            <a:path path="shape">
              <a:fillToRect l="50000" t="50000" r="50000" b="50000"/>
            </a:path>
          </a:gradFill>
          <a:ln w="9525">
            <a:solidFill>
              <a:srgbClr val="008000"/>
            </a:solidFill>
            <a:round/>
            <a:headEnd/>
            <a:tailEnd/>
          </a:ln>
        </p:spPr>
        <p:txBody>
          <a:bodyPr wrap="none" anchor="ctr"/>
          <a:lstStyle/>
          <a:p>
            <a:endParaRPr lang="en-US"/>
          </a:p>
        </p:txBody>
      </p:sp>
      <p:sp>
        <p:nvSpPr>
          <p:cNvPr id="18508" name="Text Box 74"/>
          <p:cNvSpPr txBox="1">
            <a:spLocks noChangeArrowheads="1"/>
          </p:cNvSpPr>
          <p:nvPr/>
        </p:nvSpPr>
        <p:spPr bwMode="auto">
          <a:xfrm>
            <a:off x="1927225" y="2949575"/>
            <a:ext cx="341313" cy="336550"/>
          </a:xfrm>
          <a:prstGeom prst="rect">
            <a:avLst/>
          </a:prstGeom>
          <a:noFill/>
          <a:ln w="9525">
            <a:noFill/>
            <a:miter lim="800000"/>
            <a:headEnd/>
            <a:tailEnd/>
          </a:ln>
        </p:spPr>
        <p:txBody>
          <a:bodyPr wrap="none">
            <a:spAutoFit/>
          </a:bodyPr>
          <a:lstStyle/>
          <a:p>
            <a:r>
              <a:rPr lang="en-US" sz="1600"/>
              <a:t>Li</a:t>
            </a:r>
          </a:p>
        </p:txBody>
      </p:sp>
      <p:sp>
        <p:nvSpPr>
          <p:cNvPr id="18509" name="Text Box 75"/>
          <p:cNvSpPr txBox="1">
            <a:spLocks noChangeArrowheads="1"/>
          </p:cNvSpPr>
          <p:nvPr/>
        </p:nvSpPr>
        <p:spPr bwMode="auto">
          <a:xfrm>
            <a:off x="2930525" y="2530475"/>
            <a:ext cx="442913" cy="336550"/>
          </a:xfrm>
          <a:prstGeom prst="rect">
            <a:avLst/>
          </a:prstGeom>
          <a:noFill/>
          <a:ln w="9525">
            <a:noFill/>
            <a:miter lim="800000"/>
            <a:headEnd/>
            <a:tailEnd/>
          </a:ln>
        </p:spPr>
        <p:txBody>
          <a:bodyPr wrap="none">
            <a:spAutoFit/>
          </a:bodyPr>
          <a:lstStyle/>
          <a:p>
            <a:r>
              <a:rPr lang="en-US" sz="1600"/>
              <a:t>Na</a:t>
            </a:r>
          </a:p>
        </p:txBody>
      </p:sp>
      <p:sp>
        <p:nvSpPr>
          <p:cNvPr id="18510" name="Text Box 76"/>
          <p:cNvSpPr txBox="1">
            <a:spLocks noChangeArrowheads="1"/>
          </p:cNvSpPr>
          <p:nvPr/>
        </p:nvSpPr>
        <p:spPr bwMode="auto">
          <a:xfrm>
            <a:off x="3444875" y="1825625"/>
            <a:ext cx="319088" cy="336550"/>
          </a:xfrm>
          <a:prstGeom prst="rect">
            <a:avLst/>
          </a:prstGeom>
          <a:noFill/>
          <a:ln w="9525">
            <a:noFill/>
            <a:miter lim="800000"/>
            <a:headEnd/>
            <a:tailEnd/>
          </a:ln>
        </p:spPr>
        <p:txBody>
          <a:bodyPr wrap="none">
            <a:spAutoFit/>
          </a:bodyPr>
          <a:lstStyle/>
          <a:p>
            <a:r>
              <a:rPr lang="en-US" sz="1600"/>
              <a:t>K</a:t>
            </a:r>
          </a:p>
        </p:txBody>
      </p:sp>
      <p:sp>
        <p:nvSpPr>
          <p:cNvPr id="18511" name="Text Box 77"/>
          <p:cNvSpPr txBox="1">
            <a:spLocks noChangeArrowheads="1"/>
          </p:cNvSpPr>
          <p:nvPr/>
        </p:nvSpPr>
        <p:spPr bwMode="auto">
          <a:xfrm>
            <a:off x="5140325" y="1489075"/>
            <a:ext cx="442913" cy="336550"/>
          </a:xfrm>
          <a:prstGeom prst="rect">
            <a:avLst/>
          </a:prstGeom>
          <a:noFill/>
          <a:ln w="9525">
            <a:noFill/>
            <a:miter lim="800000"/>
            <a:headEnd/>
            <a:tailEnd/>
          </a:ln>
        </p:spPr>
        <p:txBody>
          <a:bodyPr wrap="none">
            <a:spAutoFit/>
          </a:bodyPr>
          <a:lstStyle/>
          <a:p>
            <a:r>
              <a:rPr lang="en-US" sz="1600"/>
              <a:t>Rb</a:t>
            </a:r>
          </a:p>
        </p:txBody>
      </p:sp>
      <p:sp>
        <p:nvSpPr>
          <p:cNvPr id="18512" name="Text Box 78"/>
          <p:cNvSpPr txBox="1">
            <a:spLocks noChangeArrowheads="1"/>
          </p:cNvSpPr>
          <p:nvPr/>
        </p:nvSpPr>
        <p:spPr bwMode="auto">
          <a:xfrm>
            <a:off x="6905625" y="1165225"/>
            <a:ext cx="431800" cy="336550"/>
          </a:xfrm>
          <a:prstGeom prst="rect">
            <a:avLst/>
          </a:prstGeom>
          <a:noFill/>
          <a:ln w="9525">
            <a:noFill/>
            <a:miter lim="800000"/>
            <a:headEnd/>
            <a:tailEnd/>
          </a:ln>
        </p:spPr>
        <p:txBody>
          <a:bodyPr wrap="none">
            <a:spAutoFit/>
          </a:bodyPr>
          <a:lstStyle/>
          <a:p>
            <a:r>
              <a:rPr lang="en-US" sz="1600"/>
              <a:t>Cs</a:t>
            </a:r>
          </a:p>
        </p:txBody>
      </p:sp>
      <p:sp>
        <p:nvSpPr>
          <p:cNvPr id="18513" name="Text Box 79"/>
          <p:cNvSpPr txBox="1">
            <a:spLocks noChangeArrowheads="1"/>
          </p:cNvSpPr>
          <p:nvPr/>
        </p:nvSpPr>
        <p:spPr bwMode="auto">
          <a:xfrm>
            <a:off x="7267575" y="2841625"/>
            <a:ext cx="409575" cy="336550"/>
          </a:xfrm>
          <a:prstGeom prst="rect">
            <a:avLst/>
          </a:prstGeom>
          <a:noFill/>
          <a:ln w="9525">
            <a:noFill/>
            <a:miter lim="800000"/>
            <a:headEnd/>
            <a:tailEnd/>
          </a:ln>
        </p:spPr>
        <p:txBody>
          <a:bodyPr wrap="none">
            <a:spAutoFit/>
          </a:bodyPr>
          <a:lstStyle/>
          <a:p>
            <a:r>
              <a:rPr lang="en-US" sz="1600"/>
              <a:t>La</a:t>
            </a:r>
          </a:p>
        </p:txBody>
      </p:sp>
      <p:sp>
        <p:nvSpPr>
          <p:cNvPr id="18514" name="Text Box 80"/>
          <p:cNvSpPr txBox="1">
            <a:spLocks noChangeArrowheads="1"/>
          </p:cNvSpPr>
          <p:nvPr/>
        </p:nvSpPr>
        <p:spPr bwMode="auto">
          <a:xfrm>
            <a:off x="7051675" y="3603625"/>
            <a:ext cx="431800" cy="336550"/>
          </a:xfrm>
          <a:prstGeom prst="rect">
            <a:avLst/>
          </a:prstGeom>
          <a:noFill/>
          <a:ln w="9525">
            <a:noFill/>
            <a:miter lim="800000"/>
            <a:headEnd/>
            <a:tailEnd/>
          </a:ln>
        </p:spPr>
        <p:txBody>
          <a:bodyPr wrap="none">
            <a:spAutoFit/>
          </a:bodyPr>
          <a:lstStyle/>
          <a:p>
            <a:r>
              <a:rPr lang="en-US" sz="1600"/>
              <a:t>Xe</a:t>
            </a:r>
          </a:p>
        </p:txBody>
      </p:sp>
      <p:sp>
        <p:nvSpPr>
          <p:cNvPr id="18515" name="Text Box 81"/>
          <p:cNvSpPr txBox="1">
            <a:spLocks noChangeArrowheads="1"/>
          </p:cNvSpPr>
          <p:nvPr/>
        </p:nvSpPr>
        <p:spPr bwMode="auto">
          <a:xfrm>
            <a:off x="5349875" y="3781425"/>
            <a:ext cx="387350" cy="336550"/>
          </a:xfrm>
          <a:prstGeom prst="rect">
            <a:avLst/>
          </a:prstGeom>
          <a:noFill/>
          <a:ln w="9525">
            <a:noFill/>
            <a:miter lim="800000"/>
            <a:headEnd/>
            <a:tailEnd/>
          </a:ln>
        </p:spPr>
        <p:txBody>
          <a:bodyPr wrap="none">
            <a:spAutoFit/>
          </a:bodyPr>
          <a:lstStyle/>
          <a:p>
            <a:r>
              <a:rPr lang="en-US" sz="1600"/>
              <a:t>Kr</a:t>
            </a:r>
          </a:p>
        </p:txBody>
      </p:sp>
      <p:sp>
        <p:nvSpPr>
          <p:cNvPr id="18516" name="Text Box 82"/>
          <p:cNvSpPr txBox="1">
            <a:spLocks noChangeArrowheads="1"/>
          </p:cNvSpPr>
          <p:nvPr/>
        </p:nvSpPr>
        <p:spPr bwMode="auto">
          <a:xfrm>
            <a:off x="4727575" y="3260725"/>
            <a:ext cx="420688" cy="336550"/>
          </a:xfrm>
          <a:prstGeom prst="rect">
            <a:avLst/>
          </a:prstGeom>
          <a:noFill/>
          <a:ln w="9525">
            <a:noFill/>
            <a:miter lim="800000"/>
            <a:headEnd/>
            <a:tailEnd/>
          </a:ln>
        </p:spPr>
        <p:txBody>
          <a:bodyPr wrap="none">
            <a:spAutoFit/>
          </a:bodyPr>
          <a:lstStyle/>
          <a:p>
            <a:r>
              <a:rPr lang="en-US" sz="1600"/>
              <a:t>Zn</a:t>
            </a:r>
          </a:p>
        </p:txBody>
      </p:sp>
      <p:sp>
        <p:nvSpPr>
          <p:cNvPr id="18517" name="Text Box 83"/>
          <p:cNvSpPr txBox="1">
            <a:spLocks noChangeArrowheads="1"/>
          </p:cNvSpPr>
          <p:nvPr/>
        </p:nvSpPr>
        <p:spPr bwMode="auto">
          <a:xfrm>
            <a:off x="3463925" y="4175125"/>
            <a:ext cx="374650" cy="336550"/>
          </a:xfrm>
          <a:prstGeom prst="rect">
            <a:avLst/>
          </a:prstGeom>
          <a:noFill/>
          <a:ln w="9525">
            <a:noFill/>
            <a:miter lim="800000"/>
            <a:headEnd/>
            <a:tailEnd/>
          </a:ln>
        </p:spPr>
        <p:txBody>
          <a:bodyPr wrap="none">
            <a:spAutoFit/>
          </a:bodyPr>
          <a:lstStyle/>
          <a:p>
            <a:r>
              <a:rPr lang="en-US" sz="1600"/>
              <a:t>Cl</a:t>
            </a:r>
          </a:p>
        </p:txBody>
      </p:sp>
      <p:sp>
        <p:nvSpPr>
          <p:cNvPr id="18518" name="Text Box 84"/>
          <p:cNvSpPr txBox="1">
            <a:spLocks noChangeArrowheads="1"/>
          </p:cNvSpPr>
          <p:nvPr/>
        </p:nvSpPr>
        <p:spPr bwMode="auto">
          <a:xfrm>
            <a:off x="2847975" y="4498975"/>
            <a:ext cx="307975" cy="336550"/>
          </a:xfrm>
          <a:prstGeom prst="rect">
            <a:avLst/>
          </a:prstGeom>
          <a:noFill/>
          <a:ln w="9525">
            <a:noFill/>
            <a:miter lim="800000"/>
            <a:headEnd/>
            <a:tailEnd/>
          </a:ln>
        </p:spPr>
        <p:txBody>
          <a:bodyPr wrap="none">
            <a:spAutoFit/>
          </a:bodyPr>
          <a:lstStyle/>
          <a:p>
            <a:r>
              <a:rPr lang="en-US" sz="1600"/>
              <a:t>F</a:t>
            </a:r>
          </a:p>
        </p:txBody>
      </p:sp>
      <p:sp>
        <p:nvSpPr>
          <p:cNvPr id="18519" name="Text Box 85"/>
          <p:cNvSpPr txBox="1">
            <a:spLocks noChangeArrowheads="1"/>
          </p:cNvSpPr>
          <p:nvPr/>
        </p:nvSpPr>
        <p:spPr bwMode="auto">
          <a:xfrm>
            <a:off x="2022475" y="4778375"/>
            <a:ext cx="442913" cy="336550"/>
          </a:xfrm>
          <a:prstGeom prst="rect">
            <a:avLst/>
          </a:prstGeom>
          <a:noFill/>
          <a:ln w="9525">
            <a:noFill/>
            <a:miter lim="800000"/>
            <a:headEnd/>
            <a:tailEnd/>
          </a:ln>
        </p:spPr>
        <p:txBody>
          <a:bodyPr wrap="none">
            <a:spAutoFit/>
          </a:bodyPr>
          <a:lstStyle/>
          <a:p>
            <a:r>
              <a:rPr lang="en-US" sz="1600"/>
              <a:t>He</a:t>
            </a:r>
          </a:p>
        </p:txBody>
      </p:sp>
      <p:sp>
        <p:nvSpPr>
          <p:cNvPr id="18520" name="Text Box 86"/>
          <p:cNvSpPr txBox="1">
            <a:spLocks noChangeArrowheads="1"/>
          </p:cNvSpPr>
          <p:nvPr/>
        </p:nvSpPr>
        <p:spPr bwMode="auto">
          <a:xfrm>
            <a:off x="1876425" y="4987925"/>
            <a:ext cx="330200" cy="336550"/>
          </a:xfrm>
          <a:prstGeom prst="rect">
            <a:avLst/>
          </a:prstGeom>
          <a:noFill/>
          <a:ln w="9525">
            <a:noFill/>
            <a:miter lim="800000"/>
            <a:headEnd/>
            <a:tailEnd/>
          </a:ln>
        </p:spPr>
        <p:txBody>
          <a:bodyPr wrap="none">
            <a:spAutoFit/>
          </a:bodyPr>
          <a:lstStyle/>
          <a:p>
            <a:r>
              <a:rPr lang="en-US" sz="1600"/>
              <a:t>H</a:t>
            </a:r>
          </a:p>
        </p:txBody>
      </p:sp>
      <p:sp>
        <p:nvSpPr>
          <p:cNvPr id="18521" name="Text Box 87"/>
          <p:cNvSpPr txBox="1">
            <a:spLocks noChangeArrowheads="1"/>
          </p:cNvSpPr>
          <p:nvPr/>
        </p:nvSpPr>
        <p:spPr bwMode="auto">
          <a:xfrm>
            <a:off x="3941763" y="2687638"/>
            <a:ext cx="800100" cy="639762"/>
          </a:xfrm>
          <a:prstGeom prst="rect">
            <a:avLst/>
          </a:prstGeom>
          <a:noFill/>
          <a:ln w="9525">
            <a:noFill/>
            <a:miter lim="800000"/>
            <a:headEnd/>
            <a:tailEnd/>
          </a:ln>
        </p:spPr>
        <p:txBody>
          <a:bodyPr wrap="none">
            <a:spAutoFit/>
          </a:bodyPr>
          <a:lstStyle/>
          <a:p>
            <a:pPr algn="ctr"/>
            <a:r>
              <a:rPr lang="en-US" sz="1200">
                <a:solidFill>
                  <a:srgbClr val="006600"/>
                </a:solidFill>
              </a:rPr>
              <a:t>3d</a:t>
            </a:r>
          </a:p>
          <a:p>
            <a:pPr algn="ctr"/>
            <a:r>
              <a:rPr lang="en-US" sz="1200">
                <a:solidFill>
                  <a:srgbClr val="006600"/>
                </a:solidFill>
              </a:rPr>
              <a:t>transition</a:t>
            </a:r>
          </a:p>
          <a:p>
            <a:pPr algn="ctr"/>
            <a:r>
              <a:rPr lang="en-US" sz="1200">
                <a:solidFill>
                  <a:srgbClr val="006600"/>
                </a:solidFill>
              </a:rPr>
              <a:t>series</a:t>
            </a:r>
          </a:p>
        </p:txBody>
      </p:sp>
      <p:sp>
        <p:nvSpPr>
          <p:cNvPr id="18522" name="Text Box 88"/>
          <p:cNvSpPr txBox="1">
            <a:spLocks noChangeArrowheads="1"/>
          </p:cNvSpPr>
          <p:nvPr/>
        </p:nvSpPr>
        <p:spPr bwMode="auto">
          <a:xfrm>
            <a:off x="5713413" y="2674938"/>
            <a:ext cx="800100" cy="639762"/>
          </a:xfrm>
          <a:prstGeom prst="rect">
            <a:avLst/>
          </a:prstGeom>
          <a:noFill/>
          <a:ln w="9525">
            <a:noFill/>
            <a:miter lim="800000"/>
            <a:headEnd/>
            <a:tailEnd/>
          </a:ln>
        </p:spPr>
        <p:txBody>
          <a:bodyPr wrap="none">
            <a:spAutoFit/>
          </a:bodyPr>
          <a:lstStyle/>
          <a:p>
            <a:pPr algn="ctr"/>
            <a:r>
              <a:rPr lang="en-US" sz="1200">
                <a:solidFill>
                  <a:srgbClr val="006600"/>
                </a:solidFill>
              </a:rPr>
              <a:t>4d</a:t>
            </a:r>
          </a:p>
          <a:p>
            <a:pPr algn="ctr"/>
            <a:r>
              <a:rPr lang="en-US" sz="1200">
                <a:solidFill>
                  <a:srgbClr val="006600"/>
                </a:solidFill>
              </a:rPr>
              <a:t>transition</a:t>
            </a:r>
          </a:p>
          <a:p>
            <a:pPr algn="ctr"/>
            <a:r>
              <a:rPr lang="en-US" sz="1200">
                <a:solidFill>
                  <a:srgbClr val="006600"/>
                </a:solidFill>
              </a:rPr>
              <a:t>series</a:t>
            </a:r>
          </a:p>
        </p:txBody>
      </p:sp>
      <p:sp>
        <p:nvSpPr>
          <p:cNvPr id="18523" name="Text Box 96"/>
          <p:cNvSpPr txBox="1">
            <a:spLocks noChangeArrowheads="1"/>
          </p:cNvSpPr>
          <p:nvPr/>
        </p:nvSpPr>
        <p:spPr bwMode="auto">
          <a:xfrm>
            <a:off x="1362075" y="911225"/>
            <a:ext cx="466725" cy="336550"/>
          </a:xfrm>
          <a:prstGeom prst="rect">
            <a:avLst/>
          </a:prstGeom>
          <a:noFill/>
          <a:ln w="9525">
            <a:noFill/>
            <a:miter lim="800000"/>
            <a:headEnd/>
            <a:tailEnd/>
          </a:ln>
        </p:spPr>
        <p:txBody>
          <a:bodyPr wrap="none">
            <a:spAutoFit/>
          </a:bodyPr>
          <a:lstStyle/>
          <a:p>
            <a:r>
              <a:rPr lang="en-US" sz="1600"/>
              <a:t>0.3</a:t>
            </a:r>
          </a:p>
        </p:txBody>
      </p:sp>
      <p:sp>
        <p:nvSpPr>
          <p:cNvPr id="18524" name="Text Box 97"/>
          <p:cNvSpPr txBox="1">
            <a:spLocks noChangeArrowheads="1"/>
          </p:cNvSpPr>
          <p:nvPr/>
        </p:nvSpPr>
        <p:spPr bwMode="auto">
          <a:xfrm>
            <a:off x="1247775" y="1654175"/>
            <a:ext cx="579438" cy="336550"/>
          </a:xfrm>
          <a:prstGeom prst="rect">
            <a:avLst/>
          </a:prstGeom>
          <a:noFill/>
          <a:ln w="9525">
            <a:noFill/>
            <a:miter lim="800000"/>
            <a:headEnd/>
            <a:tailEnd/>
          </a:ln>
        </p:spPr>
        <p:txBody>
          <a:bodyPr wrap="none">
            <a:spAutoFit/>
          </a:bodyPr>
          <a:lstStyle/>
          <a:p>
            <a:r>
              <a:rPr lang="en-US" sz="1600"/>
              <a:t>0.25</a:t>
            </a:r>
          </a:p>
        </p:txBody>
      </p:sp>
      <p:sp>
        <p:nvSpPr>
          <p:cNvPr id="18525" name="Text Box 98"/>
          <p:cNvSpPr txBox="1">
            <a:spLocks noChangeArrowheads="1"/>
          </p:cNvSpPr>
          <p:nvPr/>
        </p:nvSpPr>
        <p:spPr bwMode="auto">
          <a:xfrm>
            <a:off x="1362075" y="2397125"/>
            <a:ext cx="466725" cy="336550"/>
          </a:xfrm>
          <a:prstGeom prst="rect">
            <a:avLst/>
          </a:prstGeom>
          <a:noFill/>
          <a:ln w="9525">
            <a:noFill/>
            <a:miter lim="800000"/>
            <a:headEnd/>
            <a:tailEnd/>
          </a:ln>
        </p:spPr>
        <p:txBody>
          <a:bodyPr wrap="none">
            <a:spAutoFit/>
          </a:bodyPr>
          <a:lstStyle/>
          <a:p>
            <a:r>
              <a:rPr lang="en-US" sz="1600"/>
              <a:t>0.2</a:t>
            </a:r>
          </a:p>
        </p:txBody>
      </p:sp>
      <p:sp>
        <p:nvSpPr>
          <p:cNvPr id="18526" name="Text Box 99"/>
          <p:cNvSpPr txBox="1">
            <a:spLocks noChangeArrowheads="1"/>
          </p:cNvSpPr>
          <p:nvPr/>
        </p:nvSpPr>
        <p:spPr bwMode="auto">
          <a:xfrm>
            <a:off x="1247775" y="3140075"/>
            <a:ext cx="579438" cy="336550"/>
          </a:xfrm>
          <a:prstGeom prst="rect">
            <a:avLst/>
          </a:prstGeom>
          <a:noFill/>
          <a:ln w="9525">
            <a:noFill/>
            <a:miter lim="800000"/>
            <a:headEnd/>
            <a:tailEnd/>
          </a:ln>
        </p:spPr>
        <p:txBody>
          <a:bodyPr wrap="none">
            <a:spAutoFit/>
          </a:bodyPr>
          <a:lstStyle/>
          <a:p>
            <a:r>
              <a:rPr lang="en-US" sz="1600"/>
              <a:t>0.15</a:t>
            </a:r>
          </a:p>
        </p:txBody>
      </p:sp>
      <p:sp>
        <p:nvSpPr>
          <p:cNvPr id="18527" name="Text Box 100"/>
          <p:cNvSpPr txBox="1">
            <a:spLocks noChangeArrowheads="1"/>
          </p:cNvSpPr>
          <p:nvPr/>
        </p:nvSpPr>
        <p:spPr bwMode="auto">
          <a:xfrm>
            <a:off x="1362075" y="3914775"/>
            <a:ext cx="466725" cy="336550"/>
          </a:xfrm>
          <a:prstGeom prst="rect">
            <a:avLst/>
          </a:prstGeom>
          <a:noFill/>
          <a:ln w="9525">
            <a:noFill/>
            <a:miter lim="800000"/>
            <a:headEnd/>
            <a:tailEnd/>
          </a:ln>
        </p:spPr>
        <p:txBody>
          <a:bodyPr wrap="none">
            <a:spAutoFit/>
          </a:bodyPr>
          <a:lstStyle/>
          <a:p>
            <a:r>
              <a:rPr lang="en-US" sz="1600"/>
              <a:t>0.1</a:t>
            </a:r>
          </a:p>
        </p:txBody>
      </p:sp>
      <p:sp>
        <p:nvSpPr>
          <p:cNvPr id="18528" name="Text Box 101"/>
          <p:cNvSpPr txBox="1">
            <a:spLocks noChangeArrowheads="1"/>
          </p:cNvSpPr>
          <p:nvPr/>
        </p:nvSpPr>
        <p:spPr bwMode="auto">
          <a:xfrm>
            <a:off x="1247775" y="4657725"/>
            <a:ext cx="579438" cy="336550"/>
          </a:xfrm>
          <a:prstGeom prst="rect">
            <a:avLst/>
          </a:prstGeom>
          <a:noFill/>
          <a:ln w="9525">
            <a:noFill/>
            <a:miter lim="800000"/>
            <a:headEnd/>
            <a:tailEnd/>
          </a:ln>
        </p:spPr>
        <p:txBody>
          <a:bodyPr wrap="none">
            <a:spAutoFit/>
          </a:bodyPr>
          <a:lstStyle/>
          <a:p>
            <a:r>
              <a:rPr lang="en-US" sz="1600"/>
              <a:t>0.05</a:t>
            </a:r>
          </a:p>
        </p:txBody>
      </p:sp>
      <p:sp>
        <p:nvSpPr>
          <p:cNvPr id="18529" name="Text Box 102"/>
          <p:cNvSpPr txBox="1">
            <a:spLocks noChangeArrowheads="1"/>
          </p:cNvSpPr>
          <p:nvPr/>
        </p:nvSpPr>
        <p:spPr bwMode="auto">
          <a:xfrm>
            <a:off x="1533525" y="5400675"/>
            <a:ext cx="296863" cy="336550"/>
          </a:xfrm>
          <a:prstGeom prst="rect">
            <a:avLst/>
          </a:prstGeom>
          <a:noFill/>
          <a:ln w="9525">
            <a:noFill/>
            <a:miter lim="800000"/>
            <a:headEnd/>
            <a:tailEnd/>
          </a:ln>
        </p:spPr>
        <p:txBody>
          <a:bodyPr wrap="none">
            <a:spAutoFit/>
          </a:bodyPr>
          <a:lstStyle/>
          <a:p>
            <a:r>
              <a:rPr lang="en-US" sz="1600"/>
              <a:t>0</a:t>
            </a:r>
          </a:p>
        </p:txBody>
      </p:sp>
      <p:sp>
        <p:nvSpPr>
          <p:cNvPr id="18530" name="Text Box 103"/>
          <p:cNvSpPr txBox="1">
            <a:spLocks noChangeArrowheads="1"/>
          </p:cNvSpPr>
          <p:nvPr/>
        </p:nvSpPr>
        <p:spPr bwMode="auto">
          <a:xfrm>
            <a:off x="1711325" y="5673725"/>
            <a:ext cx="6107113" cy="336550"/>
          </a:xfrm>
          <a:prstGeom prst="rect">
            <a:avLst/>
          </a:prstGeom>
          <a:noFill/>
          <a:ln w="9525">
            <a:noFill/>
            <a:miter lim="800000"/>
            <a:headEnd/>
            <a:tailEnd/>
          </a:ln>
        </p:spPr>
        <p:txBody>
          <a:bodyPr wrap="none">
            <a:spAutoFit/>
          </a:bodyPr>
          <a:lstStyle/>
          <a:p>
            <a:r>
              <a:rPr lang="en-US" sz="1600"/>
              <a:t>0              10             20             30             40             50            60</a:t>
            </a:r>
          </a:p>
        </p:txBody>
      </p:sp>
      <p:sp>
        <p:nvSpPr>
          <p:cNvPr id="18531" name="Text Box 104"/>
          <p:cNvSpPr txBox="1">
            <a:spLocks noChangeArrowheads="1"/>
          </p:cNvSpPr>
          <p:nvPr/>
        </p:nvSpPr>
        <p:spPr bwMode="auto">
          <a:xfrm>
            <a:off x="3984625" y="5916613"/>
            <a:ext cx="1695450" cy="366712"/>
          </a:xfrm>
          <a:prstGeom prst="rect">
            <a:avLst/>
          </a:prstGeom>
          <a:noFill/>
          <a:ln w="9525">
            <a:noFill/>
            <a:miter lim="800000"/>
            <a:headEnd/>
            <a:tailEnd/>
          </a:ln>
        </p:spPr>
        <p:txBody>
          <a:bodyPr wrap="none">
            <a:spAutoFit/>
          </a:bodyPr>
          <a:lstStyle/>
          <a:p>
            <a:r>
              <a:rPr lang="en-US"/>
              <a:t>atomic number</a:t>
            </a:r>
          </a:p>
        </p:txBody>
      </p:sp>
      <p:sp>
        <p:nvSpPr>
          <p:cNvPr id="18532" name="Text Box 105"/>
          <p:cNvSpPr txBox="1">
            <a:spLocks noChangeArrowheads="1"/>
          </p:cNvSpPr>
          <p:nvPr/>
        </p:nvSpPr>
        <p:spPr bwMode="auto">
          <a:xfrm rot="-5400000">
            <a:off x="370682" y="2888456"/>
            <a:ext cx="1543050" cy="366713"/>
          </a:xfrm>
          <a:prstGeom prst="rect">
            <a:avLst/>
          </a:prstGeom>
          <a:noFill/>
          <a:ln w="9525">
            <a:noFill/>
            <a:miter lim="800000"/>
            <a:headEnd/>
            <a:tailEnd/>
          </a:ln>
        </p:spPr>
        <p:txBody>
          <a:bodyPr wrap="none">
            <a:spAutoFit/>
          </a:bodyPr>
          <a:lstStyle/>
          <a:p>
            <a:r>
              <a:rPr lang="en-US"/>
              <a:t>atomic radius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772400" cy="1143000"/>
          </a:xfrm>
        </p:spPr>
        <p:txBody>
          <a:bodyPr/>
          <a:lstStyle/>
          <a:p>
            <a:pPr eaLnBrk="1" hangingPunct="1"/>
            <a:r>
              <a:rPr lang="en-US" smtClean="0"/>
              <a:t>Relative Size of Atoms</a:t>
            </a:r>
          </a:p>
        </p:txBody>
      </p:sp>
      <p:pic>
        <p:nvPicPr>
          <p:cNvPr id="19459" name="Picture 3" descr="relative size of atoms"/>
          <p:cNvPicPr>
            <a:picLocks noChangeAspect="1" noChangeArrowheads="1"/>
          </p:cNvPicPr>
          <p:nvPr/>
        </p:nvPicPr>
        <p:blipFill>
          <a:blip r:embed="rId2" cstate="print"/>
          <a:srcRect/>
          <a:stretch>
            <a:fillRect/>
          </a:stretch>
        </p:blipFill>
        <p:spPr bwMode="auto">
          <a:xfrm>
            <a:off x="1524000" y="1447800"/>
            <a:ext cx="5562600" cy="5086350"/>
          </a:xfrm>
          <a:prstGeom prst="rect">
            <a:avLst/>
          </a:prstGeom>
          <a:noFill/>
          <a:ln w="9525">
            <a:noFill/>
            <a:miter lim="800000"/>
            <a:headEnd/>
            <a:tailEnd/>
          </a:ln>
        </p:spPr>
      </p:pic>
      <p:sp>
        <p:nvSpPr>
          <p:cNvPr id="19460" name="Rectangle 4"/>
          <p:cNvSpPr>
            <a:spLocks noChangeArrowheads="1"/>
          </p:cNvSpPr>
          <p:nvPr/>
        </p:nvSpPr>
        <p:spPr bwMode="auto">
          <a:xfrm>
            <a:off x="76200" y="6553200"/>
            <a:ext cx="3179763" cy="214313"/>
          </a:xfrm>
          <a:prstGeom prst="rect">
            <a:avLst/>
          </a:prstGeom>
          <a:noFill/>
          <a:ln w="9525">
            <a:noFill/>
            <a:miter lim="800000"/>
            <a:headEnd/>
            <a:tailEnd/>
          </a:ln>
        </p:spPr>
        <p:txBody>
          <a:bodyPr wrap="none">
            <a:spAutoFit/>
          </a:bodyPr>
          <a:lstStyle/>
          <a:p>
            <a:r>
              <a:rPr lang="en-US" sz="800"/>
              <a:t>Zumdahl, Zumdahl, DeCoste, </a:t>
            </a:r>
            <a:r>
              <a:rPr lang="en-US" sz="800" u="sng"/>
              <a:t>World of Chemistry</a:t>
            </a:r>
            <a:r>
              <a:rPr lang="en-US" sz="800"/>
              <a:t> 2002, page 350</a:t>
            </a:r>
          </a:p>
        </p:txBody>
      </p:sp>
      <p:sp>
        <p:nvSpPr>
          <p:cNvPr id="19461"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17513" y="2779713"/>
            <a:ext cx="8229600" cy="1143000"/>
          </a:xfrm>
        </p:spPr>
        <p:txBody>
          <a:bodyPr/>
          <a:lstStyle/>
          <a:p>
            <a:pPr eaLnBrk="1" hangingPunct="1"/>
            <a:r>
              <a:rPr lang="en-US" smtClean="0"/>
              <a:t>Ionic Radius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800" y="2971800"/>
            <a:ext cx="8610600" cy="3581400"/>
          </a:xfrm>
          <a:prstGeom prst="rect">
            <a:avLst/>
          </a:prstGeom>
          <a:solidFill>
            <a:srgbClr val="CCFFCC"/>
          </a:solidFill>
          <a:ln w="9525">
            <a:solidFill>
              <a:schemeClr val="tx1"/>
            </a:solidFill>
            <a:miter lim="800000"/>
            <a:headEnd/>
            <a:tailEnd/>
          </a:ln>
        </p:spPr>
        <p:txBody>
          <a:bodyPr wrap="none" anchor="ctr"/>
          <a:lstStyle/>
          <a:p>
            <a:endParaRPr lang="en-US"/>
          </a:p>
        </p:txBody>
      </p:sp>
      <p:grpSp>
        <p:nvGrpSpPr>
          <p:cNvPr id="21507" name="Group 4"/>
          <p:cNvGrpSpPr>
            <a:grpSpLocks/>
          </p:cNvGrpSpPr>
          <p:nvPr/>
        </p:nvGrpSpPr>
        <p:grpSpPr bwMode="auto">
          <a:xfrm>
            <a:off x="3429000" y="914400"/>
            <a:ext cx="2819400" cy="1752600"/>
            <a:chOff x="240" y="1200"/>
            <a:chExt cx="1776" cy="1104"/>
          </a:xfrm>
        </p:grpSpPr>
        <p:sp>
          <p:nvSpPr>
            <p:cNvPr id="21534" name="Rectangle 5"/>
            <p:cNvSpPr>
              <a:spLocks noChangeArrowheads="1"/>
            </p:cNvSpPr>
            <p:nvPr/>
          </p:nvSpPr>
          <p:spPr bwMode="auto">
            <a:xfrm>
              <a:off x="240" y="1200"/>
              <a:ext cx="1776" cy="1104"/>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35" name="Line 6"/>
            <p:cNvSpPr>
              <a:spLocks noChangeShapeType="1"/>
            </p:cNvSpPr>
            <p:nvPr/>
          </p:nvSpPr>
          <p:spPr bwMode="auto">
            <a:xfrm>
              <a:off x="912" y="1824"/>
              <a:ext cx="480" cy="0"/>
            </a:xfrm>
            <a:prstGeom prst="line">
              <a:avLst/>
            </a:prstGeom>
            <a:noFill/>
            <a:ln w="9525">
              <a:solidFill>
                <a:schemeClr val="tx1"/>
              </a:solidFill>
              <a:round/>
              <a:headEnd/>
              <a:tailEnd type="triangle" w="med" len="med"/>
            </a:ln>
          </p:spPr>
          <p:txBody>
            <a:bodyPr/>
            <a:lstStyle/>
            <a:p>
              <a:endParaRPr lang="en-US"/>
            </a:p>
          </p:txBody>
        </p:sp>
        <p:sp>
          <p:nvSpPr>
            <p:cNvPr id="21536" name="Text Box 7"/>
            <p:cNvSpPr txBox="1">
              <a:spLocks noChangeArrowheads="1"/>
            </p:cNvSpPr>
            <p:nvPr/>
          </p:nvSpPr>
          <p:spPr bwMode="auto">
            <a:xfrm>
              <a:off x="384" y="2016"/>
              <a:ext cx="302" cy="192"/>
            </a:xfrm>
            <a:prstGeom prst="rect">
              <a:avLst/>
            </a:prstGeom>
            <a:noFill/>
            <a:ln w="9525">
              <a:noFill/>
              <a:miter lim="800000"/>
              <a:headEnd/>
              <a:tailEnd/>
            </a:ln>
          </p:spPr>
          <p:txBody>
            <a:bodyPr wrap="none">
              <a:spAutoFit/>
            </a:bodyPr>
            <a:lstStyle/>
            <a:p>
              <a:r>
                <a:rPr lang="en-US" sz="1400"/>
                <a:t>152</a:t>
              </a:r>
            </a:p>
          </p:txBody>
        </p:sp>
        <p:sp>
          <p:nvSpPr>
            <p:cNvPr id="21537" name="Oval 8"/>
            <p:cNvSpPr>
              <a:spLocks noChangeAspect="1" noChangeArrowheads="1"/>
            </p:cNvSpPr>
            <p:nvPr/>
          </p:nvSpPr>
          <p:spPr bwMode="auto">
            <a:xfrm>
              <a:off x="336" y="1536"/>
              <a:ext cx="438" cy="438"/>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Li</a:t>
              </a:r>
            </a:p>
          </p:txBody>
        </p:sp>
        <p:sp>
          <p:nvSpPr>
            <p:cNvPr id="21538" name="Text Box 9"/>
            <p:cNvSpPr txBox="1">
              <a:spLocks noChangeArrowheads="1"/>
            </p:cNvSpPr>
            <p:nvPr/>
          </p:nvSpPr>
          <p:spPr bwMode="auto">
            <a:xfrm>
              <a:off x="1440" y="2016"/>
              <a:ext cx="240" cy="192"/>
            </a:xfrm>
            <a:prstGeom prst="rect">
              <a:avLst/>
            </a:prstGeom>
            <a:noFill/>
            <a:ln w="9525">
              <a:noFill/>
              <a:miter lim="800000"/>
              <a:headEnd/>
              <a:tailEnd/>
            </a:ln>
          </p:spPr>
          <p:txBody>
            <a:bodyPr wrap="none">
              <a:spAutoFit/>
            </a:bodyPr>
            <a:lstStyle/>
            <a:p>
              <a:r>
                <a:rPr lang="en-US" sz="1400"/>
                <a:t>60</a:t>
              </a:r>
            </a:p>
          </p:txBody>
        </p:sp>
        <p:sp>
          <p:nvSpPr>
            <p:cNvPr id="21539" name="Oval 10"/>
            <p:cNvSpPr>
              <a:spLocks noChangeAspect="1" noChangeArrowheads="1"/>
            </p:cNvSpPr>
            <p:nvPr/>
          </p:nvSpPr>
          <p:spPr bwMode="auto">
            <a:xfrm>
              <a:off x="1488" y="1776"/>
              <a:ext cx="173" cy="173"/>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endParaRPr lang="en-US"/>
            </a:p>
          </p:txBody>
        </p:sp>
        <p:sp>
          <p:nvSpPr>
            <p:cNvPr id="21540" name="Text Box 11"/>
            <p:cNvSpPr txBox="1">
              <a:spLocks noChangeArrowheads="1"/>
            </p:cNvSpPr>
            <p:nvPr/>
          </p:nvSpPr>
          <p:spPr bwMode="auto">
            <a:xfrm>
              <a:off x="1622" y="1607"/>
              <a:ext cx="284" cy="231"/>
            </a:xfrm>
            <a:prstGeom prst="rect">
              <a:avLst/>
            </a:prstGeom>
            <a:noFill/>
            <a:ln w="9525">
              <a:noFill/>
              <a:miter lim="800000"/>
              <a:headEnd/>
              <a:tailEnd/>
            </a:ln>
          </p:spPr>
          <p:txBody>
            <a:bodyPr wrap="none">
              <a:spAutoFit/>
            </a:bodyPr>
            <a:lstStyle/>
            <a:p>
              <a:r>
                <a:rPr lang="en-US"/>
                <a:t>Li</a:t>
              </a:r>
              <a:r>
                <a:rPr lang="en-US" baseline="30000"/>
                <a:t>+</a:t>
              </a:r>
            </a:p>
          </p:txBody>
        </p:sp>
        <p:sp>
          <p:nvSpPr>
            <p:cNvPr id="21541" name="Freeform 12"/>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1542" name="Text Box 13"/>
            <p:cNvSpPr txBox="1">
              <a:spLocks noChangeArrowheads="1"/>
            </p:cNvSpPr>
            <p:nvPr/>
          </p:nvSpPr>
          <p:spPr bwMode="auto">
            <a:xfrm>
              <a:off x="1008" y="1344"/>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grpSp>
        <p:nvGrpSpPr>
          <p:cNvPr id="3" name="Group 14"/>
          <p:cNvGrpSpPr>
            <a:grpSpLocks/>
          </p:cNvGrpSpPr>
          <p:nvPr/>
        </p:nvGrpSpPr>
        <p:grpSpPr bwMode="auto">
          <a:xfrm>
            <a:off x="3505200" y="3733800"/>
            <a:ext cx="2209800" cy="3152775"/>
            <a:chOff x="2016" y="1854"/>
            <a:chExt cx="1392" cy="1986"/>
          </a:xfrm>
        </p:grpSpPr>
        <p:sp>
          <p:nvSpPr>
            <p:cNvPr id="21532" name="Text Box 15"/>
            <p:cNvSpPr txBox="1">
              <a:spLocks noChangeAspect="1" noChangeArrowheads="1"/>
            </p:cNvSpPr>
            <p:nvPr/>
          </p:nvSpPr>
          <p:spPr bwMode="auto">
            <a:xfrm>
              <a:off x="2502" y="3264"/>
              <a:ext cx="906" cy="576"/>
            </a:xfrm>
            <a:prstGeom prst="rect">
              <a:avLst/>
            </a:prstGeom>
            <a:noFill/>
            <a:ln w="9525">
              <a:noFill/>
              <a:miter lim="800000"/>
              <a:headEnd/>
              <a:tailEnd/>
            </a:ln>
          </p:spPr>
          <p:txBody>
            <a:bodyPr wrap="none"/>
            <a:lstStyle/>
            <a:p>
              <a:r>
                <a:rPr lang="en-US" sz="1400"/>
                <a:t>152</a:t>
              </a:r>
            </a:p>
          </p:txBody>
        </p:sp>
        <p:sp>
          <p:nvSpPr>
            <p:cNvPr id="21533" name="Oval 16"/>
            <p:cNvSpPr>
              <a:spLocks noChangeAspect="1" noChangeArrowheads="1"/>
            </p:cNvSpPr>
            <p:nvPr/>
          </p:nvSpPr>
          <p:spPr bwMode="auto">
            <a:xfrm>
              <a:off x="2016" y="1854"/>
              <a:ext cx="1314" cy="1314"/>
            </a:xfrm>
            <a:prstGeom prst="ellipse">
              <a:avLst/>
            </a:prstGeom>
            <a:gradFill rotWithShape="1">
              <a:gsLst>
                <a:gs pos="0">
                  <a:srgbClr val="C0C0C0">
                    <a:alpha val="50998"/>
                  </a:srgbClr>
                </a:gs>
                <a:gs pos="100000">
                  <a:schemeClr val="bg1"/>
                </a:gs>
              </a:gsLst>
              <a:lin ang="2700000" scaled="1"/>
            </a:gradFill>
            <a:ln w="9525">
              <a:solidFill>
                <a:schemeClr val="tx1"/>
              </a:solidFill>
              <a:round/>
              <a:headEnd/>
              <a:tailEnd/>
            </a:ln>
          </p:spPr>
          <p:txBody>
            <a:bodyPr wrap="none" anchor="ctr"/>
            <a:lstStyle/>
            <a:p>
              <a:pPr algn="ctr"/>
              <a:r>
                <a:rPr lang="en-US"/>
                <a:t> </a:t>
              </a:r>
            </a:p>
          </p:txBody>
        </p:sp>
      </p:grpSp>
      <p:grpSp>
        <p:nvGrpSpPr>
          <p:cNvPr id="4" name="Group 17"/>
          <p:cNvGrpSpPr>
            <a:grpSpLocks/>
          </p:cNvGrpSpPr>
          <p:nvPr/>
        </p:nvGrpSpPr>
        <p:grpSpPr bwMode="auto">
          <a:xfrm>
            <a:off x="5638800" y="4162425"/>
            <a:ext cx="3390900" cy="1400175"/>
            <a:chOff x="2556" y="2622"/>
            <a:chExt cx="2136" cy="882"/>
          </a:xfrm>
        </p:grpSpPr>
        <p:sp>
          <p:nvSpPr>
            <p:cNvPr id="21528" name="Line 18"/>
            <p:cNvSpPr>
              <a:spLocks noChangeAspect="1" noChangeShapeType="1"/>
            </p:cNvSpPr>
            <p:nvPr/>
          </p:nvSpPr>
          <p:spPr bwMode="auto">
            <a:xfrm>
              <a:off x="2556" y="3102"/>
              <a:ext cx="1056" cy="1"/>
            </a:xfrm>
            <a:prstGeom prst="line">
              <a:avLst/>
            </a:prstGeom>
            <a:noFill/>
            <a:ln w="9525">
              <a:solidFill>
                <a:schemeClr val="tx1"/>
              </a:solidFill>
              <a:round/>
              <a:headEnd/>
              <a:tailEnd type="triangle" w="med" len="med"/>
            </a:ln>
          </p:spPr>
          <p:txBody>
            <a:bodyPr/>
            <a:lstStyle/>
            <a:p>
              <a:endParaRPr lang="en-US"/>
            </a:p>
          </p:txBody>
        </p:sp>
        <p:sp>
          <p:nvSpPr>
            <p:cNvPr id="21529" name="Text Box 19"/>
            <p:cNvSpPr txBox="1">
              <a:spLocks noChangeAspect="1" noChangeArrowheads="1"/>
            </p:cNvSpPr>
            <p:nvPr/>
          </p:nvSpPr>
          <p:spPr bwMode="auto">
            <a:xfrm>
              <a:off x="3852" y="3274"/>
              <a:ext cx="288" cy="230"/>
            </a:xfrm>
            <a:prstGeom prst="rect">
              <a:avLst/>
            </a:prstGeom>
            <a:noFill/>
            <a:ln w="9525">
              <a:noFill/>
              <a:miter lim="800000"/>
              <a:headEnd/>
              <a:tailEnd/>
            </a:ln>
          </p:spPr>
          <p:txBody>
            <a:bodyPr wrap="none"/>
            <a:lstStyle/>
            <a:p>
              <a:r>
                <a:rPr lang="en-US" sz="1400"/>
                <a:t>60</a:t>
              </a:r>
            </a:p>
          </p:txBody>
        </p:sp>
        <p:sp>
          <p:nvSpPr>
            <p:cNvPr id="21530" name="Oval 20"/>
            <p:cNvSpPr>
              <a:spLocks noChangeAspect="1" noChangeArrowheads="1"/>
            </p:cNvSpPr>
            <p:nvPr/>
          </p:nvSpPr>
          <p:spPr bwMode="auto">
            <a:xfrm>
              <a:off x="3708" y="2727"/>
              <a:ext cx="519" cy="519"/>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endParaRPr lang="en-US"/>
            </a:p>
          </p:txBody>
        </p:sp>
        <p:sp>
          <p:nvSpPr>
            <p:cNvPr id="21531" name="Text Box 21"/>
            <p:cNvSpPr txBox="1">
              <a:spLocks noChangeAspect="1" noChangeArrowheads="1"/>
            </p:cNvSpPr>
            <p:nvPr/>
          </p:nvSpPr>
          <p:spPr bwMode="auto">
            <a:xfrm>
              <a:off x="4332" y="2622"/>
              <a:ext cx="360" cy="293"/>
            </a:xfrm>
            <a:prstGeom prst="rect">
              <a:avLst/>
            </a:prstGeom>
            <a:noFill/>
            <a:ln w="9525">
              <a:noFill/>
              <a:miter lim="800000"/>
              <a:headEnd/>
              <a:tailEnd/>
            </a:ln>
          </p:spPr>
          <p:txBody>
            <a:bodyPr wrap="none"/>
            <a:lstStyle/>
            <a:p>
              <a:r>
                <a:rPr lang="en-US"/>
                <a:t>Li</a:t>
              </a:r>
              <a:r>
                <a:rPr lang="en-US" baseline="30000"/>
                <a:t>+</a:t>
              </a:r>
            </a:p>
          </p:txBody>
        </p:sp>
      </p:grpSp>
      <p:grpSp>
        <p:nvGrpSpPr>
          <p:cNvPr id="5" name="Group 22"/>
          <p:cNvGrpSpPr>
            <a:grpSpLocks/>
          </p:cNvGrpSpPr>
          <p:nvPr/>
        </p:nvGrpSpPr>
        <p:grpSpPr bwMode="auto">
          <a:xfrm>
            <a:off x="5473700" y="2943225"/>
            <a:ext cx="1600200" cy="914400"/>
            <a:chOff x="3264" y="1374"/>
            <a:chExt cx="1008" cy="576"/>
          </a:xfrm>
        </p:grpSpPr>
        <p:sp>
          <p:nvSpPr>
            <p:cNvPr id="21526" name="Freeform 23"/>
            <p:cNvSpPr>
              <a:spLocks noChangeAspect="1"/>
            </p:cNvSpPr>
            <p:nvPr/>
          </p:nvSpPr>
          <p:spPr bwMode="auto">
            <a:xfrm>
              <a:off x="3264" y="1518"/>
              <a:ext cx="720" cy="432"/>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1527" name="Text Box 24"/>
            <p:cNvSpPr txBox="1">
              <a:spLocks noChangeAspect="1" noChangeArrowheads="1"/>
            </p:cNvSpPr>
            <p:nvPr/>
          </p:nvSpPr>
          <p:spPr bwMode="auto">
            <a:xfrm>
              <a:off x="3987" y="1374"/>
              <a:ext cx="285" cy="336"/>
            </a:xfrm>
            <a:prstGeom prst="rect">
              <a:avLst/>
            </a:prstGeom>
            <a:noFill/>
            <a:ln w="9525">
              <a:noFill/>
              <a:miter lim="800000"/>
              <a:headEnd/>
              <a:tailEnd/>
            </a:ln>
          </p:spPr>
          <p:txBody>
            <a:bodyPr wrap="none"/>
            <a:lstStyle/>
            <a:p>
              <a:r>
                <a:rPr lang="en-US">
                  <a:solidFill>
                    <a:srgbClr val="FF0000"/>
                  </a:solidFill>
                </a:rPr>
                <a:t>e</a:t>
              </a:r>
            </a:p>
          </p:txBody>
        </p:sp>
      </p:grpSp>
      <p:sp>
        <p:nvSpPr>
          <p:cNvPr id="21511" name="Text Box 25"/>
          <p:cNvSpPr txBox="1">
            <a:spLocks noChangeAspect="1" noChangeArrowheads="1"/>
          </p:cNvSpPr>
          <p:nvPr/>
        </p:nvSpPr>
        <p:spPr bwMode="auto">
          <a:xfrm>
            <a:off x="3930650" y="4267200"/>
            <a:ext cx="323850" cy="381000"/>
          </a:xfrm>
          <a:prstGeom prst="rect">
            <a:avLst/>
          </a:prstGeom>
          <a:noFill/>
          <a:ln w="9525">
            <a:noFill/>
            <a:miter lim="800000"/>
            <a:headEnd/>
            <a:tailEnd/>
          </a:ln>
        </p:spPr>
        <p:txBody>
          <a:bodyPr wrap="none"/>
          <a:lstStyle/>
          <a:p>
            <a:r>
              <a:rPr lang="en-US">
                <a:solidFill>
                  <a:srgbClr val="FF0000"/>
                </a:solidFill>
              </a:rPr>
              <a:t>e</a:t>
            </a:r>
          </a:p>
        </p:txBody>
      </p:sp>
      <p:sp>
        <p:nvSpPr>
          <p:cNvPr id="21512" name="Text Box 26"/>
          <p:cNvSpPr txBox="1">
            <a:spLocks noChangeAspect="1" noChangeArrowheads="1"/>
          </p:cNvSpPr>
          <p:nvPr/>
        </p:nvSpPr>
        <p:spPr bwMode="auto">
          <a:xfrm>
            <a:off x="4902200" y="4800600"/>
            <a:ext cx="323850" cy="381000"/>
          </a:xfrm>
          <a:prstGeom prst="rect">
            <a:avLst/>
          </a:prstGeom>
          <a:noFill/>
          <a:ln w="9525">
            <a:noFill/>
            <a:miter lim="800000"/>
            <a:headEnd/>
            <a:tailEnd/>
          </a:ln>
        </p:spPr>
        <p:txBody>
          <a:bodyPr wrap="none"/>
          <a:lstStyle/>
          <a:p>
            <a:r>
              <a:rPr lang="en-US">
                <a:solidFill>
                  <a:srgbClr val="FF0000"/>
                </a:solidFill>
              </a:rPr>
              <a:t>e</a:t>
            </a:r>
          </a:p>
        </p:txBody>
      </p:sp>
      <p:sp>
        <p:nvSpPr>
          <p:cNvPr id="196635" name="Text Box 27"/>
          <p:cNvSpPr txBox="1">
            <a:spLocks noChangeAspect="1" noChangeArrowheads="1"/>
          </p:cNvSpPr>
          <p:nvPr/>
        </p:nvSpPr>
        <p:spPr bwMode="auto">
          <a:xfrm>
            <a:off x="5173663" y="3705225"/>
            <a:ext cx="452437" cy="533400"/>
          </a:xfrm>
          <a:prstGeom prst="rect">
            <a:avLst/>
          </a:prstGeom>
          <a:noFill/>
          <a:ln w="9525">
            <a:noFill/>
            <a:miter lim="800000"/>
            <a:headEnd/>
            <a:tailEnd/>
          </a:ln>
        </p:spPr>
        <p:txBody>
          <a:bodyPr wrap="none"/>
          <a:lstStyle/>
          <a:p>
            <a:r>
              <a:rPr lang="en-US">
                <a:solidFill>
                  <a:srgbClr val="FF0000"/>
                </a:solidFill>
              </a:rPr>
              <a:t>e</a:t>
            </a:r>
          </a:p>
        </p:txBody>
      </p:sp>
      <p:sp>
        <p:nvSpPr>
          <p:cNvPr id="196636" name="Oval 28"/>
          <p:cNvSpPr>
            <a:spLocks noChangeAspect="1" noChangeArrowheads="1"/>
          </p:cNvSpPr>
          <p:nvPr/>
        </p:nvSpPr>
        <p:spPr bwMode="auto">
          <a:xfrm>
            <a:off x="4173538" y="4343400"/>
            <a:ext cx="823912" cy="823913"/>
          </a:xfrm>
          <a:prstGeom prst="ellipse">
            <a:avLst/>
          </a:prstGeom>
          <a:noFill/>
          <a:ln w="3175">
            <a:solidFill>
              <a:schemeClr val="tx1"/>
            </a:solidFill>
            <a:prstDash val="dash"/>
            <a:round/>
            <a:headEnd/>
            <a:tailEnd/>
          </a:ln>
        </p:spPr>
        <p:txBody>
          <a:bodyPr wrap="none" anchor="ctr"/>
          <a:lstStyle/>
          <a:p>
            <a:pPr algn="ctr"/>
            <a:r>
              <a:rPr lang="en-US"/>
              <a:t>Li</a:t>
            </a:r>
          </a:p>
        </p:txBody>
      </p:sp>
      <p:sp>
        <p:nvSpPr>
          <p:cNvPr id="196637" name="Text Box 29"/>
          <p:cNvSpPr txBox="1">
            <a:spLocks noChangeArrowheads="1"/>
          </p:cNvSpPr>
          <p:nvPr/>
        </p:nvSpPr>
        <p:spPr bwMode="auto">
          <a:xfrm>
            <a:off x="3733800" y="6110288"/>
            <a:ext cx="1492250" cy="366712"/>
          </a:xfrm>
          <a:prstGeom prst="rect">
            <a:avLst/>
          </a:prstGeom>
          <a:noFill/>
          <a:ln w="9525">
            <a:noFill/>
            <a:miter lim="800000"/>
            <a:headEnd/>
            <a:tailEnd/>
          </a:ln>
        </p:spPr>
        <p:txBody>
          <a:bodyPr wrap="none">
            <a:spAutoFit/>
          </a:bodyPr>
          <a:lstStyle/>
          <a:p>
            <a:r>
              <a:rPr lang="en-US"/>
              <a:t>Lithium atom</a:t>
            </a:r>
          </a:p>
        </p:txBody>
      </p:sp>
      <p:sp>
        <p:nvSpPr>
          <p:cNvPr id="196638" name="Text Box 30"/>
          <p:cNvSpPr txBox="1">
            <a:spLocks noChangeArrowheads="1"/>
          </p:cNvSpPr>
          <p:nvPr/>
        </p:nvSpPr>
        <p:spPr bwMode="auto">
          <a:xfrm>
            <a:off x="3930650" y="5334000"/>
            <a:ext cx="1289050" cy="366713"/>
          </a:xfrm>
          <a:prstGeom prst="rect">
            <a:avLst/>
          </a:prstGeom>
          <a:noFill/>
          <a:ln w="9525">
            <a:noFill/>
            <a:miter lim="800000"/>
            <a:headEnd/>
            <a:tailEnd/>
          </a:ln>
        </p:spPr>
        <p:txBody>
          <a:bodyPr wrap="none">
            <a:spAutoFit/>
          </a:bodyPr>
          <a:lstStyle/>
          <a:p>
            <a:r>
              <a:rPr lang="en-US"/>
              <a:t>Lithium ion</a:t>
            </a:r>
          </a:p>
        </p:txBody>
      </p:sp>
      <p:sp>
        <p:nvSpPr>
          <p:cNvPr id="196639" name="Text Box 31"/>
          <p:cNvSpPr txBox="1">
            <a:spLocks noChangeArrowheads="1"/>
          </p:cNvSpPr>
          <p:nvPr/>
        </p:nvSpPr>
        <p:spPr bwMode="auto">
          <a:xfrm>
            <a:off x="4616450" y="4602163"/>
            <a:ext cx="273050" cy="274637"/>
          </a:xfrm>
          <a:prstGeom prst="rect">
            <a:avLst/>
          </a:prstGeom>
          <a:noFill/>
          <a:ln w="9525">
            <a:noFill/>
            <a:miter lim="800000"/>
            <a:headEnd/>
            <a:tailEnd/>
          </a:ln>
        </p:spPr>
        <p:txBody>
          <a:bodyPr wrap="none">
            <a:spAutoFit/>
          </a:bodyPr>
          <a:lstStyle/>
          <a:p>
            <a:r>
              <a:rPr lang="en-US" baseline="30000"/>
              <a:t>+</a:t>
            </a:r>
          </a:p>
        </p:txBody>
      </p:sp>
      <p:grpSp>
        <p:nvGrpSpPr>
          <p:cNvPr id="6" name="Group 32"/>
          <p:cNvGrpSpPr>
            <a:grpSpLocks/>
          </p:cNvGrpSpPr>
          <p:nvPr/>
        </p:nvGrpSpPr>
        <p:grpSpPr bwMode="auto">
          <a:xfrm>
            <a:off x="685800" y="3705225"/>
            <a:ext cx="2209800" cy="3152775"/>
            <a:chOff x="432" y="2334"/>
            <a:chExt cx="1392" cy="1986"/>
          </a:xfrm>
        </p:grpSpPr>
        <p:grpSp>
          <p:nvGrpSpPr>
            <p:cNvPr id="21522" name="Group 33"/>
            <p:cNvGrpSpPr>
              <a:grpSpLocks/>
            </p:cNvGrpSpPr>
            <p:nvPr/>
          </p:nvGrpSpPr>
          <p:grpSpPr bwMode="auto">
            <a:xfrm>
              <a:off x="432" y="2334"/>
              <a:ext cx="1392" cy="1986"/>
              <a:chOff x="2016" y="1854"/>
              <a:chExt cx="1392" cy="1986"/>
            </a:xfrm>
          </p:grpSpPr>
          <p:sp>
            <p:nvSpPr>
              <p:cNvPr id="21524" name="Text Box 34"/>
              <p:cNvSpPr txBox="1">
                <a:spLocks noChangeAspect="1" noChangeArrowheads="1"/>
              </p:cNvSpPr>
              <p:nvPr/>
            </p:nvSpPr>
            <p:spPr bwMode="auto">
              <a:xfrm>
                <a:off x="2502" y="3264"/>
                <a:ext cx="906" cy="576"/>
              </a:xfrm>
              <a:prstGeom prst="rect">
                <a:avLst/>
              </a:prstGeom>
              <a:noFill/>
              <a:ln w="9525">
                <a:noFill/>
                <a:miter lim="800000"/>
                <a:headEnd/>
                <a:tailEnd/>
              </a:ln>
            </p:spPr>
            <p:txBody>
              <a:bodyPr wrap="none"/>
              <a:lstStyle/>
              <a:p>
                <a:r>
                  <a:rPr lang="en-US" sz="1400"/>
                  <a:t>152</a:t>
                </a:r>
              </a:p>
            </p:txBody>
          </p:sp>
          <p:sp>
            <p:nvSpPr>
              <p:cNvPr id="21525" name="Oval 35"/>
              <p:cNvSpPr>
                <a:spLocks noChangeAspect="1" noChangeArrowheads="1"/>
              </p:cNvSpPr>
              <p:nvPr/>
            </p:nvSpPr>
            <p:spPr bwMode="auto">
              <a:xfrm>
                <a:off x="2016" y="1854"/>
                <a:ext cx="1314" cy="1314"/>
              </a:xfrm>
              <a:prstGeom prst="ellipse">
                <a:avLst/>
              </a:prstGeom>
              <a:gradFill rotWithShape="1">
                <a:gsLst>
                  <a:gs pos="0">
                    <a:srgbClr val="C0C0C0">
                      <a:alpha val="50998"/>
                    </a:srgbClr>
                  </a:gs>
                  <a:gs pos="100000">
                    <a:schemeClr val="bg1"/>
                  </a:gs>
                </a:gsLst>
                <a:lin ang="2700000" scaled="1"/>
              </a:gradFill>
              <a:ln w="9525">
                <a:solidFill>
                  <a:schemeClr val="tx1"/>
                </a:solidFill>
                <a:round/>
                <a:headEnd/>
                <a:tailEnd/>
              </a:ln>
            </p:spPr>
            <p:txBody>
              <a:bodyPr wrap="none" anchor="ctr"/>
              <a:lstStyle/>
              <a:p>
                <a:pPr algn="ctr"/>
                <a:r>
                  <a:rPr lang="en-US"/>
                  <a:t> Li</a:t>
                </a:r>
              </a:p>
            </p:txBody>
          </p:sp>
        </p:grpSp>
        <p:sp>
          <p:nvSpPr>
            <p:cNvPr id="21523" name="Text Box 36"/>
            <p:cNvSpPr txBox="1">
              <a:spLocks noChangeArrowheads="1"/>
            </p:cNvSpPr>
            <p:nvPr/>
          </p:nvSpPr>
          <p:spPr bwMode="auto">
            <a:xfrm>
              <a:off x="576" y="3840"/>
              <a:ext cx="940" cy="231"/>
            </a:xfrm>
            <a:prstGeom prst="rect">
              <a:avLst/>
            </a:prstGeom>
            <a:noFill/>
            <a:ln w="9525">
              <a:noFill/>
              <a:miter lim="800000"/>
              <a:headEnd/>
              <a:tailEnd/>
            </a:ln>
          </p:spPr>
          <p:txBody>
            <a:bodyPr wrap="none">
              <a:spAutoFit/>
            </a:bodyPr>
            <a:lstStyle/>
            <a:p>
              <a:r>
                <a:rPr lang="en-US"/>
                <a:t>Lithium atom</a:t>
              </a:r>
            </a:p>
          </p:txBody>
        </p:sp>
      </p:grpSp>
      <p:sp>
        <p:nvSpPr>
          <p:cNvPr id="196645" name="Oval 37"/>
          <p:cNvSpPr>
            <a:spLocks noChangeAspect="1" noChangeArrowheads="1"/>
          </p:cNvSpPr>
          <p:nvPr/>
        </p:nvSpPr>
        <p:spPr bwMode="auto">
          <a:xfrm>
            <a:off x="4191000" y="4343400"/>
            <a:ext cx="823913" cy="823913"/>
          </a:xfrm>
          <a:prstGeom prst="ellipse">
            <a:avLst/>
          </a:prstGeom>
          <a:noFill/>
          <a:ln w="9525">
            <a:solidFill>
              <a:schemeClr val="tx1"/>
            </a:solidFill>
            <a:round/>
            <a:headEnd/>
            <a:tailEnd/>
          </a:ln>
        </p:spPr>
        <p:txBody>
          <a:bodyPr wrap="none" anchor="ctr"/>
          <a:lstStyle/>
          <a:p>
            <a:pPr algn="ctr"/>
            <a:r>
              <a:rPr lang="en-US"/>
              <a:t>Li</a:t>
            </a:r>
          </a:p>
        </p:txBody>
      </p:sp>
      <p:sp>
        <p:nvSpPr>
          <p:cNvPr id="196646" name="AutoShape 38"/>
          <p:cNvSpPr>
            <a:spLocks noChangeArrowheads="1"/>
          </p:cNvSpPr>
          <p:nvPr/>
        </p:nvSpPr>
        <p:spPr bwMode="auto">
          <a:xfrm rot="2317870">
            <a:off x="685800" y="2286000"/>
            <a:ext cx="3505200" cy="990600"/>
          </a:xfrm>
          <a:prstGeom prst="notchedRightArrow">
            <a:avLst>
              <a:gd name="adj1" fmla="val 50000"/>
              <a:gd name="adj2" fmla="val 88462"/>
            </a:avLst>
          </a:prstGeom>
          <a:solidFill>
            <a:srgbClr val="CC99FF"/>
          </a:solidFill>
          <a:ln w="9525">
            <a:solidFill>
              <a:schemeClr val="tx1"/>
            </a:solidFill>
            <a:miter lim="800000"/>
            <a:headEnd/>
            <a:tailEnd/>
          </a:ln>
        </p:spPr>
        <p:txBody>
          <a:bodyPr wrap="none" anchor="ctr"/>
          <a:lstStyle/>
          <a:p>
            <a:pPr algn="ctr"/>
            <a:r>
              <a:rPr lang="en-US"/>
              <a:t>Energy</a:t>
            </a:r>
          </a:p>
        </p:txBody>
      </p:sp>
      <p:sp>
        <p:nvSpPr>
          <p:cNvPr id="21521" name="AutoShape 39">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6646"/>
                                        </p:tgtEl>
                                        <p:attrNameLst>
                                          <p:attrName>style.visibility</p:attrName>
                                        </p:attrNameLst>
                                      </p:cBhvr>
                                      <p:to>
                                        <p:strVal val="visible"/>
                                      </p:to>
                                    </p:set>
                                    <p:animEffect transition="in" filter="wipe(up)">
                                      <p:cBhvr>
                                        <p:cTn id="7" dur="500"/>
                                        <p:tgtEl>
                                          <p:spTgt spid="196646"/>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96646"/>
                                        </p:tgtEl>
                                      </p:cBhvr>
                                    </p:animEffect>
                                    <p:animScale>
                                      <p:cBhvr>
                                        <p:cTn id="11" dur="250" autoRev="1" fill="hold"/>
                                        <p:tgtEl>
                                          <p:spTgt spid="196646"/>
                                        </p:tgtEl>
                                      </p:cBhvr>
                                      <p:by x="105000" y="105000"/>
                                    </p:animScale>
                                  </p:childTnLst>
                                </p:cTn>
                              </p:par>
                            </p:childTnLst>
                          </p:cTn>
                        </p:par>
                        <p:par>
                          <p:cTn id="12" fill="hold">
                            <p:stCondLst>
                              <p:cond delay="1000"/>
                            </p:stCondLst>
                            <p:childTnLst>
                              <p:par>
                                <p:cTn id="13" presetID="55" presetClass="exit" presetSubtype="0" fill="hold" grpId="2" nodeType="afterEffect">
                                  <p:stCondLst>
                                    <p:cond delay="0"/>
                                  </p:stCondLst>
                                  <p:childTnLst>
                                    <p:anim calcmode="lin" valueType="num">
                                      <p:cBhvr>
                                        <p:cTn id="14" dur="1000"/>
                                        <p:tgtEl>
                                          <p:spTgt spid="196646"/>
                                        </p:tgtEl>
                                        <p:attrNameLst>
                                          <p:attrName>ppt_w</p:attrName>
                                        </p:attrNameLst>
                                      </p:cBhvr>
                                      <p:tavLst>
                                        <p:tav tm="0">
                                          <p:val>
                                            <p:strVal val="ppt_w"/>
                                          </p:val>
                                        </p:tav>
                                        <p:tav tm="100000">
                                          <p:val>
                                            <p:strVal val="ppt_w*0.70"/>
                                          </p:val>
                                        </p:tav>
                                      </p:tavLst>
                                    </p:anim>
                                    <p:anim calcmode="lin" valueType="num">
                                      <p:cBhvr>
                                        <p:cTn id="15" dur="1000"/>
                                        <p:tgtEl>
                                          <p:spTgt spid="196646"/>
                                        </p:tgtEl>
                                        <p:attrNameLst>
                                          <p:attrName>ppt_h</p:attrName>
                                        </p:attrNameLst>
                                      </p:cBhvr>
                                      <p:tavLst>
                                        <p:tav tm="0">
                                          <p:val>
                                            <p:strVal val="ppt_h"/>
                                          </p:val>
                                        </p:tav>
                                        <p:tav tm="100000">
                                          <p:val>
                                            <p:strVal val="ppt_h"/>
                                          </p:val>
                                        </p:tav>
                                      </p:tavLst>
                                    </p:anim>
                                    <p:animEffect transition="out" filter="fade">
                                      <p:cBhvr>
                                        <p:cTn id="16" dur="1000"/>
                                        <p:tgtEl>
                                          <p:spTgt spid="196646"/>
                                        </p:tgtEl>
                                      </p:cBhvr>
                                    </p:animEffect>
                                    <p:set>
                                      <p:cBhvr>
                                        <p:cTn id="17" dur="1" fill="hold">
                                          <p:stCondLst>
                                            <p:cond delay="999"/>
                                          </p:stCondLst>
                                        </p:cTn>
                                        <p:tgtEl>
                                          <p:spTgt spid="196646"/>
                                        </p:tgtEl>
                                        <p:attrNameLst>
                                          <p:attrName>style.visibility</p:attrName>
                                        </p:attrNameLst>
                                      </p:cBhvr>
                                      <p:to>
                                        <p:strVal val="hidden"/>
                                      </p:to>
                                    </p:set>
                                  </p:childTnLst>
                                </p:cTn>
                              </p:par>
                            </p:childTnLst>
                          </p:cTn>
                        </p:par>
                        <p:par>
                          <p:cTn id="18" fill="hold">
                            <p:stCondLst>
                              <p:cond delay="2000"/>
                            </p:stCondLst>
                            <p:childTnLst>
                              <p:par>
                                <p:cTn id="19" presetID="2" presetClass="exit" presetSubtype="3" fill="hold" grpId="0" nodeType="afterEffect">
                                  <p:stCondLst>
                                    <p:cond delay="1000"/>
                                  </p:stCondLst>
                                  <p:childTnLst>
                                    <p:anim calcmode="lin" valueType="num">
                                      <p:cBhvr additive="base">
                                        <p:cTn id="20" dur="500"/>
                                        <p:tgtEl>
                                          <p:spTgt spid="196635"/>
                                        </p:tgtEl>
                                        <p:attrNameLst>
                                          <p:attrName>ppt_x</p:attrName>
                                        </p:attrNameLst>
                                      </p:cBhvr>
                                      <p:tavLst>
                                        <p:tav tm="0">
                                          <p:val>
                                            <p:strVal val="ppt_x"/>
                                          </p:val>
                                        </p:tav>
                                        <p:tav tm="100000">
                                          <p:val>
                                            <p:strVal val="1+ppt_w/2"/>
                                          </p:val>
                                        </p:tav>
                                      </p:tavLst>
                                    </p:anim>
                                    <p:anim calcmode="lin" valueType="num">
                                      <p:cBhvr additive="base">
                                        <p:cTn id="21" dur="500"/>
                                        <p:tgtEl>
                                          <p:spTgt spid="196635"/>
                                        </p:tgtEl>
                                        <p:attrNameLst>
                                          <p:attrName>ppt_y</p:attrName>
                                        </p:attrNameLst>
                                      </p:cBhvr>
                                      <p:tavLst>
                                        <p:tav tm="0">
                                          <p:val>
                                            <p:strVal val="ppt_y"/>
                                          </p:val>
                                        </p:tav>
                                        <p:tav tm="100000">
                                          <p:val>
                                            <p:strVal val="0-ppt_h/2"/>
                                          </p:val>
                                        </p:tav>
                                      </p:tavLst>
                                    </p:anim>
                                    <p:set>
                                      <p:cBhvr>
                                        <p:cTn id="22" dur="1" fill="hold">
                                          <p:stCondLst>
                                            <p:cond delay="499"/>
                                          </p:stCondLst>
                                        </p:cTn>
                                        <p:tgtEl>
                                          <p:spTgt spid="196635"/>
                                        </p:tgtEl>
                                        <p:attrNameLst>
                                          <p:attrName>style.visibility</p:attrName>
                                        </p:attrNameLst>
                                      </p:cBhvr>
                                      <p:to>
                                        <p:strVal val="hidden"/>
                                      </p:to>
                                    </p:se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3500"/>
                            </p:stCondLst>
                            <p:childTnLst>
                              <p:par>
                                <p:cTn id="27" presetID="9" presetClass="exit" presetSubtype="0" fill="hold" nodeType="afterEffect">
                                  <p:stCondLst>
                                    <p:cond delay="500"/>
                                  </p:stCondLst>
                                  <p:childTnLst>
                                    <p:animEffect transition="out" filter="dissolv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55" presetClass="exit" presetSubtype="0" fill="hold" grpId="0" nodeType="withEffect">
                                  <p:stCondLst>
                                    <p:cond delay="500"/>
                                  </p:stCondLst>
                                  <p:childTnLst>
                                    <p:anim calcmode="lin" valueType="num">
                                      <p:cBhvr>
                                        <p:cTn id="31" dur="1000"/>
                                        <p:tgtEl>
                                          <p:spTgt spid="196637"/>
                                        </p:tgtEl>
                                        <p:attrNameLst>
                                          <p:attrName>ppt_w</p:attrName>
                                        </p:attrNameLst>
                                      </p:cBhvr>
                                      <p:tavLst>
                                        <p:tav tm="0">
                                          <p:val>
                                            <p:strVal val="ppt_w"/>
                                          </p:val>
                                        </p:tav>
                                        <p:tav tm="100000">
                                          <p:val>
                                            <p:strVal val="ppt_w*0.70"/>
                                          </p:val>
                                        </p:tav>
                                      </p:tavLst>
                                    </p:anim>
                                    <p:anim calcmode="lin" valueType="num">
                                      <p:cBhvr>
                                        <p:cTn id="32" dur="1000"/>
                                        <p:tgtEl>
                                          <p:spTgt spid="196637"/>
                                        </p:tgtEl>
                                        <p:attrNameLst>
                                          <p:attrName>ppt_h</p:attrName>
                                        </p:attrNameLst>
                                      </p:cBhvr>
                                      <p:tavLst>
                                        <p:tav tm="0">
                                          <p:val>
                                            <p:strVal val="ppt_h"/>
                                          </p:val>
                                        </p:tav>
                                        <p:tav tm="100000">
                                          <p:val>
                                            <p:strVal val="ppt_h"/>
                                          </p:val>
                                        </p:tav>
                                      </p:tavLst>
                                    </p:anim>
                                    <p:animEffect transition="out" filter="fade">
                                      <p:cBhvr>
                                        <p:cTn id="33" dur="1000"/>
                                        <p:tgtEl>
                                          <p:spTgt spid="196637"/>
                                        </p:tgtEl>
                                      </p:cBhvr>
                                    </p:animEffect>
                                    <p:set>
                                      <p:cBhvr>
                                        <p:cTn id="34" dur="1" fill="hold">
                                          <p:stCondLst>
                                            <p:cond delay="999"/>
                                          </p:stCondLst>
                                        </p:cTn>
                                        <p:tgtEl>
                                          <p:spTgt spid="196637"/>
                                        </p:tgtEl>
                                        <p:attrNameLst>
                                          <p:attrName>style.visibility</p:attrName>
                                        </p:attrNameLst>
                                      </p:cBhvr>
                                      <p:to>
                                        <p:strVal val="hidden"/>
                                      </p:to>
                                    </p:set>
                                  </p:childTnLst>
                                </p:cTn>
                              </p:par>
                              <p:par>
                                <p:cTn id="35" presetID="22" presetClass="entr" presetSubtype="8"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par>
                          <p:cTn id="38" fill="hold">
                            <p:stCondLst>
                              <p:cond delay="5000"/>
                            </p:stCondLst>
                            <p:childTnLst>
                              <p:par>
                                <p:cTn id="39" presetID="9" presetClass="exit" presetSubtype="0" fill="hold" nodeType="afterEffect">
                                  <p:stCondLst>
                                    <p:cond delay="0"/>
                                  </p:stCondLst>
                                  <p:childTnLst>
                                    <p:animEffect transition="out" filter="dissolv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par>
                          <p:cTn id="42" fill="hold">
                            <p:stCondLst>
                              <p:cond delay="5500"/>
                            </p:stCondLst>
                            <p:childTnLst>
                              <p:par>
                                <p:cTn id="43" presetID="55" presetClass="entr" presetSubtype="0" fill="hold" grpId="0" nodeType="afterEffect">
                                  <p:stCondLst>
                                    <p:cond delay="500"/>
                                  </p:stCondLst>
                                  <p:childTnLst>
                                    <p:set>
                                      <p:cBhvr>
                                        <p:cTn id="44" dur="1" fill="hold">
                                          <p:stCondLst>
                                            <p:cond delay="0"/>
                                          </p:stCondLst>
                                        </p:cTn>
                                        <p:tgtEl>
                                          <p:spTgt spid="196638"/>
                                        </p:tgtEl>
                                        <p:attrNameLst>
                                          <p:attrName>style.visibility</p:attrName>
                                        </p:attrNameLst>
                                      </p:cBhvr>
                                      <p:to>
                                        <p:strVal val="visible"/>
                                      </p:to>
                                    </p:set>
                                    <p:anim calcmode="lin" valueType="num">
                                      <p:cBhvr>
                                        <p:cTn id="45" dur="1000" fill="hold"/>
                                        <p:tgtEl>
                                          <p:spTgt spid="196638"/>
                                        </p:tgtEl>
                                        <p:attrNameLst>
                                          <p:attrName>ppt_w</p:attrName>
                                        </p:attrNameLst>
                                      </p:cBhvr>
                                      <p:tavLst>
                                        <p:tav tm="0">
                                          <p:val>
                                            <p:strVal val="#ppt_w*0.70"/>
                                          </p:val>
                                        </p:tav>
                                        <p:tav tm="100000">
                                          <p:val>
                                            <p:strVal val="#ppt_w"/>
                                          </p:val>
                                        </p:tav>
                                      </p:tavLst>
                                    </p:anim>
                                    <p:anim calcmode="lin" valueType="num">
                                      <p:cBhvr>
                                        <p:cTn id="46" dur="1000" fill="hold"/>
                                        <p:tgtEl>
                                          <p:spTgt spid="196638"/>
                                        </p:tgtEl>
                                        <p:attrNameLst>
                                          <p:attrName>ppt_h</p:attrName>
                                        </p:attrNameLst>
                                      </p:cBhvr>
                                      <p:tavLst>
                                        <p:tav tm="0">
                                          <p:val>
                                            <p:strVal val="#ppt_h"/>
                                          </p:val>
                                        </p:tav>
                                        <p:tav tm="100000">
                                          <p:val>
                                            <p:strVal val="#ppt_h"/>
                                          </p:val>
                                        </p:tav>
                                      </p:tavLst>
                                    </p:anim>
                                    <p:animEffect transition="in" filter="fade">
                                      <p:cBhvr>
                                        <p:cTn id="47" dur="1000"/>
                                        <p:tgtEl>
                                          <p:spTgt spid="196638"/>
                                        </p:tgtEl>
                                      </p:cBhvr>
                                    </p:animEffect>
                                  </p:childTnLst>
                                </p:cTn>
                              </p:par>
                              <p:par>
                                <p:cTn id="48" presetID="1" presetClass="entr" presetSubtype="0" fill="hold" grpId="0" nodeType="withEffect">
                                  <p:stCondLst>
                                    <p:cond delay="0"/>
                                  </p:stCondLst>
                                  <p:childTnLst>
                                    <p:set>
                                      <p:cBhvr>
                                        <p:cTn id="49" dur="1" fill="hold">
                                          <p:stCondLst>
                                            <p:cond delay="0"/>
                                          </p:stCondLst>
                                        </p:cTn>
                                        <p:tgtEl>
                                          <p:spTgt spid="196639"/>
                                        </p:tgtEl>
                                        <p:attrNameLst>
                                          <p:attrName>style.visibility</p:attrName>
                                        </p:attrNameLst>
                                      </p:cBhvr>
                                      <p:to>
                                        <p:strVal val="visible"/>
                                      </p:to>
                                    </p:set>
                                  </p:childTnLst>
                                </p:cTn>
                              </p:par>
                            </p:childTnLst>
                          </p:cTn>
                        </p:par>
                        <p:par>
                          <p:cTn id="50" fill="hold">
                            <p:stCondLst>
                              <p:cond delay="7000"/>
                            </p:stCondLst>
                            <p:childTnLst>
                              <p:par>
                                <p:cTn id="51" presetID="10" presetClass="exit" presetSubtype="0" fill="hold" grpId="0" nodeType="afterEffect">
                                  <p:stCondLst>
                                    <p:cond delay="0"/>
                                  </p:stCondLst>
                                  <p:childTnLst>
                                    <p:animEffect transition="out" filter="fade">
                                      <p:cBhvr>
                                        <p:cTn id="52" dur="2000"/>
                                        <p:tgtEl>
                                          <p:spTgt spid="196636"/>
                                        </p:tgtEl>
                                      </p:cBhvr>
                                    </p:animEffect>
                                    <p:set>
                                      <p:cBhvr>
                                        <p:cTn id="53" dur="1" fill="hold">
                                          <p:stCondLst>
                                            <p:cond delay="1999"/>
                                          </p:stCondLst>
                                        </p:cTn>
                                        <p:tgtEl>
                                          <p:spTgt spid="196636"/>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96645"/>
                                        </p:tgtEl>
                                        <p:attrNameLst>
                                          <p:attrName>style.visibility</p:attrName>
                                        </p:attrNameLst>
                                      </p:cBhvr>
                                      <p:to>
                                        <p:strVal val="visible"/>
                                      </p:to>
                                    </p:set>
                                    <p:animEffect transition="in" filter="fade">
                                      <p:cBhvr>
                                        <p:cTn id="56" dur="2000"/>
                                        <p:tgtEl>
                                          <p:spTgt spid="196645"/>
                                        </p:tgtEl>
                                      </p:cBhvr>
                                    </p:animEffect>
                                  </p:childTnLst>
                                </p:cTn>
                              </p:par>
                            </p:childTnLst>
                          </p:cTn>
                        </p:par>
                        <p:par>
                          <p:cTn id="57" fill="hold">
                            <p:stCondLst>
                              <p:cond delay="9000"/>
                            </p:stCondLst>
                            <p:childTnLst>
                              <p:par>
                                <p:cTn id="58" presetID="2" presetClass="entr" presetSubtype="4" fill="hold" nodeType="afterEffect">
                                  <p:stCondLst>
                                    <p:cond delay="3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5" grpId="0"/>
      <p:bldP spid="196636" grpId="0" animBg="1"/>
      <p:bldP spid="196637" grpId="0"/>
      <p:bldP spid="196638" grpId="0"/>
      <p:bldP spid="196639" grpId="0"/>
      <p:bldP spid="196645" grpId="0" animBg="1"/>
      <p:bldP spid="196646" grpId="0" animBg="1"/>
      <p:bldP spid="196646" grpId="1" animBg="1"/>
      <p:bldP spid="19664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Dutch Periodic Table</a:t>
            </a:r>
          </a:p>
        </p:txBody>
      </p:sp>
      <p:pic>
        <p:nvPicPr>
          <p:cNvPr id="5123" name="Picture 4" descr="Dutch (spiral) periodic table"/>
          <p:cNvPicPr>
            <a:picLocks noChangeAspect="1" noChangeArrowheads="1"/>
          </p:cNvPicPr>
          <p:nvPr/>
        </p:nvPicPr>
        <p:blipFill>
          <a:blip r:embed="rId3" cstate="print"/>
          <a:srcRect/>
          <a:stretch>
            <a:fillRect/>
          </a:stretch>
        </p:blipFill>
        <p:spPr bwMode="auto">
          <a:xfrm>
            <a:off x="2286000" y="1600200"/>
            <a:ext cx="4835525" cy="5105400"/>
          </a:xfrm>
          <a:prstGeom prst="rect">
            <a:avLst/>
          </a:prstGeom>
          <a:noFill/>
          <a:ln w="76200" cmpd="tri">
            <a:noFill/>
            <a:miter lim="800000"/>
            <a:headEnd/>
            <a:tailEnd/>
          </a:ln>
        </p:spPr>
      </p:pic>
      <p:sp>
        <p:nvSpPr>
          <p:cNvPr id="19461" name="Rectangle 5"/>
          <p:cNvSpPr>
            <a:spLocks noChangeArrowheads="1"/>
          </p:cNvSpPr>
          <p:nvPr/>
        </p:nvSpPr>
        <p:spPr bwMode="auto">
          <a:xfrm rot="703460">
            <a:off x="4800600" y="1987550"/>
            <a:ext cx="303213" cy="1668463"/>
          </a:xfrm>
          <a:prstGeom prst="rect">
            <a:avLst/>
          </a:prstGeom>
          <a:noFill/>
          <a:ln w="19050">
            <a:solidFill>
              <a:srgbClr val="FF0000"/>
            </a:solidFill>
            <a:miter lim="800000"/>
            <a:headEnd/>
            <a:tailEnd/>
          </a:ln>
        </p:spPr>
        <p:txBody>
          <a:bodyPr wrap="none" anchor="ctr"/>
          <a:lstStyle/>
          <a:p>
            <a:endParaRPr lang="en-US"/>
          </a:p>
        </p:txBody>
      </p:sp>
      <p:sp>
        <p:nvSpPr>
          <p:cNvPr id="19462" name="Rectangle 6"/>
          <p:cNvSpPr>
            <a:spLocks noChangeArrowheads="1"/>
          </p:cNvSpPr>
          <p:nvPr/>
        </p:nvSpPr>
        <p:spPr bwMode="auto">
          <a:xfrm rot="1277443">
            <a:off x="5026025" y="2022475"/>
            <a:ext cx="381000" cy="1744663"/>
          </a:xfrm>
          <a:prstGeom prst="rect">
            <a:avLst/>
          </a:prstGeom>
          <a:noFill/>
          <a:ln w="19050">
            <a:solidFill>
              <a:schemeClr val="accent2"/>
            </a:solidFill>
            <a:miter lim="800000"/>
            <a:headEnd/>
            <a:tailEnd/>
          </a:ln>
        </p:spPr>
        <p:txBody>
          <a:bodyPr wrap="none" anchor="ctr"/>
          <a:lstStyle/>
          <a:p>
            <a:pPr algn="ctr"/>
            <a:endParaRPr lang="en-US">
              <a:solidFill>
                <a:schemeClr val="accent2"/>
              </a:solidFill>
            </a:endParaRPr>
          </a:p>
        </p:txBody>
      </p:sp>
      <p:sp>
        <p:nvSpPr>
          <p:cNvPr id="19463" name="Rectangle 7"/>
          <p:cNvSpPr>
            <a:spLocks noChangeArrowheads="1"/>
          </p:cNvSpPr>
          <p:nvPr/>
        </p:nvSpPr>
        <p:spPr bwMode="auto">
          <a:xfrm rot="-90721">
            <a:off x="4552950" y="1905000"/>
            <a:ext cx="247650" cy="1744663"/>
          </a:xfrm>
          <a:prstGeom prst="rect">
            <a:avLst/>
          </a:prstGeom>
          <a:noFill/>
          <a:ln w="19050">
            <a:solidFill>
              <a:srgbClr val="006600"/>
            </a:solidFill>
            <a:miter lim="800000"/>
            <a:headEnd/>
            <a:tailEnd/>
          </a:ln>
        </p:spPr>
        <p:txBody>
          <a:bodyPr wrap="none" anchor="ctr"/>
          <a:lstStyle/>
          <a:p>
            <a:endParaRPr lang="en-US"/>
          </a:p>
        </p:txBody>
      </p:sp>
      <p:sp>
        <p:nvSpPr>
          <p:cNvPr id="19464" name="Text Box 8"/>
          <p:cNvSpPr txBox="1">
            <a:spLocks noChangeArrowheads="1"/>
          </p:cNvSpPr>
          <p:nvPr/>
        </p:nvSpPr>
        <p:spPr bwMode="auto">
          <a:xfrm>
            <a:off x="3200400" y="5257800"/>
            <a:ext cx="436563"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106</a:t>
            </a:r>
          </a:p>
        </p:txBody>
      </p:sp>
      <p:sp>
        <p:nvSpPr>
          <p:cNvPr id="19466" name="Text Box 10"/>
          <p:cNvSpPr txBox="1">
            <a:spLocks noChangeArrowheads="1"/>
          </p:cNvSpPr>
          <p:nvPr/>
        </p:nvSpPr>
        <p:spPr bwMode="auto">
          <a:xfrm>
            <a:off x="2992438" y="5029200"/>
            <a:ext cx="436562"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107</a:t>
            </a:r>
          </a:p>
        </p:txBody>
      </p:sp>
      <p:sp>
        <p:nvSpPr>
          <p:cNvPr id="19467" name="Text Box 11"/>
          <p:cNvSpPr txBox="1">
            <a:spLocks noChangeArrowheads="1"/>
          </p:cNvSpPr>
          <p:nvPr/>
        </p:nvSpPr>
        <p:spPr bwMode="auto">
          <a:xfrm>
            <a:off x="2819400" y="4678363"/>
            <a:ext cx="436563" cy="274637"/>
          </a:xfrm>
          <a:prstGeom prst="rect">
            <a:avLst/>
          </a:prstGeom>
          <a:solidFill>
            <a:schemeClr val="bg1"/>
          </a:solidFill>
          <a:ln w="9525">
            <a:noFill/>
            <a:miter lim="800000"/>
            <a:headEnd/>
            <a:tailEnd/>
          </a:ln>
        </p:spPr>
        <p:txBody>
          <a:bodyPr wrap="none">
            <a:spAutoFit/>
          </a:bodyPr>
          <a:lstStyle/>
          <a:p>
            <a:r>
              <a:rPr lang="en-US" sz="1200">
                <a:solidFill>
                  <a:srgbClr val="FF0000"/>
                </a:solidFill>
              </a:rPr>
              <a:t>108</a:t>
            </a:r>
          </a:p>
        </p:txBody>
      </p:sp>
      <p:sp>
        <p:nvSpPr>
          <p:cNvPr id="19468" name="Text Box 12"/>
          <p:cNvSpPr txBox="1">
            <a:spLocks noChangeArrowheads="1"/>
          </p:cNvSpPr>
          <p:nvPr/>
        </p:nvSpPr>
        <p:spPr bwMode="auto">
          <a:xfrm>
            <a:off x="2743200" y="4343400"/>
            <a:ext cx="436563"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109</a:t>
            </a:r>
          </a:p>
        </p:txBody>
      </p:sp>
      <p:sp>
        <p:nvSpPr>
          <p:cNvPr id="19469" name="Text Box 13"/>
          <p:cNvSpPr txBox="1">
            <a:spLocks noChangeArrowheads="1"/>
          </p:cNvSpPr>
          <p:nvPr/>
        </p:nvSpPr>
        <p:spPr bwMode="auto">
          <a:xfrm>
            <a:off x="2687638" y="3992563"/>
            <a:ext cx="436562" cy="274637"/>
          </a:xfrm>
          <a:prstGeom prst="rect">
            <a:avLst/>
          </a:prstGeom>
          <a:solidFill>
            <a:schemeClr val="bg1"/>
          </a:solidFill>
          <a:ln w="9525">
            <a:noFill/>
            <a:miter lim="800000"/>
            <a:headEnd/>
            <a:tailEnd/>
          </a:ln>
        </p:spPr>
        <p:txBody>
          <a:bodyPr wrap="none">
            <a:spAutoFit/>
          </a:bodyPr>
          <a:lstStyle/>
          <a:p>
            <a:r>
              <a:rPr lang="en-US" sz="1200">
                <a:solidFill>
                  <a:srgbClr val="FF0000"/>
                </a:solidFill>
              </a:rPr>
              <a:t>110</a:t>
            </a:r>
          </a:p>
        </p:txBody>
      </p:sp>
      <p:sp>
        <p:nvSpPr>
          <p:cNvPr id="19470" name="Text Box 14"/>
          <p:cNvSpPr txBox="1">
            <a:spLocks noChangeArrowheads="1"/>
          </p:cNvSpPr>
          <p:nvPr/>
        </p:nvSpPr>
        <p:spPr bwMode="auto">
          <a:xfrm>
            <a:off x="2743200" y="3657600"/>
            <a:ext cx="436563"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111</a:t>
            </a:r>
          </a:p>
        </p:txBody>
      </p:sp>
      <p:sp>
        <p:nvSpPr>
          <p:cNvPr id="19471" name="Text Box 15"/>
          <p:cNvSpPr txBox="1">
            <a:spLocks noChangeArrowheads="1"/>
          </p:cNvSpPr>
          <p:nvPr/>
        </p:nvSpPr>
        <p:spPr bwMode="auto">
          <a:xfrm>
            <a:off x="2819400" y="3352800"/>
            <a:ext cx="436563"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112</a:t>
            </a:r>
          </a:p>
        </p:txBody>
      </p:sp>
      <p:sp>
        <p:nvSpPr>
          <p:cNvPr id="19472" name="Text Box 16"/>
          <p:cNvSpPr txBox="1">
            <a:spLocks noChangeArrowheads="1"/>
          </p:cNvSpPr>
          <p:nvPr/>
        </p:nvSpPr>
        <p:spPr bwMode="auto">
          <a:xfrm>
            <a:off x="2743200" y="2925763"/>
            <a:ext cx="436563" cy="274637"/>
          </a:xfrm>
          <a:prstGeom prst="rect">
            <a:avLst/>
          </a:prstGeom>
          <a:solidFill>
            <a:schemeClr val="bg1"/>
          </a:solidFill>
          <a:ln w="9525">
            <a:noFill/>
            <a:miter lim="800000"/>
            <a:headEnd/>
            <a:tailEnd/>
          </a:ln>
        </p:spPr>
        <p:txBody>
          <a:bodyPr wrap="none">
            <a:spAutoFit/>
          </a:bodyPr>
          <a:lstStyle/>
          <a:p>
            <a:r>
              <a:rPr lang="en-US" sz="1200">
                <a:solidFill>
                  <a:srgbClr val="FF0000"/>
                </a:solidFill>
              </a:rPr>
              <a:t>113</a:t>
            </a:r>
          </a:p>
        </p:txBody>
      </p:sp>
      <p:sp>
        <p:nvSpPr>
          <p:cNvPr id="19473" name="Text Box 17"/>
          <p:cNvSpPr txBox="1">
            <a:spLocks noChangeArrowheads="1"/>
          </p:cNvSpPr>
          <p:nvPr/>
        </p:nvSpPr>
        <p:spPr bwMode="auto">
          <a:xfrm>
            <a:off x="2971800" y="2590800"/>
            <a:ext cx="436563"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114</a:t>
            </a:r>
          </a:p>
        </p:txBody>
      </p:sp>
      <p:sp>
        <p:nvSpPr>
          <p:cNvPr id="19474" name="Text Box 18"/>
          <p:cNvSpPr txBox="1">
            <a:spLocks noChangeArrowheads="1"/>
          </p:cNvSpPr>
          <p:nvPr/>
        </p:nvSpPr>
        <p:spPr bwMode="auto">
          <a:xfrm>
            <a:off x="3297238" y="2286000"/>
            <a:ext cx="436562"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115</a:t>
            </a:r>
          </a:p>
        </p:txBody>
      </p:sp>
      <p:sp>
        <p:nvSpPr>
          <p:cNvPr id="19475" name="Text Box 19"/>
          <p:cNvSpPr txBox="1">
            <a:spLocks noChangeArrowheads="1"/>
          </p:cNvSpPr>
          <p:nvPr/>
        </p:nvSpPr>
        <p:spPr bwMode="auto">
          <a:xfrm>
            <a:off x="3657600" y="2133600"/>
            <a:ext cx="436563"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116</a:t>
            </a:r>
          </a:p>
        </p:txBody>
      </p:sp>
      <p:sp>
        <p:nvSpPr>
          <p:cNvPr id="19476" name="Text Box 20"/>
          <p:cNvSpPr txBox="1">
            <a:spLocks noChangeArrowheads="1"/>
          </p:cNvSpPr>
          <p:nvPr/>
        </p:nvSpPr>
        <p:spPr bwMode="auto">
          <a:xfrm>
            <a:off x="4038600" y="1981200"/>
            <a:ext cx="436563" cy="274638"/>
          </a:xfrm>
          <a:prstGeom prst="rect">
            <a:avLst/>
          </a:prstGeom>
          <a:solidFill>
            <a:schemeClr val="bg1"/>
          </a:solidFill>
          <a:ln w="9525">
            <a:noFill/>
            <a:miter lim="800000"/>
            <a:headEnd/>
            <a:tailEnd/>
          </a:ln>
        </p:spPr>
        <p:txBody>
          <a:bodyPr wrap="none">
            <a:spAutoFit/>
          </a:bodyPr>
          <a:lstStyle/>
          <a:p>
            <a:r>
              <a:rPr lang="en-US" sz="1200">
                <a:solidFill>
                  <a:srgbClr val="FF0000"/>
                </a:solidFill>
              </a:rPr>
              <a:t>117</a:t>
            </a:r>
          </a:p>
        </p:txBody>
      </p:sp>
      <p:sp>
        <p:nvSpPr>
          <p:cNvPr id="19477" name="Text Box 21"/>
          <p:cNvSpPr txBox="1">
            <a:spLocks noChangeArrowheads="1"/>
          </p:cNvSpPr>
          <p:nvPr/>
        </p:nvSpPr>
        <p:spPr bwMode="auto">
          <a:xfrm>
            <a:off x="4440238" y="1905000"/>
            <a:ext cx="446087" cy="284163"/>
          </a:xfrm>
          <a:prstGeom prst="rect">
            <a:avLst/>
          </a:prstGeom>
          <a:solidFill>
            <a:schemeClr val="bg1"/>
          </a:solidFill>
          <a:ln w="9525">
            <a:solidFill>
              <a:srgbClr val="006600"/>
            </a:solidFill>
            <a:miter lim="800000"/>
            <a:headEnd/>
            <a:tailEnd/>
          </a:ln>
        </p:spPr>
        <p:txBody>
          <a:bodyPr wrap="none">
            <a:spAutoFit/>
          </a:bodyPr>
          <a:lstStyle/>
          <a:p>
            <a:r>
              <a:rPr lang="en-US" sz="1200">
                <a:solidFill>
                  <a:srgbClr val="006600"/>
                </a:solidFill>
              </a:rPr>
              <a:t>118</a:t>
            </a:r>
          </a:p>
        </p:txBody>
      </p:sp>
      <p:sp>
        <p:nvSpPr>
          <p:cNvPr id="19478" name="Line 22"/>
          <p:cNvSpPr>
            <a:spLocks noChangeShapeType="1"/>
          </p:cNvSpPr>
          <p:nvPr/>
        </p:nvSpPr>
        <p:spPr bwMode="auto">
          <a:xfrm flipH="1" flipV="1">
            <a:off x="2971800" y="3124200"/>
            <a:ext cx="76200" cy="304800"/>
          </a:xfrm>
          <a:prstGeom prst="line">
            <a:avLst/>
          </a:prstGeom>
          <a:noFill/>
          <a:ln w="9525">
            <a:solidFill>
              <a:srgbClr val="FF0000"/>
            </a:solidFill>
            <a:prstDash val="dash"/>
            <a:round/>
            <a:headEnd/>
            <a:tailEnd/>
          </a:ln>
        </p:spPr>
        <p:txBody>
          <a:bodyPr/>
          <a:lstStyle/>
          <a:p>
            <a:endParaRPr lang="en-US"/>
          </a:p>
        </p:txBody>
      </p:sp>
      <p:sp>
        <p:nvSpPr>
          <p:cNvPr id="5141" name="Rectangle 23"/>
          <p:cNvSpPr>
            <a:spLocks noChangeArrowheads="1"/>
          </p:cNvSpPr>
          <p:nvPr/>
        </p:nvSpPr>
        <p:spPr bwMode="auto">
          <a:xfrm>
            <a:off x="76200" y="6567488"/>
            <a:ext cx="2997200" cy="214312"/>
          </a:xfrm>
          <a:prstGeom prst="rect">
            <a:avLst/>
          </a:prstGeom>
          <a:noFill/>
          <a:ln w="9525">
            <a:noFill/>
            <a:miter lim="800000"/>
            <a:headEnd/>
            <a:tailEnd/>
          </a:ln>
        </p:spPr>
        <p:txBody>
          <a:bodyPr wrap="none">
            <a:spAutoFit/>
          </a:bodyPr>
          <a:lstStyle/>
          <a:p>
            <a:r>
              <a:rPr lang="en-US" sz="800"/>
              <a:t>Strong,  Journal of Chemical Education, Sept. 1989, page 743</a:t>
            </a:r>
          </a:p>
        </p:txBody>
      </p:sp>
      <p:sp>
        <p:nvSpPr>
          <p:cNvPr id="5142" name="AutoShape 24">
            <a:hlinkClick r:id="rId4"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1"/>
                                        </p:tgtEl>
                                        <p:attrNameLst>
                                          <p:attrName>style.visibility</p:attrName>
                                        </p:attrNameLst>
                                      </p:cBhvr>
                                      <p:to>
                                        <p:strVal val="visible"/>
                                      </p:to>
                                    </p:set>
                                  </p:childTnLst>
                                  <p:subTnLst>
                                    <p:set>
                                      <p:cBhvr override="childStyle">
                                        <p:cTn dur="1" fill="hold" display="0" masterRel="nextClick" afterEffect="1"/>
                                        <p:tgtEl>
                                          <p:spTgt spid="1946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2"/>
                                        </p:tgtEl>
                                        <p:attrNameLst>
                                          <p:attrName>style.visibility</p:attrName>
                                        </p:attrNameLst>
                                      </p:cBhvr>
                                      <p:to>
                                        <p:strVal val="visible"/>
                                      </p:to>
                                    </p:set>
                                  </p:childTnLst>
                                  <p:subTnLst>
                                    <p:set>
                                      <p:cBhvr override="childStyle">
                                        <p:cTn dur="1" fill="hold" display="0" masterRel="nextClick" afterEffect="1"/>
                                        <p:tgtEl>
                                          <p:spTgt spid="1946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64"/>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9464"/>
                                        </p:tgtEl>
                                        <p:attrNameLst>
                                          <p:attrName>style.visibility</p:attrName>
                                        </p:attrNameLst>
                                      </p:cBhvr>
                                      <p:to>
                                        <p:strVal val="hidden"/>
                                      </p:to>
                                    </p:set>
                                  </p:subTnLst>
                                </p:cTn>
                              </p:par>
                            </p:childTnLst>
                          </p:cTn>
                        </p:par>
                        <p:par>
                          <p:cTn id="19" fill="hold">
                            <p:stCondLst>
                              <p:cond delay="500"/>
                            </p:stCondLst>
                            <p:childTnLst>
                              <p:par>
                                <p:cTn id="20" presetID="1" presetClass="entr" presetSubtype="0" fill="hold" grpId="0" nodeType="afterEffect">
                                  <p:stCondLst>
                                    <p:cond delay="1000"/>
                                  </p:stCondLst>
                                  <p:childTnLst>
                                    <p:set>
                                      <p:cBhvr>
                                        <p:cTn id="21" dur="1" fill="hold">
                                          <p:stCondLst>
                                            <p:cond delay="499"/>
                                          </p:stCondLst>
                                        </p:cTn>
                                        <p:tgtEl>
                                          <p:spTgt spid="19466"/>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9466"/>
                                        </p:tgtEl>
                                        <p:attrNameLst>
                                          <p:attrName>style.visibility</p:attrName>
                                        </p:attrNameLst>
                                      </p:cBhvr>
                                      <p:to>
                                        <p:strVal val="hidden"/>
                                      </p:to>
                                    </p:set>
                                  </p:subTnLst>
                                </p:cTn>
                              </p:par>
                            </p:childTnLst>
                          </p:cTn>
                        </p:par>
                        <p:par>
                          <p:cTn id="22" fill="hold">
                            <p:stCondLst>
                              <p:cond delay="2000"/>
                            </p:stCondLst>
                            <p:childTnLst>
                              <p:par>
                                <p:cTn id="23" presetID="1" presetClass="entr" presetSubtype="0" fill="hold" grpId="0" nodeType="afterEffect">
                                  <p:stCondLst>
                                    <p:cond delay="1000"/>
                                  </p:stCondLst>
                                  <p:childTnLst>
                                    <p:set>
                                      <p:cBhvr>
                                        <p:cTn id="24" dur="1" fill="hold">
                                          <p:stCondLst>
                                            <p:cond delay="499"/>
                                          </p:stCondLst>
                                        </p:cTn>
                                        <p:tgtEl>
                                          <p:spTgt spid="19467"/>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9467"/>
                                        </p:tgtEl>
                                        <p:attrNameLst>
                                          <p:attrName>style.visibility</p:attrName>
                                        </p:attrNameLst>
                                      </p:cBhvr>
                                      <p:to>
                                        <p:strVal val="hidden"/>
                                      </p:to>
                                    </p:set>
                                  </p:subTnLst>
                                </p:cTn>
                              </p:par>
                            </p:childTnLst>
                          </p:cTn>
                        </p:par>
                        <p:par>
                          <p:cTn id="25" fill="hold">
                            <p:stCondLst>
                              <p:cond delay="3500"/>
                            </p:stCondLst>
                            <p:childTnLst>
                              <p:par>
                                <p:cTn id="26" presetID="1" presetClass="entr" presetSubtype="0" fill="hold" grpId="0" nodeType="afterEffect">
                                  <p:stCondLst>
                                    <p:cond delay="1000"/>
                                  </p:stCondLst>
                                  <p:childTnLst>
                                    <p:set>
                                      <p:cBhvr>
                                        <p:cTn id="27" dur="1" fill="hold">
                                          <p:stCondLst>
                                            <p:cond delay="499"/>
                                          </p:stCondLst>
                                        </p:cTn>
                                        <p:tgtEl>
                                          <p:spTgt spid="19468"/>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9468"/>
                                        </p:tgtEl>
                                        <p:attrNameLst>
                                          <p:attrName>style.visibility</p:attrName>
                                        </p:attrNameLst>
                                      </p:cBhvr>
                                      <p:to>
                                        <p:strVal val="hidden"/>
                                      </p:to>
                                    </p:set>
                                  </p:subTnLst>
                                </p:cTn>
                              </p:par>
                            </p:childTnLst>
                          </p:cTn>
                        </p:par>
                        <p:par>
                          <p:cTn id="28" fill="hold">
                            <p:stCondLst>
                              <p:cond delay="5000"/>
                            </p:stCondLst>
                            <p:childTnLst>
                              <p:par>
                                <p:cTn id="29" presetID="1" presetClass="entr" presetSubtype="0" fill="hold" grpId="0" nodeType="afterEffect">
                                  <p:stCondLst>
                                    <p:cond delay="1000"/>
                                  </p:stCondLst>
                                  <p:childTnLst>
                                    <p:set>
                                      <p:cBhvr>
                                        <p:cTn id="30" dur="1" fill="hold">
                                          <p:stCondLst>
                                            <p:cond delay="499"/>
                                          </p:stCondLst>
                                        </p:cTn>
                                        <p:tgtEl>
                                          <p:spTgt spid="19469"/>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9469"/>
                                        </p:tgtEl>
                                        <p:attrNameLst>
                                          <p:attrName>style.visibility</p:attrName>
                                        </p:attrNameLst>
                                      </p:cBhvr>
                                      <p:to>
                                        <p:strVal val="hidden"/>
                                      </p:to>
                                    </p:set>
                                  </p:subTnLst>
                                </p:cTn>
                              </p:par>
                            </p:childTnLst>
                          </p:cTn>
                        </p:par>
                        <p:par>
                          <p:cTn id="31" fill="hold">
                            <p:stCondLst>
                              <p:cond delay="6500"/>
                            </p:stCondLst>
                            <p:childTnLst>
                              <p:par>
                                <p:cTn id="32" presetID="1" presetClass="entr" presetSubtype="0" fill="hold" grpId="0" nodeType="afterEffect">
                                  <p:stCondLst>
                                    <p:cond delay="1000"/>
                                  </p:stCondLst>
                                  <p:childTnLst>
                                    <p:set>
                                      <p:cBhvr>
                                        <p:cTn id="33" dur="1" fill="hold">
                                          <p:stCondLst>
                                            <p:cond delay="499"/>
                                          </p:stCondLst>
                                        </p:cTn>
                                        <p:tgtEl>
                                          <p:spTgt spid="19470"/>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9470"/>
                                        </p:tgtEl>
                                        <p:attrNameLst>
                                          <p:attrName>style.visibility</p:attrName>
                                        </p:attrNameLst>
                                      </p:cBhvr>
                                      <p:to>
                                        <p:strVal val="hidden"/>
                                      </p:to>
                                    </p:set>
                                  </p:subTnLst>
                                </p:cTn>
                              </p:par>
                            </p:childTnLst>
                          </p:cTn>
                        </p:par>
                        <p:par>
                          <p:cTn id="34" fill="hold">
                            <p:stCondLst>
                              <p:cond delay="8000"/>
                            </p:stCondLst>
                            <p:childTnLst>
                              <p:par>
                                <p:cTn id="35" presetID="1" presetClass="entr" presetSubtype="0" fill="hold" grpId="0" nodeType="afterEffect">
                                  <p:stCondLst>
                                    <p:cond delay="1000"/>
                                  </p:stCondLst>
                                  <p:childTnLst>
                                    <p:set>
                                      <p:cBhvr>
                                        <p:cTn id="36" dur="1" fill="hold">
                                          <p:stCondLst>
                                            <p:cond delay="499"/>
                                          </p:stCondLst>
                                        </p:cTn>
                                        <p:tgtEl>
                                          <p:spTgt spid="19471"/>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9471"/>
                                        </p:tgtEl>
                                        <p:attrNameLst>
                                          <p:attrName>style.visibility</p:attrName>
                                        </p:attrNameLst>
                                      </p:cBhvr>
                                      <p:to>
                                        <p:strVal val="hidden"/>
                                      </p:to>
                                    </p:set>
                                  </p:subTnLst>
                                </p:cTn>
                              </p:par>
                            </p:childTnLst>
                          </p:cTn>
                        </p:par>
                        <p:par>
                          <p:cTn id="37" fill="hold">
                            <p:stCondLst>
                              <p:cond delay="9500"/>
                            </p:stCondLst>
                            <p:childTnLst>
                              <p:par>
                                <p:cTn id="38" presetID="1" presetClass="entr" presetSubtype="0" fill="hold" grpId="0" nodeType="afterEffect">
                                  <p:stCondLst>
                                    <p:cond delay="0"/>
                                  </p:stCondLst>
                                  <p:childTnLst>
                                    <p:set>
                                      <p:cBhvr>
                                        <p:cTn id="39" dur="1" fill="hold">
                                          <p:stCondLst>
                                            <p:cond delay="499"/>
                                          </p:stCondLst>
                                        </p:cTn>
                                        <p:tgtEl>
                                          <p:spTgt spid="19478"/>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9478"/>
                                        </p:tgtEl>
                                        <p:attrNameLst>
                                          <p:attrName>style.visibility</p:attrName>
                                        </p:attrNameLst>
                                      </p:cBhvr>
                                      <p:to>
                                        <p:strVal val="hidden"/>
                                      </p:to>
                                    </p:set>
                                  </p:subTnLst>
                                </p:cTn>
                              </p:par>
                            </p:childTnLst>
                          </p:cTn>
                        </p:par>
                        <p:par>
                          <p:cTn id="40" fill="hold">
                            <p:stCondLst>
                              <p:cond delay="10000"/>
                            </p:stCondLst>
                            <p:childTnLst>
                              <p:par>
                                <p:cTn id="41" presetID="1" presetClass="entr" presetSubtype="0" fill="hold" grpId="0" nodeType="afterEffect">
                                  <p:stCondLst>
                                    <p:cond delay="0"/>
                                  </p:stCondLst>
                                  <p:childTnLst>
                                    <p:set>
                                      <p:cBhvr>
                                        <p:cTn id="42" dur="1" fill="hold">
                                          <p:stCondLst>
                                            <p:cond delay="499"/>
                                          </p:stCondLst>
                                        </p:cTn>
                                        <p:tgtEl>
                                          <p:spTgt spid="19472"/>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9472"/>
                                        </p:tgtEl>
                                        <p:attrNameLst>
                                          <p:attrName>style.visibility</p:attrName>
                                        </p:attrNameLst>
                                      </p:cBhvr>
                                      <p:to>
                                        <p:strVal val="hidden"/>
                                      </p:to>
                                    </p:set>
                                  </p:sub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499"/>
                                          </p:stCondLst>
                                        </p:cTn>
                                        <p:tgtEl>
                                          <p:spTgt spid="19473"/>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9473"/>
                                        </p:tgtEl>
                                        <p:attrNameLst>
                                          <p:attrName>style.visibility</p:attrName>
                                        </p:attrNameLst>
                                      </p:cBhvr>
                                      <p:to>
                                        <p:strVal val="hidden"/>
                                      </p:to>
                                    </p:set>
                                  </p:subTnLst>
                                </p:cTn>
                              </p:par>
                            </p:childTnLst>
                          </p:cTn>
                        </p:par>
                        <p:par>
                          <p:cTn id="46" fill="hold">
                            <p:stCondLst>
                              <p:cond delay="11000"/>
                            </p:stCondLst>
                            <p:childTnLst>
                              <p:par>
                                <p:cTn id="47" presetID="1" presetClass="entr" presetSubtype="0" fill="hold" grpId="0" nodeType="afterEffect">
                                  <p:stCondLst>
                                    <p:cond delay="0"/>
                                  </p:stCondLst>
                                  <p:childTnLst>
                                    <p:set>
                                      <p:cBhvr>
                                        <p:cTn id="48" dur="1" fill="hold">
                                          <p:stCondLst>
                                            <p:cond delay="499"/>
                                          </p:stCondLst>
                                        </p:cTn>
                                        <p:tgtEl>
                                          <p:spTgt spid="19474"/>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9474"/>
                                        </p:tgtEl>
                                        <p:attrNameLst>
                                          <p:attrName>style.visibility</p:attrName>
                                        </p:attrNameLst>
                                      </p:cBhvr>
                                      <p:to>
                                        <p:strVal val="hidden"/>
                                      </p:to>
                                    </p:set>
                                  </p:sub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499"/>
                                          </p:stCondLst>
                                        </p:cTn>
                                        <p:tgtEl>
                                          <p:spTgt spid="19475"/>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9475"/>
                                        </p:tgtEl>
                                        <p:attrNameLst>
                                          <p:attrName>style.visibility</p:attrName>
                                        </p:attrNameLst>
                                      </p:cBhvr>
                                      <p:to>
                                        <p:strVal val="hidden"/>
                                      </p:to>
                                    </p:set>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499"/>
                                          </p:stCondLst>
                                        </p:cTn>
                                        <p:tgtEl>
                                          <p:spTgt spid="19476"/>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9476"/>
                                        </p:tgtEl>
                                        <p:attrNameLst>
                                          <p:attrName>style.visibility</p:attrName>
                                        </p:attrNameLst>
                                      </p:cBhvr>
                                      <p:to>
                                        <p:strVal val="hidden"/>
                                      </p:to>
                                    </p:set>
                                  </p:subTnLst>
                                </p:cTn>
                              </p:par>
                            </p:childTnLst>
                          </p:cTn>
                        </p:par>
                        <p:par>
                          <p:cTn id="55" fill="hold">
                            <p:stCondLst>
                              <p:cond delay="12500"/>
                            </p:stCondLst>
                            <p:childTnLst>
                              <p:par>
                                <p:cTn id="56" presetID="1" presetClass="entr" presetSubtype="0" fill="hold" grpId="0" nodeType="afterEffect">
                                  <p:stCondLst>
                                    <p:cond delay="3000"/>
                                  </p:stCondLst>
                                  <p:childTnLst>
                                    <p:set>
                                      <p:cBhvr>
                                        <p:cTn id="57" dur="1" fill="hold">
                                          <p:stCondLst>
                                            <p:cond delay="499"/>
                                          </p:stCondLst>
                                        </p:cTn>
                                        <p:tgtEl>
                                          <p:spTgt spid="19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animBg="1" autoUpdateAnimBg="0"/>
      <p:bldP spid="19463" grpId="0" animBg="1"/>
      <p:bldP spid="19464" grpId="0" animBg="1" autoUpdateAnimBg="0"/>
      <p:bldP spid="19466" grpId="0" animBg="1" autoUpdateAnimBg="0"/>
      <p:bldP spid="19467" grpId="0" animBg="1" autoUpdateAnimBg="0"/>
      <p:bldP spid="19468" grpId="0" animBg="1" autoUpdateAnimBg="0"/>
      <p:bldP spid="19469" grpId="0" animBg="1" autoUpdateAnimBg="0"/>
      <p:bldP spid="19470" grpId="0" animBg="1" autoUpdateAnimBg="0"/>
      <p:bldP spid="19471" grpId="0" animBg="1" autoUpdateAnimBg="0"/>
      <p:bldP spid="19472" grpId="0" animBg="1" autoUpdateAnimBg="0"/>
      <p:bldP spid="19473" grpId="0" animBg="1" autoUpdateAnimBg="0"/>
      <p:bldP spid="19474" grpId="0" animBg="1" autoUpdateAnimBg="0"/>
      <p:bldP spid="19475" grpId="0" animBg="1" autoUpdateAnimBg="0"/>
      <p:bldP spid="19476" grpId="0" animBg="1" autoUpdateAnimBg="0"/>
      <p:bldP spid="19477" grpId="0" animBg="1" autoUpdateAnimBg="0"/>
      <p:bldP spid="1947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lIns="92075" tIns="46037" rIns="92075" bIns="46037" anchor="b"/>
          <a:lstStyle/>
          <a:p>
            <a:pPr eaLnBrk="1" hangingPunct="1"/>
            <a:r>
              <a:rPr lang="en-US" smtClean="0"/>
              <a:t>Ionic Size</a:t>
            </a:r>
          </a:p>
        </p:txBody>
      </p:sp>
      <p:sp>
        <p:nvSpPr>
          <p:cNvPr id="186371" name="Rectangle 3"/>
          <p:cNvSpPr>
            <a:spLocks noGrp="1" noChangeArrowheads="1"/>
          </p:cNvSpPr>
          <p:nvPr>
            <p:ph type="body" idx="1"/>
          </p:nvPr>
        </p:nvSpPr>
        <p:spPr/>
        <p:txBody>
          <a:bodyPr lIns="92075" tIns="46037" rIns="92075" bIns="46037"/>
          <a:lstStyle/>
          <a:p>
            <a:pPr eaLnBrk="1" hangingPunct="1"/>
            <a:r>
              <a:rPr lang="en-US" smtClean="0"/>
              <a:t>Cations form by losing electrons.</a:t>
            </a:r>
          </a:p>
          <a:p>
            <a:pPr eaLnBrk="1" hangingPunct="1"/>
            <a:r>
              <a:rPr lang="en-US" smtClean="0"/>
              <a:t>Cations are smaller that the atom they come from.</a:t>
            </a:r>
          </a:p>
          <a:p>
            <a:pPr eaLnBrk="1" hangingPunct="1"/>
            <a:r>
              <a:rPr lang="en-US" smtClean="0"/>
              <a:t>Metals form cations.</a:t>
            </a:r>
          </a:p>
          <a:p>
            <a:pPr eaLnBrk="1" hangingPunct="1"/>
            <a:r>
              <a:rPr lang="en-US" smtClean="0"/>
              <a:t>Cations of representative elements have noble gas configuration.</a:t>
            </a:r>
          </a:p>
        </p:txBody>
      </p:sp>
      <p:sp>
        <p:nvSpPr>
          <p:cNvPr id="22532"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to="" calcmode="lin" valueType="num">
                                      <p:cBhvr>
                                        <p:cTn id="7" dur="1" fill="hold"/>
                                        <p:tgtEl>
                                          <p:spTgt spid="1863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 to="" calcmode="lin" valueType="num">
                                      <p:cBhvr>
                                        <p:cTn id="12" dur="1" fill="hold"/>
                                        <p:tgtEl>
                                          <p:spTgt spid="1863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 to="" calcmode="lin" valueType="num">
                                      <p:cBhvr>
                                        <p:cTn id="17" dur="1" fill="hold"/>
                                        <p:tgtEl>
                                          <p:spTgt spid="18637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6371">
                                            <p:txEl>
                                              <p:pRg st="3" end="3"/>
                                            </p:txEl>
                                          </p:spTgt>
                                        </p:tgtEl>
                                        <p:attrNameLst>
                                          <p:attrName>style.visibility</p:attrName>
                                        </p:attrNameLst>
                                      </p:cBhvr>
                                      <p:to>
                                        <p:strVal val="visible"/>
                                      </p:to>
                                    </p:set>
                                    <p:anim to="" calcmode="lin" valueType="num">
                                      <p:cBhvr>
                                        <p:cTn id="22" dur="1" fill="hold"/>
                                        <p:tgtEl>
                                          <p:spTgt spid="18637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Formation of Cation</a:t>
            </a:r>
          </a:p>
        </p:txBody>
      </p:sp>
      <p:sp>
        <p:nvSpPr>
          <p:cNvPr id="23555" name="Oval 3"/>
          <p:cNvSpPr>
            <a:spLocks noChangeAspect="1" noChangeArrowheads="1"/>
          </p:cNvSpPr>
          <p:nvPr/>
        </p:nvSpPr>
        <p:spPr bwMode="auto">
          <a:xfrm>
            <a:off x="457200" y="2497138"/>
            <a:ext cx="3675063" cy="3675062"/>
          </a:xfrm>
          <a:prstGeom prst="ellipse">
            <a:avLst/>
          </a:prstGeom>
          <a:noFill/>
          <a:ln w="9525">
            <a:solidFill>
              <a:schemeClr val="tx1"/>
            </a:solidFill>
            <a:miter lim="800000"/>
            <a:headEnd/>
            <a:tailEnd/>
          </a:ln>
        </p:spPr>
        <p:txBody>
          <a:bodyPr wrap="none" anchor="ctr"/>
          <a:lstStyle/>
          <a:p>
            <a:endParaRPr lang="en-US"/>
          </a:p>
        </p:txBody>
      </p:sp>
      <p:sp>
        <p:nvSpPr>
          <p:cNvPr id="23556" name="Oval 4"/>
          <p:cNvSpPr>
            <a:spLocks noChangeAspect="1" noChangeArrowheads="1"/>
          </p:cNvSpPr>
          <p:nvPr/>
        </p:nvSpPr>
        <p:spPr bwMode="auto">
          <a:xfrm>
            <a:off x="914400" y="2986088"/>
            <a:ext cx="2787650" cy="2787650"/>
          </a:xfrm>
          <a:prstGeom prst="ellipse">
            <a:avLst/>
          </a:prstGeom>
          <a:noFill/>
          <a:ln w="9525">
            <a:solidFill>
              <a:schemeClr val="tx1"/>
            </a:solidFill>
            <a:miter lim="800000"/>
            <a:headEnd/>
            <a:tailEnd/>
          </a:ln>
        </p:spPr>
        <p:txBody>
          <a:bodyPr wrap="none" anchor="ctr"/>
          <a:lstStyle/>
          <a:p>
            <a:endParaRPr lang="en-US"/>
          </a:p>
        </p:txBody>
      </p:sp>
      <p:sp>
        <p:nvSpPr>
          <p:cNvPr id="23557" name="Oval 5"/>
          <p:cNvSpPr>
            <a:spLocks noChangeAspect="1" noChangeArrowheads="1"/>
          </p:cNvSpPr>
          <p:nvPr/>
        </p:nvSpPr>
        <p:spPr bwMode="auto">
          <a:xfrm>
            <a:off x="1454150" y="3470275"/>
            <a:ext cx="1746250" cy="1746250"/>
          </a:xfrm>
          <a:prstGeom prst="ellipse">
            <a:avLst/>
          </a:prstGeom>
          <a:noFill/>
          <a:ln w="9525">
            <a:solidFill>
              <a:schemeClr val="tx1"/>
            </a:solidFill>
            <a:miter lim="800000"/>
            <a:headEnd/>
            <a:tailEnd/>
          </a:ln>
        </p:spPr>
        <p:txBody>
          <a:bodyPr wrap="none" anchor="ctr"/>
          <a:lstStyle/>
          <a:p>
            <a:endParaRPr lang="en-US"/>
          </a:p>
        </p:txBody>
      </p:sp>
      <p:sp>
        <p:nvSpPr>
          <p:cNvPr id="23558" name="Oval 6"/>
          <p:cNvSpPr>
            <a:spLocks noChangeAspect="1" noChangeArrowheads="1"/>
          </p:cNvSpPr>
          <p:nvPr/>
        </p:nvSpPr>
        <p:spPr bwMode="auto">
          <a:xfrm>
            <a:off x="1981200" y="3994150"/>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a:t>11</a:t>
            </a:r>
            <a:r>
              <a:rPr lang="en-US" i="1"/>
              <a:t>p</a:t>
            </a:r>
            <a:r>
              <a:rPr lang="en-US" i="1" baseline="30000"/>
              <a:t>+</a:t>
            </a:r>
          </a:p>
        </p:txBody>
      </p:sp>
      <p:sp>
        <p:nvSpPr>
          <p:cNvPr id="23559" name="Text Box 7"/>
          <p:cNvSpPr txBox="1">
            <a:spLocks noChangeArrowheads="1"/>
          </p:cNvSpPr>
          <p:nvPr/>
        </p:nvSpPr>
        <p:spPr bwMode="auto">
          <a:xfrm>
            <a:off x="1679575" y="1703388"/>
            <a:ext cx="1492250" cy="641350"/>
          </a:xfrm>
          <a:prstGeom prst="rect">
            <a:avLst/>
          </a:prstGeom>
          <a:noFill/>
          <a:ln w="9525">
            <a:noFill/>
            <a:miter lim="800000"/>
            <a:headEnd/>
            <a:tailEnd/>
          </a:ln>
        </p:spPr>
        <p:txBody>
          <a:bodyPr wrap="none">
            <a:spAutoFit/>
          </a:bodyPr>
          <a:lstStyle/>
          <a:p>
            <a:pPr algn="ctr"/>
            <a:r>
              <a:rPr lang="en-US"/>
              <a:t>sodium atom</a:t>
            </a:r>
          </a:p>
          <a:p>
            <a:pPr algn="ctr"/>
            <a:r>
              <a:rPr lang="en-US"/>
              <a:t>Na</a:t>
            </a:r>
          </a:p>
        </p:txBody>
      </p:sp>
      <p:sp>
        <p:nvSpPr>
          <p:cNvPr id="142344" name="Oval 8"/>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142345" name="Freeform 9"/>
          <p:cNvSpPr>
            <a:spLocks/>
          </p:cNvSpPr>
          <p:nvPr/>
        </p:nvSpPr>
        <p:spPr bwMode="auto">
          <a:xfrm>
            <a:off x="4267200" y="2497138"/>
            <a:ext cx="609600" cy="1219200"/>
          </a:xfrm>
          <a:custGeom>
            <a:avLst/>
            <a:gdLst>
              <a:gd name="T0" fmla="*/ 0 w 384"/>
              <a:gd name="T1" fmla="*/ 768 h 768"/>
              <a:gd name="T2" fmla="*/ 240 w 384"/>
              <a:gd name="T3" fmla="*/ 432 h 768"/>
              <a:gd name="T4" fmla="*/ 384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a:tailEnd type="arrow" w="med" len="med"/>
          </a:ln>
        </p:spPr>
        <p:txBody>
          <a:bodyPr wrap="none"/>
          <a:lstStyle/>
          <a:p>
            <a:endParaRPr lang="en-US"/>
          </a:p>
        </p:txBody>
      </p:sp>
      <p:sp>
        <p:nvSpPr>
          <p:cNvPr id="142346" name="AutoShape 10"/>
          <p:cNvSpPr>
            <a:spLocks noChangeArrowheads="1"/>
          </p:cNvSpPr>
          <p:nvPr/>
        </p:nvSpPr>
        <p:spPr bwMode="auto">
          <a:xfrm>
            <a:off x="4267200" y="3716338"/>
            <a:ext cx="1371600" cy="1752600"/>
          </a:xfrm>
          <a:prstGeom prst="rightArrow">
            <a:avLst>
              <a:gd name="adj1" fmla="val 50000"/>
              <a:gd name="adj2" fmla="val 25000"/>
            </a:avLst>
          </a:prstGeom>
          <a:solidFill>
            <a:srgbClr val="3366FF">
              <a:alpha val="76077"/>
            </a:srgbClr>
          </a:solidFill>
          <a:ln w="9525">
            <a:noFill/>
            <a:miter lim="800000"/>
            <a:headEnd/>
            <a:tailEnd/>
          </a:ln>
        </p:spPr>
        <p:txBody>
          <a:bodyPr wrap="none" anchor="ctr"/>
          <a:lstStyle/>
          <a:p>
            <a:pPr algn="ctr"/>
            <a:r>
              <a:rPr lang="en-US" sz="1600"/>
              <a:t>loss of </a:t>
            </a:r>
          </a:p>
          <a:p>
            <a:pPr algn="ctr"/>
            <a:r>
              <a:rPr lang="en-US" sz="1600"/>
              <a:t>one valence </a:t>
            </a:r>
          </a:p>
          <a:p>
            <a:pPr algn="ctr"/>
            <a:r>
              <a:rPr lang="en-US" sz="1600"/>
              <a:t>electron</a:t>
            </a:r>
          </a:p>
        </p:txBody>
      </p:sp>
      <p:sp>
        <p:nvSpPr>
          <p:cNvPr id="23563" name="Oval 11"/>
          <p:cNvSpPr>
            <a:spLocks noChangeArrowheads="1"/>
          </p:cNvSpPr>
          <p:nvPr/>
        </p:nvSpPr>
        <p:spPr bwMode="auto">
          <a:xfrm>
            <a:off x="17526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64" name="Oval 12"/>
          <p:cNvSpPr>
            <a:spLocks noChangeArrowheads="1"/>
          </p:cNvSpPr>
          <p:nvPr/>
        </p:nvSpPr>
        <p:spPr bwMode="auto">
          <a:xfrm>
            <a:off x="2743200" y="4706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65" name="Oval 13"/>
          <p:cNvSpPr>
            <a:spLocks noChangeArrowheads="1"/>
          </p:cNvSpPr>
          <p:nvPr/>
        </p:nvSpPr>
        <p:spPr bwMode="auto">
          <a:xfrm>
            <a:off x="2438400" y="2878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66" name="Oval 14"/>
          <p:cNvSpPr>
            <a:spLocks noChangeArrowheads="1"/>
          </p:cNvSpPr>
          <p:nvPr/>
        </p:nvSpPr>
        <p:spPr bwMode="auto">
          <a:xfrm>
            <a:off x="32004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67" name="Oval 15"/>
          <p:cNvSpPr>
            <a:spLocks noChangeArrowheads="1"/>
          </p:cNvSpPr>
          <p:nvPr/>
        </p:nvSpPr>
        <p:spPr bwMode="auto">
          <a:xfrm>
            <a:off x="1143000" y="3182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68" name="Oval 16"/>
          <p:cNvSpPr>
            <a:spLocks noChangeArrowheads="1"/>
          </p:cNvSpPr>
          <p:nvPr/>
        </p:nvSpPr>
        <p:spPr bwMode="auto">
          <a:xfrm>
            <a:off x="762000" y="4097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69" name="Oval 17"/>
          <p:cNvSpPr>
            <a:spLocks noChangeArrowheads="1"/>
          </p:cNvSpPr>
          <p:nvPr/>
        </p:nvSpPr>
        <p:spPr bwMode="auto">
          <a:xfrm>
            <a:off x="990600" y="49355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70" name="Oval 18"/>
          <p:cNvSpPr>
            <a:spLocks noChangeArrowheads="1"/>
          </p:cNvSpPr>
          <p:nvPr/>
        </p:nvSpPr>
        <p:spPr bwMode="auto">
          <a:xfrm>
            <a:off x="1676400" y="5545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71" name="Oval 19"/>
          <p:cNvSpPr>
            <a:spLocks noChangeArrowheads="1"/>
          </p:cNvSpPr>
          <p:nvPr/>
        </p:nvSpPr>
        <p:spPr bwMode="auto">
          <a:xfrm>
            <a:off x="2667000" y="5468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72" name="Oval 20"/>
          <p:cNvSpPr>
            <a:spLocks noChangeArrowheads="1"/>
          </p:cNvSpPr>
          <p:nvPr/>
        </p:nvSpPr>
        <p:spPr bwMode="auto">
          <a:xfrm>
            <a:off x="3429000" y="4478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grpSp>
        <p:nvGrpSpPr>
          <p:cNvPr id="2" name="Group 21"/>
          <p:cNvGrpSpPr>
            <a:grpSpLocks/>
          </p:cNvGrpSpPr>
          <p:nvPr/>
        </p:nvGrpSpPr>
        <p:grpSpPr bwMode="auto">
          <a:xfrm>
            <a:off x="5715000" y="2098675"/>
            <a:ext cx="3048000" cy="3827463"/>
            <a:chOff x="3696" y="1285"/>
            <a:chExt cx="1920" cy="2411"/>
          </a:xfrm>
        </p:grpSpPr>
        <p:sp>
          <p:nvSpPr>
            <p:cNvPr id="23576" name="Text Box 22"/>
            <p:cNvSpPr txBox="1">
              <a:spLocks noChangeArrowheads="1"/>
            </p:cNvSpPr>
            <p:nvPr/>
          </p:nvSpPr>
          <p:spPr bwMode="auto">
            <a:xfrm>
              <a:off x="4192" y="1285"/>
              <a:ext cx="812" cy="404"/>
            </a:xfrm>
            <a:prstGeom prst="rect">
              <a:avLst/>
            </a:prstGeom>
            <a:noFill/>
            <a:ln w="9525">
              <a:noFill/>
              <a:miter lim="800000"/>
              <a:headEnd/>
              <a:tailEnd/>
            </a:ln>
          </p:spPr>
          <p:txBody>
            <a:bodyPr wrap="none">
              <a:spAutoFit/>
            </a:bodyPr>
            <a:lstStyle/>
            <a:p>
              <a:pPr algn="ctr"/>
              <a:r>
                <a:rPr lang="en-US"/>
                <a:t>sodium ion</a:t>
              </a:r>
            </a:p>
            <a:p>
              <a:pPr algn="ctr"/>
              <a:r>
                <a:rPr lang="en-US"/>
                <a:t>Na</a:t>
              </a:r>
              <a:r>
                <a:rPr lang="en-US" baseline="30000"/>
                <a:t>+</a:t>
              </a:r>
              <a:endParaRPr lang="en-US"/>
            </a:p>
          </p:txBody>
        </p:sp>
        <p:sp>
          <p:nvSpPr>
            <p:cNvPr id="23577" name="Oval 23"/>
            <p:cNvSpPr>
              <a:spLocks noChangeAspect="1" noChangeArrowheads="1"/>
            </p:cNvSpPr>
            <p:nvPr/>
          </p:nvSpPr>
          <p:spPr bwMode="auto">
            <a:xfrm>
              <a:off x="3792" y="1844"/>
              <a:ext cx="1756" cy="1756"/>
            </a:xfrm>
            <a:prstGeom prst="ellipse">
              <a:avLst/>
            </a:prstGeom>
            <a:noFill/>
            <a:ln w="9525">
              <a:solidFill>
                <a:schemeClr val="tx1"/>
              </a:solidFill>
              <a:miter lim="800000"/>
              <a:headEnd/>
              <a:tailEnd/>
            </a:ln>
          </p:spPr>
          <p:txBody>
            <a:bodyPr wrap="none" anchor="ctr"/>
            <a:lstStyle/>
            <a:p>
              <a:endParaRPr lang="en-US"/>
            </a:p>
          </p:txBody>
        </p:sp>
        <p:sp>
          <p:nvSpPr>
            <p:cNvPr id="23578" name="Oval 24"/>
            <p:cNvSpPr>
              <a:spLocks noChangeAspect="1" noChangeArrowheads="1"/>
            </p:cNvSpPr>
            <p:nvPr/>
          </p:nvSpPr>
          <p:spPr bwMode="auto">
            <a:xfrm>
              <a:off x="4132" y="2149"/>
              <a:ext cx="1100" cy="1100"/>
            </a:xfrm>
            <a:prstGeom prst="ellipse">
              <a:avLst/>
            </a:prstGeom>
            <a:noFill/>
            <a:ln w="9525">
              <a:solidFill>
                <a:schemeClr val="tx1"/>
              </a:solidFill>
              <a:miter lim="800000"/>
              <a:headEnd/>
              <a:tailEnd/>
            </a:ln>
          </p:spPr>
          <p:txBody>
            <a:bodyPr wrap="none" anchor="ctr"/>
            <a:lstStyle/>
            <a:p>
              <a:endParaRPr lang="en-US"/>
            </a:p>
          </p:txBody>
        </p:sp>
        <p:sp>
          <p:nvSpPr>
            <p:cNvPr id="23579" name="Oval 25"/>
            <p:cNvSpPr>
              <a:spLocks noChangeAspect="1" noChangeArrowheads="1"/>
            </p:cNvSpPr>
            <p:nvPr/>
          </p:nvSpPr>
          <p:spPr bwMode="auto">
            <a:xfrm>
              <a:off x="4464" y="2479"/>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a:t>11</a:t>
              </a:r>
              <a:r>
                <a:rPr lang="en-US" i="1"/>
                <a:t>p</a:t>
              </a:r>
              <a:r>
                <a:rPr lang="en-US" i="1" baseline="30000"/>
                <a:t>+</a:t>
              </a:r>
            </a:p>
          </p:txBody>
        </p:sp>
        <p:sp>
          <p:nvSpPr>
            <p:cNvPr id="23580" name="Oval 26"/>
            <p:cNvSpPr>
              <a:spLocks noChangeArrowheads="1"/>
            </p:cNvSpPr>
            <p:nvPr/>
          </p:nvSpPr>
          <p:spPr bwMode="auto">
            <a:xfrm>
              <a:off x="4032" y="24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1" name="Oval 27"/>
            <p:cNvSpPr>
              <a:spLocks noChangeArrowheads="1"/>
            </p:cNvSpPr>
            <p:nvPr/>
          </p:nvSpPr>
          <p:spPr bwMode="auto">
            <a:xfrm>
              <a:off x="5088" y="27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2" name="Oval 28"/>
            <p:cNvSpPr>
              <a:spLocks noChangeArrowheads="1"/>
            </p:cNvSpPr>
            <p:nvPr/>
          </p:nvSpPr>
          <p:spPr bwMode="auto">
            <a:xfrm>
              <a:off x="4464" y="177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3" name="Oval 29"/>
            <p:cNvSpPr>
              <a:spLocks noChangeArrowheads="1"/>
            </p:cNvSpPr>
            <p:nvPr/>
          </p:nvSpPr>
          <p:spPr bwMode="auto">
            <a:xfrm>
              <a:off x="5040" y="192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4" name="Oval 30"/>
            <p:cNvSpPr>
              <a:spLocks noChangeArrowheads="1"/>
            </p:cNvSpPr>
            <p:nvPr/>
          </p:nvSpPr>
          <p:spPr bwMode="auto">
            <a:xfrm>
              <a:off x="3936" y="19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5" name="Oval 31"/>
            <p:cNvSpPr>
              <a:spLocks noChangeArrowheads="1"/>
            </p:cNvSpPr>
            <p:nvPr/>
          </p:nvSpPr>
          <p:spPr bwMode="auto">
            <a:xfrm>
              <a:off x="3696" y="278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6" name="Oval 32"/>
            <p:cNvSpPr>
              <a:spLocks noChangeArrowheads="1"/>
            </p:cNvSpPr>
            <p:nvPr/>
          </p:nvSpPr>
          <p:spPr bwMode="auto">
            <a:xfrm>
              <a:off x="4080" y="33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7" name="Oval 33"/>
            <p:cNvSpPr>
              <a:spLocks noChangeArrowheads="1"/>
            </p:cNvSpPr>
            <p:nvPr/>
          </p:nvSpPr>
          <p:spPr bwMode="auto">
            <a:xfrm>
              <a:off x="4608" y="345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8" name="Oval 34"/>
            <p:cNvSpPr>
              <a:spLocks noChangeArrowheads="1"/>
            </p:cNvSpPr>
            <p:nvPr/>
          </p:nvSpPr>
          <p:spPr bwMode="auto">
            <a:xfrm>
              <a:off x="5184" y="321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89" name="Oval 35"/>
            <p:cNvSpPr>
              <a:spLocks noChangeArrowheads="1"/>
            </p:cNvSpPr>
            <p:nvPr/>
          </p:nvSpPr>
          <p:spPr bwMode="auto">
            <a:xfrm>
              <a:off x="5376" y="24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grpSp>
      <p:sp>
        <p:nvSpPr>
          <p:cNvPr id="142372" name="Oval 36"/>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3575" name="AutoShape 37">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wipe(down)">
                                      <p:cBhvr>
                                        <p:cTn id="7" dur="500"/>
                                        <p:tgtEl>
                                          <p:spTgt spid="142345"/>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142344"/>
                                        </p:tgtEl>
                                        <p:attrNameLst>
                                          <p:attrName>style.opacity</p:attrName>
                                        </p:attrNameLst>
                                      </p:cBhvr>
                                      <p:to>
                                        <p:fltVal val="0.5"/>
                                      </p:to>
                                    </p:set>
                                    <p:animEffect filter="image" prLst="opacity: 0.5">
                                      <p:cBhvr rctx="IE">
                                        <p:cTn id="11" dur="indefinite"/>
                                        <p:tgtEl>
                                          <p:spTgt spid="142344"/>
                                        </p:tgtEl>
                                      </p:cBhvr>
                                    </p:animEffect>
                                  </p:childTnLst>
                                </p:cTn>
                              </p:par>
                            </p:childTnLst>
                          </p:cTn>
                        </p:par>
                        <p:par>
                          <p:cTn id="12" fill="hold">
                            <p:stCondLst>
                              <p:cond delay="500"/>
                            </p:stCondLst>
                            <p:childTnLst>
                              <p:par>
                                <p:cTn id="13" presetID="0" presetClass="path" presetSubtype="0" accel="50000" decel="50000" fill="hold" grpId="0" nodeType="afterEffect">
                                  <p:stCondLst>
                                    <p:cond delay="0"/>
                                  </p:stCondLst>
                                  <p:childTnLst>
                                    <p:animMotion origin="layout" path="M 0.00017 -0.00463 C 0.0066 -0.00741 0.00781 -0.01481 0.01441 -0.01805 C 0.01649 -0.02523 0.01823 -0.02708 0.02309 -0.03125 C 0.02569 -0.0419 0.0309 -0.04583 0.03594 -0.05417 C 0.04323 -0.0662 0.03455 -0.05463 0.04167 -0.06366 C 0.04323 -0.07014 0.04514 -0.07407 0.04878 -0.07893 C 0.05069 -0.08657 0.05486 -0.09537 0.05625 -0.09907 C 0.05747 -0.10023 0.06024 -0.11065 0.06163 -0.11134 C 0.06476 -0.12454 0.06233 -0.11991 0.06736 -0.12662 C 0.06944 -0.13495 0.06962 -0.14329 0.07448 -0.1493 C 0.07622 -0.15648 0.07917 -0.16574 0.07917 -0.17153 C 0.08056 -0.17338 0.08247 -0.1838 0.08455 -0.1912 C 0.08576 -0.20764 0.08438 -0.21018 0.09167 -0.21991 C 0.09253 -0.22361 0.09358 -0.22755 0.09444 -0.23125 C 0.09514 -0.2338 0.09583 -0.23889 0.09583 -0.23866 " pathEditMode="relative" rAng="0" ptsTypes="fffffffffffffff">
                                      <p:cBhvr>
                                        <p:cTn id="14" dur="2000" fill="hold"/>
                                        <p:tgtEl>
                                          <p:spTgt spid="142372"/>
                                        </p:tgtEl>
                                        <p:attrNameLst>
                                          <p:attrName>ppt_x,ppt_y</p:attrName>
                                        </p:attrNameLst>
                                      </p:cBhvr>
                                      <p:rCtr x="4800" y="-11700"/>
                                    </p:animMotion>
                                  </p:childTnLst>
                                </p:cTn>
                              </p:par>
                              <p:par>
                                <p:cTn id="15" presetID="53" presetClass="entr" presetSubtype="0" fill="hold" grpId="0" nodeType="withEffect">
                                  <p:stCondLst>
                                    <p:cond delay="0"/>
                                  </p:stCondLst>
                                  <p:childTnLst>
                                    <p:set>
                                      <p:cBhvr>
                                        <p:cTn id="16" dur="1" fill="hold">
                                          <p:stCondLst>
                                            <p:cond delay="0"/>
                                          </p:stCondLst>
                                        </p:cTn>
                                        <p:tgtEl>
                                          <p:spTgt spid="142346"/>
                                        </p:tgtEl>
                                        <p:attrNameLst>
                                          <p:attrName>style.visibility</p:attrName>
                                        </p:attrNameLst>
                                      </p:cBhvr>
                                      <p:to>
                                        <p:strVal val="visible"/>
                                      </p:to>
                                    </p:set>
                                    <p:anim calcmode="lin" valueType="num">
                                      <p:cBhvr>
                                        <p:cTn id="17" dur="1000" fill="hold"/>
                                        <p:tgtEl>
                                          <p:spTgt spid="142346"/>
                                        </p:tgtEl>
                                        <p:attrNameLst>
                                          <p:attrName>ppt_w</p:attrName>
                                        </p:attrNameLst>
                                      </p:cBhvr>
                                      <p:tavLst>
                                        <p:tav tm="0">
                                          <p:val>
                                            <p:fltVal val="0"/>
                                          </p:val>
                                        </p:tav>
                                        <p:tav tm="100000">
                                          <p:val>
                                            <p:strVal val="#ppt_w"/>
                                          </p:val>
                                        </p:tav>
                                      </p:tavLst>
                                    </p:anim>
                                    <p:anim calcmode="lin" valueType="num">
                                      <p:cBhvr>
                                        <p:cTn id="18" dur="1000" fill="hold"/>
                                        <p:tgtEl>
                                          <p:spTgt spid="142346"/>
                                        </p:tgtEl>
                                        <p:attrNameLst>
                                          <p:attrName>ppt_h</p:attrName>
                                        </p:attrNameLst>
                                      </p:cBhvr>
                                      <p:tavLst>
                                        <p:tav tm="0">
                                          <p:val>
                                            <p:fltVal val="0"/>
                                          </p:val>
                                        </p:tav>
                                        <p:tav tm="100000">
                                          <p:val>
                                            <p:strVal val="#ppt_h"/>
                                          </p:val>
                                        </p:tav>
                                      </p:tavLst>
                                    </p:anim>
                                    <p:animEffect transition="in" filter="fade">
                                      <p:cBhvr>
                                        <p:cTn id="19" dur="1000"/>
                                        <p:tgtEl>
                                          <p:spTgt spid="142346"/>
                                        </p:tgtEl>
                                      </p:cBhvr>
                                    </p:animEffect>
                                  </p:childTnLst>
                                </p:cTn>
                              </p:par>
                            </p:childTnLst>
                          </p:cTn>
                        </p:par>
                        <p:par>
                          <p:cTn id="20" fill="hold">
                            <p:stCondLst>
                              <p:cond delay="2500"/>
                            </p:stCondLst>
                            <p:childTnLst>
                              <p:par>
                                <p:cTn id="21" presetID="29" presetClass="entr" presetSubtype="0"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ppt_x</p:attrName>
                                        </p:attrNameLst>
                                      </p:cBhvr>
                                      <p:tavLst>
                                        <p:tav tm="0">
                                          <p:val>
                                            <p:strVal val="#ppt_x-.2"/>
                                          </p:val>
                                        </p:tav>
                                        <p:tav tm="100000">
                                          <p:val>
                                            <p:strVal val="#ppt_x"/>
                                          </p:val>
                                        </p:tav>
                                      </p:tavLst>
                                    </p:anim>
                                    <p:anim calcmode="lin" valueType="num">
                                      <p:cBhvr>
                                        <p:cTn id="2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animBg="1"/>
      <p:bldP spid="142345" grpId="0" animBg="1"/>
      <p:bldP spid="142346" grpId="0" animBg="1"/>
      <p:bldP spid="14237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2075" tIns="46037" rIns="92075" bIns="46037" anchor="b"/>
          <a:lstStyle/>
          <a:p>
            <a:pPr eaLnBrk="1" hangingPunct="1"/>
            <a:r>
              <a:rPr lang="en-US" smtClean="0"/>
              <a:t>Ionic size</a:t>
            </a:r>
          </a:p>
        </p:txBody>
      </p:sp>
      <p:sp>
        <p:nvSpPr>
          <p:cNvPr id="188419" name="Rectangle 3"/>
          <p:cNvSpPr>
            <a:spLocks noGrp="1" noChangeArrowheads="1"/>
          </p:cNvSpPr>
          <p:nvPr>
            <p:ph type="body" idx="1"/>
          </p:nvPr>
        </p:nvSpPr>
        <p:spPr/>
        <p:txBody>
          <a:bodyPr lIns="92075" tIns="46037" rIns="92075" bIns="46037"/>
          <a:lstStyle/>
          <a:p>
            <a:pPr eaLnBrk="1" hangingPunct="1"/>
            <a:r>
              <a:rPr lang="en-US" smtClean="0"/>
              <a:t>Anions form by gaining electrons.</a:t>
            </a:r>
          </a:p>
          <a:p>
            <a:pPr eaLnBrk="1" hangingPunct="1"/>
            <a:r>
              <a:rPr lang="en-US" smtClean="0"/>
              <a:t>Anions are bigger that the atom they come from.</a:t>
            </a:r>
          </a:p>
          <a:p>
            <a:pPr eaLnBrk="1" hangingPunct="1"/>
            <a:r>
              <a:rPr lang="en-US" smtClean="0"/>
              <a:t>Nonmetals form anions.</a:t>
            </a:r>
          </a:p>
          <a:p>
            <a:pPr eaLnBrk="1" hangingPunct="1"/>
            <a:r>
              <a:rPr lang="en-US" smtClean="0"/>
              <a:t>Anions of representative elements have noble gas configuration.</a:t>
            </a:r>
          </a:p>
        </p:txBody>
      </p:sp>
      <p:sp>
        <p:nvSpPr>
          <p:cNvPr id="24580"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to="" calcmode="lin" valueType="num">
                                      <p:cBhvr>
                                        <p:cTn id="7" dur="1" fill="hold"/>
                                        <p:tgtEl>
                                          <p:spTgt spid="18841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8419">
                                            <p:txEl>
                                              <p:pRg st="1" end="1"/>
                                            </p:txEl>
                                          </p:spTgt>
                                        </p:tgtEl>
                                        <p:attrNameLst>
                                          <p:attrName>style.visibility</p:attrName>
                                        </p:attrNameLst>
                                      </p:cBhvr>
                                      <p:to>
                                        <p:strVal val="visible"/>
                                      </p:to>
                                    </p:set>
                                    <p:anim to="" calcmode="lin" valueType="num">
                                      <p:cBhvr>
                                        <p:cTn id="12" dur="1" fill="hold"/>
                                        <p:tgtEl>
                                          <p:spTgt spid="18841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8419">
                                            <p:txEl>
                                              <p:pRg st="2" end="2"/>
                                            </p:txEl>
                                          </p:spTgt>
                                        </p:tgtEl>
                                        <p:attrNameLst>
                                          <p:attrName>style.visibility</p:attrName>
                                        </p:attrNameLst>
                                      </p:cBhvr>
                                      <p:to>
                                        <p:strVal val="visible"/>
                                      </p:to>
                                    </p:set>
                                    <p:anim to="" calcmode="lin" valueType="num">
                                      <p:cBhvr>
                                        <p:cTn id="17" dur="1" fill="hold"/>
                                        <p:tgtEl>
                                          <p:spTgt spid="18841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8419">
                                            <p:txEl>
                                              <p:pRg st="3" end="3"/>
                                            </p:txEl>
                                          </p:spTgt>
                                        </p:tgtEl>
                                        <p:attrNameLst>
                                          <p:attrName>style.visibility</p:attrName>
                                        </p:attrNameLst>
                                      </p:cBhvr>
                                      <p:to>
                                        <p:strVal val="visible"/>
                                      </p:to>
                                    </p:set>
                                    <p:anim to="" calcmode="lin" valueType="num">
                                      <p:cBhvr>
                                        <p:cTn id="22" dur="1" fill="hold"/>
                                        <p:tgtEl>
                                          <p:spTgt spid="18841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Formation of Anion</a:t>
            </a:r>
          </a:p>
        </p:txBody>
      </p:sp>
      <p:sp>
        <p:nvSpPr>
          <p:cNvPr id="25603" name="Oval 3"/>
          <p:cNvSpPr>
            <a:spLocks noChangeAspect="1" noChangeArrowheads="1"/>
          </p:cNvSpPr>
          <p:nvPr/>
        </p:nvSpPr>
        <p:spPr bwMode="auto">
          <a:xfrm>
            <a:off x="287338" y="2538413"/>
            <a:ext cx="3675062" cy="3675062"/>
          </a:xfrm>
          <a:prstGeom prst="ellipse">
            <a:avLst/>
          </a:prstGeom>
          <a:noFill/>
          <a:ln w="9525">
            <a:solidFill>
              <a:schemeClr val="tx1"/>
            </a:solidFill>
            <a:miter lim="800000"/>
            <a:headEnd/>
            <a:tailEnd/>
          </a:ln>
        </p:spPr>
        <p:txBody>
          <a:bodyPr wrap="none" anchor="ctr"/>
          <a:lstStyle/>
          <a:p>
            <a:endParaRPr lang="en-US"/>
          </a:p>
        </p:txBody>
      </p:sp>
      <p:sp>
        <p:nvSpPr>
          <p:cNvPr id="25604" name="Oval 4"/>
          <p:cNvSpPr>
            <a:spLocks noChangeAspect="1" noChangeArrowheads="1"/>
          </p:cNvSpPr>
          <p:nvPr/>
        </p:nvSpPr>
        <p:spPr bwMode="auto">
          <a:xfrm>
            <a:off x="744538" y="3027363"/>
            <a:ext cx="2787650" cy="2787650"/>
          </a:xfrm>
          <a:prstGeom prst="ellipse">
            <a:avLst/>
          </a:prstGeom>
          <a:noFill/>
          <a:ln w="9525">
            <a:solidFill>
              <a:schemeClr val="tx1"/>
            </a:solidFill>
            <a:miter lim="800000"/>
            <a:headEnd/>
            <a:tailEnd/>
          </a:ln>
        </p:spPr>
        <p:txBody>
          <a:bodyPr wrap="none" anchor="ctr"/>
          <a:lstStyle/>
          <a:p>
            <a:endParaRPr lang="en-US"/>
          </a:p>
        </p:txBody>
      </p:sp>
      <p:sp>
        <p:nvSpPr>
          <p:cNvPr id="25605" name="Oval 5"/>
          <p:cNvSpPr>
            <a:spLocks noChangeAspect="1" noChangeArrowheads="1"/>
          </p:cNvSpPr>
          <p:nvPr/>
        </p:nvSpPr>
        <p:spPr bwMode="auto">
          <a:xfrm>
            <a:off x="1284288" y="3511550"/>
            <a:ext cx="1746250" cy="1746250"/>
          </a:xfrm>
          <a:prstGeom prst="ellipse">
            <a:avLst/>
          </a:prstGeom>
          <a:noFill/>
          <a:ln w="9525">
            <a:solidFill>
              <a:schemeClr val="tx1"/>
            </a:solidFill>
            <a:miter lim="800000"/>
            <a:headEnd/>
            <a:tailEnd/>
          </a:ln>
        </p:spPr>
        <p:txBody>
          <a:bodyPr wrap="none" anchor="ctr"/>
          <a:lstStyle/>
          <a:p>
            <a:endParaRPr lang="en-US"/>
          </a:p>
        </p:txBody>
      </p:sp>
      <p:sp>
        <p:nvSpPr>
          <p:cNvPr id="25606" name="Oval 6"/>
          <p:cNvSpPr>
            <a:spLocks noChangeAspect="1" noChangeArrowheads="1"/>
          </p:cNvSpPr>
          <p:nvPr/>
        </p:nvSpPr>
        <p:spPr bwMode="auto">
          <a:xfrm>
            <a:off x="1811338" y="4035425"/>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a:t>17</a:t>
            </a:r>
            <a:r>
              <a:rPr lang="en-US" i="1"/>
              <a:t>p</a:t>
            </a:r>
            <a:r>
              <a:rPr lang="en-US" i="1" baseline="30000"/>
              <a:t>+</a:t>
            </a:r>
          </a:p>
        </p:txBody>
      </p:sp>
      <p:sp>
        <p:nvSpPr>
          <p:cNvPr id="25607" name="Text Box 7"/>
          <p:cNvSpPr txBox="1">
            <a:spLocks noChangeArrowheads="1"/>
          </p:cNvSpPr>
          <p:nvPr/>
        </p:nvSpPr>
        <p:spPr bwMode="auto">
          <a:xfrm>
            <a:off x="1477963" y="1744663"/>
            <a:ext cx="1555750" cy="641350"/>
          </a:xfrm>
          <a:prstGeom prst="rect">
            <a:avLst/>
          </a:prstGeom>
          <a:noFill/>
          <a:ln w="9525">
            <a:noFill/>
            <a:miter lim="800000"/>
            <a:headEnd/>
            <a:tailEnd/>
          </a:ln>
        </p:spPr>
        <p:txBody>
          <a:bodyPr wrap="none">
            <a:spAutoFit/>
          </a:bodyPr>
          <a:lstStyle/>
          <a:p>
            <a:pPr algn="ctr"/>
            <a:r>
              <a:rPr lang="en-US"/>
              <a:t>chlorine atom</a:t>
            </a:r>
          </a:p>
          <a:p>
            <a:pPr algn="ctr"/>
            <a:r>
              <a:rPr lang="en-US"/>
              <a:t>Cl</a:t>
            </a:r>
          </a:p>
        </p:txBody>
      </p:sp>
      <p:sp>
        <p:nvSpPr>
          <p:cNvPr id="25608" name="Oval 8"/>
          <p:cNvSpPr>
            <a:spLocks noChangeArrowheads="1"/>
          </p:cNvSpPr>
          <p:nvPr/>
        </p:nvSpPr>
        <p:spPr bwMode="auto">
          <a:xfrm>
            <a:off x="973138" y="5756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143369" name="Freeform 9"/>
          <p:cNvSpPr>
            <a:spLocks/>
          </p:cNvSpPr>
          <p:nvPr/>
        </p:nvSpPr>
        <p:spPr bwMode="auto">
          <a:xfrm>
            <a:off x="4021138" y="2327275"/>
            <a:ext cx="609600" cy="1219200"/>
          </a:xfrm>
          <a:custGeom>
            <a:avLst/>
            <a:gdLst>
              <a:gd name="T0" fmla="*/ 0 w 384"/>
              <a:gd name="T1" fmla="*/ 768 h 768"/>
              <a:gd name="T2" fmla="*/ 240 w 384"/>
              <a:gd name="T3" fmla="*/ 432 h 768"/>
              <a:gd name="T4" fmla="*/ 384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type="triangle" w="med" len="med"/>
            <a:tailEnd/>
          </a:ln>
        </p:spPr>
        <p:txBody>
          <a:bodyPr wrap="none"/>
          <a:lstStyle/>
          <a:p>
            <a:endParaRPr lang="en-US"/>
          </a:p>
        </p:txBody>
      </p:sp>
      <p:sp>
        <p:nvSpPr>
          <p:cNvPr id="25610" name="Oval 10"/>
          <p:cNvSpPr>
            <a:spLocks noChangeArrowheads="1"/>
          </p:cNvSpPr>
          <p:nvPr/>
        </p:nvSpPr>
        <p:spPr bwMode="auto">
          <a:xfrm>
            <a:off x="15827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1" name="Oval 11"/>
          <p:cNvSpPr>
            <a:spLocks noChangeArrowheads="1"/>
          </p:cNvSpPr>
          <p:nvPr/>
        </p:nvSpPr>
        <p:spPr bwMode="auto">
          <a:xfrm>
            <a:off x="2573338" y="4748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2" name="Oval 12"/>
          <p:cNvSpPr>
            <a:spLocks noChangeArrowheads="1"/>
          </p:cNvSpPr>
          <p:nvPr/>
        </p:nvSpPr>
        <p:spPr bwMode="auto">
          <a:xfrm>
            <a:off x="2268538" y="2919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3" name="Oval 13"/>
          <p:cNvSpPr>
            <a:spLocks noChangeArrowheads="1"/>
          </p:cNvSpPr>
          <p:nvPr/>
        </p:nvSpPr>
        <p:spPr bwMode="auto">
          <a:xfrm>
            <a:off x="30305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4" name="Oval 14"/>
          <p:cNvSpPr>
            <a:spLocks noChangeArrowheads="1"/>
          </p:cNvSpPr>
          <p:nvPr/>
        </p:nvSpPr>
        <p:spPr bwMode="auto">
          <a:xfrm>
            <a:off x="973138" y="3224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5" name="Oval 15"/>
          <p:cNvSpPr>
            <a:spLocks noChangeArrowheads="1"/>
          </p:cNvSpPr>
          <p:nvPr/>
        </p:nvSpPr>
        <p:spPr bwMode="auto">
          <a:xfrm>
            <a:off x="592138" y="4138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6" name="Oval 16"/>
          <p:cNvSpPr>
            <a:spLocks noChangeArrowheads="1"/>
          </p:cNvSpPr>
          <p:nvPr/>
        </p:nvSpPr>
        <p:spPr bwMode="auto">
          <a:xfrm>
            <a:off x="820738" y="49768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7" name="Oval 17"/>
          <p:cNvSpPr>
            <a:spLocks noChangeArrowheads="1"/>
          </p:cNvSpPr>
          <p:nvPr/>
        </p:nvSpPr>
        <p:spPr bwMode="auto">
          <a:xfrm>
            <a:off x="1506538" y="5586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8" name="Oval 18"/>
          <p:cNvSpPr>
            <a:spLocks noChangeArrowheads="1"/>
          </p:cNvSpPr>
          <p:nvPr/>
        </p:nvSpPr>
        <p:spPr bwMode="auto">
          <a:xfrm>
            <a:off x="2497138" y="5510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19" name="Oval 19"/>
          <p:cNvSpPr>
            <a:spLocks noChangeArrowheads="1"/>
          </p:cNvSpPr>
          <p:nvPr/>
        </p:nvSpPr>
        <p:spPr bwMode="auto">
          <a:xfrm>
            <a:off x="3259138" y="4519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143380" name="Oval 20"/>
          <p:cNvSpPr>
            <a:spLocks noChangeArrowheads="1"/>
          </p:cNvSpPr>
          <p:nvPr/>
        </p:nvSpPr>
        <p:spPr bwMode="auto">
          <a:xfrm>
            <a:off x="4554538" y="2098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21" name="Oval 21"/>
          <p:cNvSpPr>
            <a:spLocks noChangeArrowheads="1"/>
          </p:cNvSpPr>
          <p:nvPr/>
        </p:nvSpPr>
        <p:spPr bwMode="auto">
          <a:xfrm>
            <a:off x="3487738" y="5146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22" name="Oval 22"/>
          <p:cNvSpPr>
            <a:spLocks noChangeArrowheads="1"/>
          </p:cNvSpPr>
          <p:nvPr/>
        </p:nvSpPr>
        <p:spPr bwMode="auto">
          <a:xfrm>
            <a:off x="2192338" y="5984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23" name="Oval 23"/>
          <p:cNvSpPr>
            <a:spLocks noChangeArrowheads="1"/>
          </p:cNvSpPr>
          <p:nvPr/>
        </p:nvSpPr>
        <p:spPr bwMode="auto">
          <a:xfrm>
            <a:off x="287338" y="4994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24" name="Oval 24"/>
          <p:cNvSpPr>
            <a:spLocks noChangeArrowheads="1"/>
          </p:cNvSpPr>
          <p:nvPr/>
        </p:nvSpPr>
        <p:spPr bwMode="auto">
          <a:xfrm>
            <a:off x="211138" y="3622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25" name="Oval 25"/>
          <p:cNvSpPr>
            <a:spLocks noChangeArrowheads="1"/>
          </p:cNvSpPr>
          <p:nvPr/>
        </p:nvSpPr>
        <p:spPr bwMode="auto">
          <a:xfrm>
            <a:off x="1506538" y="24034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26" name="Oval 26"/>
          <p:cNvSpPr>
            <a:spLocks noChangeArrowheads="1"/>
          </p:cNvSpPr>
          <p:nvPr/>
        </p:nvSpPr>
        <p:spPr bwMode="auto">
          <a:xfrm>
            <a:off x="2649538" y="2555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143409" name="AutoShape 49"/>
          <p:cNvSpPr>
            <a:spLocks noChangeArrowheads="1"/>
          </p:cNvSpPr>
          <p:nvPr/>
        </p:nvSpPr>
        <p:spPr bwMode="auto">
          <a:xfrm>
            <a:off x="4173538" y="1870075"/>
            <a:ext cx="1371600" cy="1752600"/>
          </a:xfrm>
          <a:prstGeom prst="rightArrow">
            <a:avLst>
              <a:gd name="adj1" fmla="val 50000"/>
              <a:gd name="adj2" fmla="val 25000"/>
            </a:avLst>
          </a:prstGeom>
          <a:solidFill>
            <a:srgbClr val="658AFF"/>
          </a:solidFill>
          <a:ln w="9525">
            <a:noFill/>
            <a:miter lim="800000"/>
            <a:headEnd/>
            <a:tailEnd/>
          </a:ln>
        </p:spPr>
        <p:txBody>
          <a:bodyPr wrap="none" anchor="ctr"/>
          <a:lstStyle/>
          <a:p>
            <a:pPr algn="ctr"/>
            <a:r>
              <a:rPr lang="en-US" sz="1600"/>
              <a:t>gain of </a:t>
            </a:r>
          </a:p>
          <a:p>
            <a:pPr algn="ctr"/>
            <a:r>
              <a:rPr lang="en-US" sz="1600"/>
              <a:t>one valence </a:t>
            </a:r>
          </a:p>
          <a:p>
            <a:pPr algn="ctr"/>
            <a:r>
              <a:rPr lang="en-US" sz="1600"/>
              <a:t>electron</a:t>
            </a:r>
          </a:p>
        </p:txBody>
      </p:sp>
      <p:grpSp>
        <p:nvGrpSpPr>
          <p:cNvPr id="2" name="Group 52"/>
          <p:cNvGrpSpPr>
            <a:grpSpLocks/>
          </p:cNvGrpSpPr>
          <p:nvPr/>
        </p:nvGrpSpPr>
        <p:grpSpPr bwMode="auto">
          <a:xfrm>
            <a:off x="5164138" y="1717675"/>
            <a:ext cx="3751262" cy="4683125"/>
            <a:chOff x="3253" y="1082"/>
            <a:chExt cx="2363" cy="2950"/>
          </a:xfrm>
        </p:grpSpPr>
        <p:grpSp>
          <p:nvGrpSpPr>
            <p:cNvPr id="25630" name="Group 27"/>
            <p:cNvGrpSpPr>
              <a:grpSpLocks/>
            </p:cNvGrpSpPr>
            <p:nvPr/>
          </p:nvGrpSpPr>
          <p:grpSpPr bwMode="auto">
            <a:xfrm>
              <a:off x="3253" y="1082"/>
              <a:ext cx="2363" cy="2950"/>
              <a:chOff x="3360" y="1056"/>
              <a:chExt cx="2363" cy="2950"/>
            </a:xfrm>
          </p:grpSpPr>
          <p:sp>
            <p:nvSpPr>
              <p:cNvPr id="25633" name="Text Box 28"/>
              <p:cNvSpPr txBox="1">
                <a:spLocks noChangeArrowheads="1"/>
              </p:cNvSpPr>
              <p:nvPr/>
            </p:nvSpPr>
            <p:spPr bwMode="auto">
              <a:xfrm>
                <a:off x="4188" y="1056"/>
                <a:ext cx="852" cy="404"/>
              </a:xfrm>
              <a:prstGeom prst="rect">
                <a:avLst/>
              </a:prstGeom>
              <a:noFill/>
              <a:ln w="9525">
                <a:noFill/>
                <a:miter lim="800000"/>
                <a:headEnd/>
                <a:tailEnd/>
              </a:ln>
            </p:spPr>
            <p:txBody>
              <a:bodyPr wrap="none">
                <a:spAutoFit/>
              </a:bodyPr>
              <a:lstStyle/>
              <a:p>
                <a:pPr algn="ctr"/>
                <a:r>
                  <a:rPr lang="en-US"/>
                  <a:t>chloride ion</a:t>
                </a:r>
              </a:p>
              <a:p>
                <a:pPr algn="ctr"/>
                <a:r>
                  <a:rPr lang="en-US"/>
                  <a:t>Cl</a:t>
                </a:r>
                <a:r>
                  <a:rPr lang="en-US" baseline="30000"/>
                  <a:t>1-</a:t>
                </a:r>
                <a:endParaRPr lang="en-US"/>
              </a:p>
            </p:txBody>
          </p:sp>
          <p:sp>
            <p:nvSpPr>
              <p:cNvPr id="25634" name="Oval 29"/>
              <p:cNvSpPr>
                <a:spLocks noChangeAspect="1" noChangeArrowheads="1"/>
              </p:cNvSpPr>
              <p:nvPr/>
            </p:nvSpPr>
            <p:spPr bwMode="auto">
              <a:xfrm>
                <a:off x="3696" y="1855"/>
                <a:ext cx="1756" cy="1756"/>
              </a:xfrm>
              <a:prstGeom prst="ellipse">
                <a:avLst/>
              </a:prstGeom>
              <a:noFill/>
              <a:ln w="9525">
                <a:solidFill>
                  <a:schemeClr val="tx1"/>
                </a:solidFill>
                <a:miter lim="800000"/>
                <a:headEnd/>
                <a:tailEnd/>
              </a:ln>
            </p:spPr>
            <p:txBody>
              <a:bodyPr wrap="none" anchor="ctr"/>
              <a:lstStyle/>
              <a:p>
                <a:endParaRPr lang="en-US"/>
              </a:p>
            </p:txBody>
          </p:sp>
          <p:sp>
            <p:nvSpPr>
              <p:cNvPr id="25635" name="Oval 30"/>
              <p:cNvSpPr>
                <a:spLocks noChangeAspect="1" noChangeArrowheads="1"/>
              </p:cNvSpPr>
              <p:nvPr/>
            </p:nvSpPr>
            <p:spPr bwMode="auto">
              <a:xfrm>
                <a:off x="4036" y="2160"/>
                <a:ext cx="1100" cy="1100"/>
              </a:xfrm>
              <a:prstGeom prst="ellipse">
                <a:avLst/>
              </a:prstGeom>
              <a:noFill/>
              <a:ln w="9525">
                <a:solidFill>
                  <a:schemeClr val="tx1"/>
                </a:solidFill>
                <a:miter lim="800000"/>
                <a:headEnd/>
                <a:tailEnd/>
              </a:ln>
            </p:spPr>
            <p:txBody>
              <a:bodyPr wrap="none" anchor="ctr"/>
              <a:lstStyle/>
              <a:p>
                <a:endParaRPr lang="en-US"/>
              </a:p>
            </p:txBody>
          </p:sp>
          <p:sp>
            <p:nvSpPr>
              <p:cNvPr id="25636" name="Oval 31"/>
              <p:cNvSpPr>
                <a:spLocks noChangeAspect="1" noChangeArrowheads="1"/>
              </p:cNvSpPr>
              <p:nvPr/>
            </p:nvSpPr>
            <p:spPr bwMode="auto">
              <a:xfrm>
                <a:off x="4368" y="2490"/>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a:t>17</a:t>
                </a:r>
                <a:r>
                  <a:rPr lang="en-US" i="1"/>
                  <a:t>p</a:t>
                </a:r>
                <a:r>
                  <a:rPr lang="en-US" i="1" baseline="30000"/>
                  <a:t>+</a:t>
                </a:r>
              </a:p>
            </p:txBody>
          </p:sp>
          <p:sp>
            <p:nvSpPr>
              <p:cNvPr id="25637" name="Oval 32"/>
              <p:cNvSpPr>
                <a:spLocks noChangeArrowheads="1"/>
              </p:cNvSpPr>
              <p:nvPr/>
            </p:nvSpPr>
            <p:spPr bwMode="auto">
              <a:xfrm>
                <a:off x="3936" y="250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38" name="Oval 33"/>
              <p:cNvSpPr>
                <a:spLocks noChangeArrowheads="1"/>
              </p:cNvSpPr>
              <p:nvPr/>
            </p:nvSpPr>
            <p:spPr bwMode="auto">
              <a:xfrm>
                <a:off x="4992" y="274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39" name="Oval 34"/>
              <p:cNvSpPr>
                <a:spLocks noChangeArrowheads="1"/>
              </p:cNvSpPr>
              <p:nvPr/>
            </p:nvSpPr>
            <p:spPr bwMode="auto">
              <a:xfrm>
                <a:off x="4368" y="178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0" name="Oval 35"/>
              <p:cNvSpPr>
                <a:spLocks noChangeArrowheads="1"/>
              </p:cNvSpPr>
              <p:nvPr/>
            </p:nvSpPr>
            <p:spPr bwMode="auto">
              <a:xfrm>
                <a:off x="4944" y="1931"/>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1" name="Oval 36"/>
              <p:cNvSpPr>
                <a:spLocks noChangeArrowheads="1"/>
              </p:cNvSpPr>
              <p:nvPr/>
            </p:nvSpPr>
            <p:spPr bwMode="auto">
              <a:xfrm>
                <a:off x="3840" y="197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2" name="Oval 37"/>
              <p:cNvSpPr>
                <a:spLocks noChangeArrowheads="1"/>
              </p:cNvSpPr>
              <p:nvPr/>
            </p:nvSpPr>
            <p:spPr bwMode="auto">
              <a:xfrm>
                <a:off x="3600" y="279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3" name="Oval 38"/>
              <p:cNvSpPr>
                <a:spLocks noChangeArrowheads="1"/>
              </p:cNvSpPr>
              <p:nvPr/>
            </p:nvSpPr>
            <p:spPr bwMode="auto">
              <a:xfrm>
                <a:off x="3984" y="332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4" name="Oval 39"/>
              <p:cNvSpPr>
                <a:spLocks noChangeArrowheads="1"/>
              </p:cNvSpPr>
              <p:nvPr/>
            </p:nvSpPr>
            <p:spPr bwMode="auto">
              <a:xfrm>
                <a:off x="4512" y="346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5" name="Oval 40"/>
              <p:cNvSpPr>
                <a:spLocks noChangeArrowheads="1"/>
              </p:cNvSpPr>
              <p:nvPr/>
            </p:nvSpPr>
            <p:spPr bwMode="auto">
              <a:xfrm>
                <a:off x="5088" y="322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6" name="Oval 41"/>
              <p:cNvSpPr>
                <a:spLocks noChangeArrowheads="1"/>
              </p:cNvSpPr>
              <p:nvPr/>
            </p:nvSpPr>
            <p:spPr bwMode="auto">
              <a:xfrm>
                <a:off x="5280" y="245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7" name="Oval 42"/>
              <p:cNvSpPr>
                <a:spLocks noChangeAspect="1" noChangeArrowheads="1"/>
              </p:cNvSpPr>
              <p:nvPr/>
            </p:nvSpPr>
            <p:spPr bwMode="auto">
              <a:xfrm>
                <a:off x="3408" y="1595"/>
                <a:ext cx="2315" cy="2315"/>
              </a:xfrm>
              <a:prstGeom prst="ellipse">
                <a:avLst/>
              </a:prstGeom>
              <a:noFill/>
              <a:ln w="9525">
                <a:solidFill>
                  <a:schemeClr val="tx1"/>
                </a:solidFill>
                <a:miter lim="800000"/>
                <a:headEnd/>
                <a:tailEnd/>
              </a:ln>
            </p:spPr>
            <p:txBody>
              <a:bodyPr wrap="none" anchor="ctr"/>
              <a:lstStyle/>
              <a:p>
                <a:endParaRPr lang="en-US"/>
              </a:p>
            </p:txBody>
          </p:sp>
          <p:sp>
            <p:nvSpPr>
              <p:cNvPr id="25648" name="Oval 43"/>
              <p:cNvSpPr>
                <a:spLocks noChangeArrowheads="1"/>
              </p:cNvSpPr>
              <p:nvPr/>
            </p:nvSpPr>
            <p:spPr bwMode="auto">
              <a:xfrm>
                <a:off x="5424" y="323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49" name="Oval 44"/>
              <p:cNvSpPr>
                <a:spLocks noChangeArrowheads="1"/>
              </p:cNvSpPr>
              <p:nvPr/>
            </p:nvSpPr>
            <p:spPr bwMode="auto">
              <a:xfrm>
                <a:off x="4608" y="376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50" name="Oval 45"/>
              <p:cNvSpPr>
                <a:spLocks noChangeArrowheads="1"/>
              </p:cNvSpPr>
              <p:nvPr/>
            </p:nvSpPr>
            <p:spPr bwMode="auto">
              <a:xfrm>
                <a:off x="3408" y="314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51" name="Oval 46"/>
              <p:cNvSpPr>
                <a:spLocks noChangeArrowheads="1"/>
              </p:cNvSpPr>
              <p:nvPr/>
            </p:nvSpPr>
            <p:spPr bwMode="auto">
              <a:xfrm>
                <a:off x="3360" y="227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52" name="Oval 47"/>
              <p:cNvSpPr>
                <a:spLocks noChangeArrowheads="1"/>
              </p:cNvSpPr>
              <p:nvPr/>
            </p:nvSpPr>
            <p:spPr bwMode="auto">
              <a:xfrm>
                <a:off x="4176" y="151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53" name="Oval 48"/>
              <p:cNvSpPr>
                <a:spLocks noChangeArrowheads="1"/>
              </p:cNvSpPr>
              <p:nvPr/>
            </p:nvSpPr>
            <p:spPr bwMode="auto">
              <a:xfrm>
                <a:off x="4896" y="160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grpSp>
        <p:sp>
          <p:nvSpPr>
            <p:cNvPr id="25631" name="Oval 50"/>
            <p:cNvSpPr>
              <a:spLocks noChangeArrowheads="1"/>
            </p:cNvSpPr>
            <p:nvPr/>
          </p:nvSpPr>
          <p:spPr bwMode="auto">
            <a:xfrm>
              <a:off x="3744" y="36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sp>
          <p:nvSpPr>
            <p:cNvPr id="25632" name="Oval 51"/>
            <p:cNvSpPr>
              <a:spLocks noChangeArrowheads="1"/>
            </p:cNvSpPr>
            <p:nvPr/>
          </p:nvSpPr>
          <p:spPr bwMode="auto">
            <a:xfrm>
              <a:off x="5328" y="206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t>e</a:t>
              </a:r>
              <a:r>
                <a:rPr lang="en-US" sz="1600" baseline="30000"/>
                <a:t>-</a:t>
              </a:r>
            </a:p>
          </p:txBody>
        </p:sp>
      </p:grpSp>
      <p:sp>
        <p:nvSpPr>
          <p:cNvPr id="25629" name="AutoShape 53">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69"/>
                                        </p:tgtEl>
                                        <p:attrNameLst>
                                          <p:attrName>style.visibility</p:attrName>
                                        </p:attrNameLst>
                                      </p:cBhvr>
                                      <p:to>
                                        <p:strVal val="visible"/>
                                      </p:to>
                                    </p:set>
                                    <p:animEffect transition="in" filter="wipe(up)">
                                      <p:cBhvr>
                                        <p:cTn id="7" dur="500"/>
                                        <p:tgtEl>
                                          <p:spTgt spid="143369"/>
                                        </p:tgtEl>
                                      </p:cBhvr>
                                    </p:animEffect>
                                  </p:childTnLst>
                                </p:cTn>
                              </p:par>
                              <p:par>
                                <p:cTn id="8" presetID="53" presetClass="entr" presetSubtype="0" fill="hold" nodeType="withEffect">
                                  <p:stCondLst>
                                    <p:cond delay="0"/>
                                  </p:stCondLst>
                                  <p:childTnLst>
                                    <p:set>
                                      <p:cBhvr>
                                        <p:cTn id="9" dur="1" fill="hold">
                                          <p:stCondLst>
                                            <p:cond delay="0"/>
                                          </p:stCondLst>
                                        </p:cTn>
                                        <p:tgtEl>
                                          <p:spTgt spid="143409"/>
                                        </p:tgtEl>
                                        <p:attrNameLst>
                                          <p:attrName>style.visibility</p:attrName>
                                        </p:attrNameLst>
                                      </p:cBhvr>
                                      <p:to>
                                        <p:strVal val="visible"/>
                                      </p:to>
                                    </p:set>
                                    <p:anim calcmode="lin" valueType="num">
                                      <p:cBhvr>
                                        <p:cTn id="10" dur="1000" fill="hold"/>
                                        <p:tgtEl>
                                          <p:spTgt spid="143409"/>
                                        </p:tgtEl>
                                        <p:attrNameLst>
                                          <p:attrName>ppt_w</p:attrName>
                                        </p:attrNameLst>
                                      </p:cBhvr>
                                      <p:tavLst>
                                        <p:tav tm="0">
                                          <p:val>
                                            <p:fltVal val="0"/>
                                          </p:val>
                                        </p:tav>
                                        <p:tav tm="100000">
                                          <p:val>
                                            <p:strVal val="#ppt_w"/>
                                          </p:val>
                                        </p:tav>
                                      </p:tavLst>
                                    </p:anim>
                                    <p:anim calcmode="lin" valueType="num">
                                      <p:cBhvr>
                                        <p:cTn id="11" dur="1000" fill="hold"/>
                                        <p:tgtEl>
                                          <p:spTgt spid="143409"/>
                                        </p:tgtEl>
                                        <p:attrNameLst>
                                          <p:attrName>ppt_h</p:attrName>
                                        </p:attrNameLst>
                                      </p:cBhvr>
                                      <p:tavLst>
                                        <p:tav tm="0">
                                          <p:val>
                                            <p:fltVal val="0"/>
                                          </p:val>
                                        </p:tav>
                                        <p:tav tm="100000">
                                          <p:val>
                                            <p:strVal val="#ppt_h"/>
                                          </p:val>
                                        </p:tav>
                                      </p:tavLst>
                                    </p:anim>
                                    <p:animEffect transition="in" filter="fade">
                                      <p:cBhvr>
                                        <p:cTn id="12" dur="1000"/>
                                        <p:tgtEl>
                                          <p:spTgt spid="143409"/>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43380"/>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 -4.56059E-6 C -0.00191 0.00486 -0.00469 0.00717 -0.00608 0.01249 C -0.00903 0.0266 -0.01007 0.04348 -0.01771 0.05574 C -0.0191 0.06222 -0.02118 0.06869 -0.02205 0.07517 C -0.02274 0.08234 -0.02274 0.09367 -0.02639 0.10084 C -0.02882 0.10593 -0.03194 0.11032 -0.03507 0.11541 C -0.03767 0.1198 -0.04253 0.12188 -0.04531 0.12651 C -0.04983 0.13368 -0.05399 0.14131 -0.0599 0.14732 C -0.06285 0.15819 -0.05851 0.1464 -0.06562 0.15518 C -0.06806 0.15819 -0.06875 0.16259 -0.07135 0.1649 C -0.07222 0.16605 -0.07344 0.16698 -0.07431 0.16837 C -0.0776 0.17993 -0.07292 0.16629 -0.08003 0.17623 C -0.08108 0.17762 -0.0809 0.1797 -0.08177 0.18109 C -0.08281 0.1834 -0.08802 0.19196 -0.09028 0.19543 C -0.09288 0.19982 -0.09028 0.20537 -0.09583 0.20537 " pathEditMode="relative" rAng="0" ptsTypes="ffffffffffffffA">
                                      <p:cBhvr>
                                        <p:cTn id="16" dur="2000" fill="hold"/>
                                        <p:tgtEl>
                                          <p:spTgt spid="143380"/>
                                        </p:tgtEl>
                                        <p:attrNameLst>
                                          <p:attrName>ppt_x,ppt_y</p:attrName>
                                        </p:attrNameLst>
                                      </p:cBhvr>
                                      <p:rCtr x="-4800" y="10300"/>
                                    </p:animMotion>
                                  </p:childTnLst>
                                </p:cTn>
                              </p:par>
                            </p:childTnLst>
                          </p:cTn>
                        </p:par>
                        <p:par>
                          <p:cTn id="17" fill="hold">
                            <p:stCondLst>
                              <p:cond delay="2000"/>
                            </p:stCondLst>
                            <p:childTnLst>
                              <p:par>
                                <p:cTn id="18" presetID="29" presetClass="entr" presetSubtype="0" fill="hold" nodeType="afterEffect">
                                  <p:stCondLst>
                                    <p:cond delay="150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ppt_x</p:attrName>
                                        </p:attrNameLst>
                                      </p:cBhvr>
                                      <p:tavLst>
                                        <p:tav tm="0">
                                          <p:val>
                                            <p:strVal val="#ppt_x-.2"/>
                                          </p:val>
                                        </p:tav>
                                        <p:tav tm="100000">
                                          <p:val>
                                            <p:strVal val="#ppt_x"/>
                                          </p:val>
                                        </p:tav>
                                      </p:tavLst>
                                    </p:anim>
                                    <p:anim calcmode="lin" valueType="num">
                                      <p:cBhvr>
                                        <p:cTn id="2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9" grpId="0" animBg="1"/>
      <p:bldP spid="143380" grpId="0" animBg="1"/>
      <p:bldP spid="143380"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638800" y="3448050"/>
            <a:ext cx="2573338" cy="2592388"/>
            <a:chOff x="3552" y="1068"/>
            <a:chExt cx="1621" cy="1633"/>
          </a:xfrm>
        </p:grpSpPr>
        <p:sp>
          <p:nvSpPr>
            <p:cNvPr id="26683" name="Oval 3"/>
            <p:cNvSpPr>
              <a:spLocks noChangeArrowheads="1"/>
            </p:cNvSpPr>
            <p:nvPr/>
          </p:nvSpPr>
          <p:spPr bwMode="auto">
            <a:xfrm>
              <a:off x="3552" y="1104"/>
              <a:ext cx="1584" cy="1584"/>
            </a:xfrm>
            <a:prstGeom prst="ellipse">
              <a:avLst/>
            </a:prstGeom>
            <a:noFill/>
            <a:ln w="38100">
              <a:solidFill>
                <a:schemeClr val="tx1"/>
              </a:solidFill>
              <a:round/>
              <a:headEnd/>
              <a:tailEnd/>
            </a:ln>
          </p:spPr>
          <p:txBody>
            <a:bodyPr wrap="none" anchor="ctr"/>
            <a:lstStyle/>
            <a:p>
              <a:endParaRPr lang="en-US"/>
            </a:p>
          </p:txBody>
        </p:sp>
        <p:sp>
          <p:nvSpPr>
            <p:cNvPr id="26684" name="Oval 4"/>
            <p:cNvSpPr>
              <a:spLocks noChangeArrowheads="1"/>
            </p:cNvSpPr>
            <p:nvPr/>
          </p:nvSpPr>
          <p:spPr bwMode="auto">
            <a:xfrm>
              <a:off x="5088" y="1824"/>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85" name="Oval 5"/>
            <p:cNvSpPr>
              <a:spLocks noChangeArrowheads="1"/>
            </p:cNvSpPr>
            <p:nvPr/>
          </p:nvSpPr>
          <p:spPr bwMode="auto">
            <a:xfrm>
              <a:off x="3572" y="2156"/>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86" name="Oval 6"/>
            <p:cNvSpPr>
              <a:spLocks noChangeArrowheads="1"/>
            </p:cNvSpPr>
            <p:nvPr/>
          </p:nvSpPr>
          <p:spPr bwMode="auto">
            <a:xfrm>
              <a:off x="4848" y="1280"/>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87" name="Oval 7"/>
            <p:cNvSpPr>
              <a:spLocks noChangeArrowheads="1"/>
            </p:cNvSpPr>
            <p:nvPr/>
          </p:nvSpPr>
          <p:spPr bwMode="auto">
            <a:xfrm>
              <a:off x="4796" y="2468"/>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88" name="Oval 8"/>
            <p:cNvSpPr>
              <a:spLocks noChangeArrowheads="1"/>
            </p:cNvSpPr>
            <p:nvPr/>
          </p:nvSpPr>
          <p:spPr bwMode="auto">
            <a:xfrm>
              <a:off x="4084" y="2616"/>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89" name="Oval 9"/>
            <p:cNvSpPr>
              <a:spLocks noChangeArrowheads="1"/>
            </p:cNvSpPr>
            <p:nvPr/>
          </p:nvSpPr>
          <p:spPr bwMode="auto">
            <a:xfrm>
              <a:off x="3624" y="1440"/>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90" name="Oval 10"/>
            <p:cNvSpPr>
              <a:spLocks noChangeArrowheads="1"/>
            </p:cNvSpPr>
            <p:nvPr/>
          </p:nvSpPr>
          <p:spPr bwMode="auto">
            <a:xfrm>
              <a:off x="4228" y="1068"/>
              <a:ext cx="85" cy="85"/>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26627" name="Rectangle 11"/>
          <p:cNvSpPr>
            <a:spLocks noGrp="1" noChangeArrowheads="1"/>
          </p:cNvSpPr>
          <p:nvPr>
            <p:ph type="title"/>
          </p:nvPr>
        </p:nvSpPr>
        <p:spPr>
          <a:xfrm>
            <a:off x="0" y="152400"/>
            <a:ext cx="9144000" cy="685800"/>
          </a:xfrm>
        </p:spPr>
        <p:txBody>
          <a:bodyPr/>
          <a:lstStyle/>
          <a:p>
            <a:pPr eaLnBrk="1" hangingPunct="1"/>
            <a:r>
              <a:rPr lang="en-US" sz="3600" smtClean="0">
                <a:solidFill>
                  <a:schemeClr val="tx1"/>
                </a:solidFill>
              </a:rPr>
              <a:t>Sizes of ions: electron repulsion</a:t>
            </a:r>
          </a:p>
        </p:txBody>
      </p:sp>
      <p:sp>
        <p:nvSpPr>
          <p:cNvPr id="626700" name="Rectangle 12"/>
          <p:cNvSpPr>
            <a:spLocks noGrp="1" noChangeArrowheads="1"/>
          </p:cNvSpPr>
          <p:nvPr>
            <p:ph type="body" idx="1"/>
          </p:nvPr>
        </p:nvSpPr>
        <p:spPr>
          <a:xfrm>
            <a:off x="361950" y="1295400"/>
            <a:ext cx="8991600" cy="533400"/>
          </a:xfrm>
        </p:spPr>
        <p:txBody>
          <a:bodyPr/>
          <a:lstStyle/>
          <a:p>
            <a:pPr marL="277813" indent="-277813" eaLnBrk="1" hangingPunct="1">
              <a:lnSpc>
                <a:spcPct val="95000"/>
              </a:lnSpc>
              <a:spcBef>
                <a:spcPct val="0"/>
              </a:spcBef>
            </a:pPr>
            <a:r>
              <a:rPr lang="en-US" sz="2400" smtClean="0"/>
              <a:t>Valence electrons repel each other.</a:t>
            </a:r>
          </a:p>
        </p:txBody>
      </p:sp>
      <p:grpSp>
        <p:nvGrpSpPr>
          <p:cNvPr id="3" name="Group 13"/>
          <p:cNvGrpSpPr>
            <a:grpSpLocks/>
          </p:cNvGrpSpPr>
          <p:nvPr/>
        </p:nvGrpSpPr>
        <p:grpSpPr bwMode="auto">
          <a:xfrm>
            <a:off x="6248400" y="4038600"/>
            <a:ext cx="1295400" cy="1447800"/>
            <a:chOff x="3936" y="1440"/>
            <a:chExt cx="816" cy="912"/>
          </a:xfrm>
        </p:grpSpPr>
        <p:sp>
          <p:nvSpPr>
            <p:cNvPr id="26677" name="Oval 14"/>
            <p:cNvSpPr>
              <a:spLocks noChangeArrowheads="1"/>
            </p:cNvSpPr>
            <p:nvPr/>
          </p:nvSpPr>
          <p:spPr bwMode="auto">
            <a:xfrm>
              <a:off x="4080" y="1632"/>
              <a:ext cx="528" cy="528"/>
            </a:xfrm>
            <a:prstGeom prst="ellipse">
              <a:avLst/>
            </a:prstGeom>
            <a:noFill/>
            <a:ln w="38100">
              <a:solidFill>
                <a:schemeClr val="tx1"/>
              </a:solidFill>
              <a:round/>
              <a:headEnd/>
              <a:tailEnd/>
            </a:ln>
          </p:spPr>
          <p:txBody>
            <a:bodyPr wrap="none" anchor="ctr"/>
            <a:lstStyle/>
            <a:p>
              <a:endParaRPr lang="en-US"/>
            </a:p>
          </p:txBody>
        </p:sp>
        <p:grpSp>
          <p:nvGrpSpPr>
            <p:cNvPr id="26678" name="Group 15"/>
            <p:cNvGrpSpPr>
              <a:grpSpLocks/>
            </p:cNvGrpSpPr>
            <p:nvPr/>
          </p:nvGrpSpPr>
          <p:grpSpPr bwMode="auto">
            <a:xfrm>
              <a:off x="3936" y="1440"/>
              <a:ext cx="816" cy="912"/>
              <a:chOff x="624" y="2832"/>
              <a:chExt cx="816" cy="912"/>
            </a:xfrm>
          </p:grpSpPr>
          <p:sp>
            <p:nvSpPr>
              <p:cNvPr id="26680" name="Oval 16"/>
              <p:cNvSpPr>
                <a:spLocks noChangeArrowheads="1"/>
              </p:cNvSpPr>
              <p:nvPr/>
            </p:nvSpPr>
            <p:spPr bwMode="auto">
              <a:xfrm>
                <a:off x="624" y="2880"/>
                <a:ext cx="816" cy="816"/>
              </a:xfrm>
              <a:prstGeom prst="ellipse">
                <a:avLst/>
              </a:prstGeom>
              <a:noFill/>
              <a:ln w="38100">
                <a:solidFill>
                  <a:schemeClr val="tx1"/>
                </a:solidFill>
                <a:round/>
                <a:headEnd/>
                <a:tailEnd/>
              </a:ln>
            </p:spPr>
            <p:txBody>
              <a:bodyPr wrap="none" anchor="ctr"/>
              <a:lstStyle/>
              <a:p>
                <a:endParaRPr lang="en-US"/>
              </a:p>
            </p:txBody>
          </p:sp>
          <p:sp>
            <p:nvSpPr>
              <p:cNvPr id="26681" name="Oval 17"/>
              <p:cNvSpPr>
                <a:spLocks noChangeArrowheads="1"/>
              </p:cNvSpPr>
              <p:nvPr/>
            </p:nvSpPr>
            <p:spPr bwMode="auto">
              <a:xfrm>
                <a:off x="960" y="2832"/>
                <a:ext cx="96" cy="96"/>
              </a:xfrm>
              <a:prstGeom prst="ellipse">
                <a:avLst/>
              </a:prstGeom>
              <a:solidFill>
                <a:schemeClr val="bg1"/>
              </a:solidFill>
              <a:ln w="28575">
                <a:solidFill>
                  <a:schemeClr val="tx1"/>
                </a:solidFill>
                <a:round/>
                <a:headEnd/>
                <a:tailEnd/>
              </a:ln>
            </p:spPr>
            <p:txBody>
              <a:bodyPr wrap="none" anchor="ctr"/>
              <a:lstStyle/>
              <a:p>
                <a:endParaRPr lang="en-US"/>
              </a:p>
            </p:txBody>
          </p:sp>
          <p:sp>
            <p:nvSpPr>
              <p:cNvPr id="26682" name="Oval 18"/>
              <p:cNvSpPr>
                <a:spLocks noChangeArrowheads="1"/>
              </p:cNvSpPr>
              <p:nvPr/>
            </p:nvSpPr>
            <p:spPr bwMode="auto">
              <a:xfrm>
                <a:off x="1008" y="3648"/>
                <a:ext cx="96" cy="96"/>
              </a:xfrm>
              <a:prstGeom prst="ellipse">
                <a:avLst/>
              </a:prstGeom>
              <a:solidFill>
                <a:schemeClr val="bg1"/>
              </a:solidFill>
              <a:ln w="28575">
                <a:solidFill>
                  <a:schemeClr val="tx1"/>
                </a:solidFill>
                <a:round/>
                <a:headEnd/>
                <a:tailEnd/>
              </a:ln>
            </p:spPr>
            <p:txBody>
              <a:bodyPr wrap="none" anchor="ctr"/>
              <a:lstStyle/>
              <a:p>
                <a:endParaRPr lang="en-US"/>
              </a:p>
            </p:txBody>
          </p:sp>
        </p:grpSp>
        <p:sp>
          <p:nvSpPr>
            <p:cNvPr id="26679" name="Text Box 19"/>
            <p:cNvSpPr txBox="1">
              <a:spLocks noChangeArrowheads="1"/>
            </p:cNvSpPr>
            <p:nvPr/>
          </p:nvSpPr>
          <p:spPr bwMode="auto">
            <a:xfrm>
              <a:off x="4176" y="1680"/>
              <a:ext cx="528" cy="404"/>
            </a:xfrm>
            <a:prstGeom prst="rect">
              <a:avLst/>
            </a:prstGeom>
            <a:noFill/>
            <a:ln w="9525">
              <a:noFill/>
              <a:miter lim="800000"/>
              <a:headEnd/>
              <a:tailEnd/>
            </a:ln>
          </p:spPr>
          <p:txBody>
            <a:bodyPr>
              <a:spAutoFit/>
            </a:bodyPr>
            <a:lstStyle/>
            <a:p>
              <a:pPr eaLnBrk="0" hangingPunct="0">
                <a:spcBef>
                  <a:spcPct val="50000"/>
                </a:spcBef>
              </a:pPr>
              <a:r>
                <a:rPr lang="en-US" sz="3600" b="1">
                  <a:solidFill>
                    <a:srgbClr val="FF0000"/>
                  </a:solidFill>
                </a:rPr>
                <a:t>9</a:t>
              </a:r>
              <a:r>
                <a:rPr lang="en-US" sz="1200" b="1">
                  <a:solidFill>
                    <a:srgbClr val="FF0000"/>
                  </a:solidFill>
                </a:rPr>
                <a:t> </a:t>
              </a:r>
              <a:r>
                <a:rPr lang="en-US" sz="3600" b="1">
                  <a:solidFill>
                    <a:srgbClr val="FF0000"/>
                  </a:solidFill>
                </a:rPr>
                <a:t>+</a:t>
              </a:r>
              <a:endParaRPr lang="en-CA" sz="3600" b="1">
                <a:solidFill>
                  <a:srgbClr val="FF0000"/>
                </a:solidFill>
              </a:endParaRPr>
            </a:p>
          </p:txBody>
        </p:sp>
      </p:grpSp>
      <p:sp>
        <p:nvSpPr>
          <p:cNvPr id="626708" name="Line 20"/>
          <p:cNvSpPr>
            <a:spLocks noChangeShapeType="1"/>
          </p:cNvSpPr>
          <p:nvPr/>
        </p:nvSpPr>
        <p:spPr bwMode="auto">
          <a:xfrm flipH="1" flipV="1">
            <a:off x="6858000" y="3527425"/>
            <a:ext cx="838200" cy="349250"/>
          </a:xfrm>
          <a:prstGeom prst="line">
            <a:avLst/>
          </a:prstGeom>
          <a:noFill/>
          <a:ln w="38100">
            <a:solidFill>
              <a:srgbClr val="FF0000"/>
            </a:solidFill>
            <a:round/>
            <a:headEnd type="triangle" w="med" len="med"/>
            <a:tailEnd type="triangle" w="med" len="med"/>
          </a:ln>
        </p:spPr>
        <p:txBody>
          <a:bodyPr/>
          <a:lstStyle/>
          <a:p>
            <a:endParaRPr lang="en-US"/>
          </a:p>
        </p:txBody>
      </p:sp>
      <p:sp>
        <p:nvSpPr>
          <p:cNvPr id="626709" name="Line 21"/>
          <p:cNvSpPr>
            <a:spLocks noChangeShapeType="1"/>
          </p:cNvSpPr>
          <p:nvPr/>
        </p:nvSpPr>
        <p:spPr bwMode="auto">
          <a:xfrm flipH="1">
            <a:off x="5943600" y="3527425"/>
            <a:ext cx="762000" cy="479425"/>
          </a:xfrm>
          <a:prstGeom prst="line">
            <a:avLst/>
          </a:prstGeom>
          <a:noFill/>
          <a:ln w="38100">
            <a:solidFill>
              <a:srgbClr val="FF0000"/>
            </a:solidFill>
            <a:round/>
            <a:headEnd type="triangle" w="med" len="med"/>
            <a:tailEnd type="triangle" w="med" len="med"/>
          </a:ln>
        </p:spPr>
        <p:txBody>
          <a:bodyPr/>
          <a:lstStyle/>
          <a:p>
            <a:endParaRPr lang="en-US"/>
          </a:p>
        </p:txBody>
      </p:sp>
      <p:sp>
        <p:nvSpPr>
          <p:cNvPr id="626710" name="Rectangle 22"/>
          <p:cNvSpPr>
            <a:spLocks noChangeArrowheads="1"/>
          </p:cNvSpPr>
          <p:nvPr/>
        </p:nvSpPr>
        <p:spPr bwMode="auto">
          <a:xfrm>
            <a:off x="361950" y="1828800"/>
            <a:ext cx="4876800" cy="3886200"/>
          </a:xfrm>
          <a:prstGeom prst="rect">
            <a:avLst/>
          </a:prstGeom>
          <a:noFill/>
          <a:ln w="9525">
            <a:noFill/>
            <a:miter lim="800000"/>
            <a:headEnd/>
            <a:tailEnd/>
          </a:ln>
        </p:spPr>
        <p:txBody>
          <a:bodyPr/>
          <a:lstStyle/>
          <a:p>
            <a:pPr marL="277813" indent="-277813" eaLnBrk="0" hangingPunct="0">
              <a:buFontTx/>
              <a:buChar char="•"/>
            </a:pPr>
            <a:r>
              <a:rPr lang="en-US" sz="2400"/>
              <a:t>When an atom becomes a  anion (adds an electron to its valence shell) the repulsion between valence electrons increases without changing ENC</a:t>
            </a:r>
          </a:p>
          <a:p>
            <a:pPr marL="277813" indent="-277813" eaLnBrk="0" hangingPunct="0">
              <a:buFontTx/>
              <a:buChar char="•"/>
            </a:pPr>
            <a:endParaRPr lang="en-US" sz="2400"/>
          </a:p>
          <a:p>
            <a:pPr marL="277813" indent="-277813" eaLnBrk="0" hangingPunct="0">
              <a:buFontTx/>
              <a:buChar char="•"/>
            </a:pPr>
            <a:r>
              <a:rPr lang="en-US" sz="2400"/>
              <a:t>Thus, F</a:t>
            </a:r>
            <a:r>
              <a:rPr lang="en-US" sz="2400" b="1" baseline="30000"/>
              <a:t>–</a:t>
            </a:r>
            <a:r>
              <a:rPr lang="en-US" sz="2400"/>
              <a:t> is larger than F</a:t>
            </a:r>
          </a:p>
        </p:txBody>
      </p:sp>
      <p:sp>
        <p:nvSpPr>
          <p:cNvPr id="626712" name="Line 24"/>
          <p:cNvSpPr>
            <a:spLocks noChangeShapeType="1"/>
          </p:cNvSpPr>
          <p:nvPr/>
        </p:nvSpPr>
        <p:spPr bwMode="auto">
          <a:xfrm>
            <a:off x="7772400" y="3886200"/>
            <a:ext cx="228600" cy="304800"/>
          </a:xfrm>
          <a:prstGeom prst="line">
            <a:avLst/>
          </a:prstGeom>
          <a:noFill/>
          <a:ln w="38100">
            <a:solidFill>
              <a:srgbClr val="FF0000"/>
            </a:solidFill>
            <a:round/>
            <a:headEnd type="triangle" w="med" len="med"/>
            <a:tailEnd type="triangle" w="med" len="med"/>
          </a:ln>
        </p:spPr>
        <p:txBody>
          <a:bodyPr/>
          <a:lstStyle/>
          <a:p>
            <a:endParaRPr lang="en-US"/>
          </a:p>
        </p:txBody>
      </p:sp>
      <p:sp>
        <p:nvSpPr>
          <p:cNvPr id="626713" name="Line 25"/>
          <p:cNvSpPr>
            <a:spLocks noChangeShapeType="1"/>
          </p:cNvSpPr>
          <p:nvPr/>
        </p:nvSpPr>
        <p:spPr bwMode="auto">
          <a:xfrm>
            <a:off x="8077200" y="4305300"/>
            <a:ext cx="76200" cy="381000"/>
          </a:xfrm>
          <a:prstGeom prst="line">
            <a:avLst/>
          </a:prstGeom>
          <a:noFill/>
          <a:ln w="38100">
            <a:solidFill>
              <a:srgbClr val="FF0000"/>
            </a:solidFill>
            <a:round/>
            <a:headEnd type="triangle" w="med" len="med"/>
            <a:tailEnd type="triangle" w="med" len="med"/>
          </a:ln>
        </p:spPr>
        <p:txBody>
          <a:bodyPr/>
          <a:lstStyle/>
          <a:p>
            <a:endParaRPr lang="en-US"/>
          </a:p>
        </p:txBody>
      </p:sp>
      <p:grpSp>
        <p:nvGrpSpPr>
          <p:cNvPr id="5" name="Group 26"/>
          <p:cNvGrpSpPr>
            <a:grpSpLocks/>
          </p:cNvGrpSpPr>
          <p:nvPr/>
        </p:nvGrpSpPr>
        <p:grpSpPr bwMode="auto">
          <a:xfrm>
            <a:off x="5286375" y="3143250"/>
            <a:ext cx="3173413" cy="3181350"/>
            <a:chOff x="3330" y="876"/>
            <a:chExt cx="1999" cy="2004"/>
          </a:xfrm>
        </p:grpSpPr>
        <p:sp>
          <p:nvSpPr>
            <p:cNvPr id="26668" name="Oval 27"/>
            <p:cNvSpPr>
              <a:spLocks noChangeArrowheads="1"/>
            </p:cNvSpPr>
            <p:nvPr/>
          </p:nvSpPr>
          <p:spPr bwMode="auto">
            <a:xfrm>
              <a:off x="3374" y="926"/>
              <a:ext cx="1920" cy="1920"/>
            </a:xfrm>
            <a:prstGeom prst="ellipse">
              <a:avLst/>
            </a:prstGeom>
            <a:noFill/>
            <a:ln w="38100">
              <a:solidFill>
                <a:schemeClr val="tx1"/>
              </a:solidFill>
              <a:round/>
              <a:headEnd/>
              <a:tailEnd/>
            </a:ln>
          </p:spPr>
          <p:txBody>
            <a:bodyPr wrap="none" anchor="ctr"/>
            <a:lstStyle/>
            <a:p>
              <a:endParaRPr lang="en-US"/>
            </a:p>
          </p:txBody>
        </p:sp>
        <p:sp>
          <p:nvSpPr>
            <p:cNvPr id="26669" name="Oval 28"/>
            <p:cNvSpPr>
              <a:spLocks noChangeArrowheads="1"/>
            </p:cNvSpPr>
            <p:nvPr/>
          </p:nvSpPr>
          <p:spPr bwMode="auto">
            <a:xfrm>
              <a:off x="5016" y="2459"/>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70" name="Oval 29"/>
            <p:cNvSpPr>
              <a:spLocks noChangeArrowheads="1"/>
            </p:cNvSpPr>
            <p:nvPr/>
          </p:nvSpPr>
          <p:spPr bwMode="auto">
            <a:xfrm>
              <a:off x="3330" y="1890"/>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71" name="Oval 30"/>
            <p:cNvSpPr>
              <a:spLocks noChangeArrowheads="1"/>
            </p:cNvSpPr>
            <p:nvPr/>
          </p:nvSpPr>
          <p:spPr bwMode="auto">
            <a:xfrm>
              <a:off x="4926" y="1128"/>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72" name="Oval 31"/>
            <p:cNvSpPr>
              <a:spLocks noChangeArrowheads="1"/>
            </p:cNvSpPr>
            <p:nvPr/>
          </p:nvSpPr>
          <p:spPr bwMode="auto">
            <a:xfrm>
              <a:off x="4325" y="2795"/>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73" name="Oval 32"/>
            <p:cNvSpPr>
              <a:spLocks noChangeArrowheads="1"/>
            </p:cNvSpPr>
            <p:nvPr/>
          </p:nvSpPr>
          <p:spPr bwMode="auto">
            <a:xfrm>
              <a:off x="3612" y="2526"/>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74" name="Oval 33"/>
            <p:cNvSpPr>
              <a:spLocks noChangeArrowheads="1"/>
            </p:cNvSpPr>
            <p:nvPr/>
          </p:nvSpPr>
          <p:spPr bwMode="auto">
            <a:xfrm>
              <a:off x="3576" y="1194"/>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75" name="Oval 34"/>
            <p:cNvSpPr>
              <a:spLocks noChangeArrowheads="1"/>
            </p:cNvSpPr>
            <p:nvPr/>
          </p:nvSpPr>
          <p:spPr bwMode="auto">
            <a:xfrm>
              <a:off x="4228" y="876"/>
              <a:ext cx="85" cy="85"/>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26676" name="Oval 35"/>
            <p:cNvSpPr>
              <a:spLocks noChangeArrowheads="1"/>
            </p:cNvSpPr>
            <p:nvPr/>
          </p:nvSpPr>
          <p:spPr bwMode="auto">
            <a:xfrm>
              <a:off x="5244" y="1776"/>
              <a:ext cx="85" cy="85"/>
            </a:xfrm>
            <a:prstGeom prst="ellipse">
              <a:avLst/>
            </a:prstGeom>
            <a:solidFill>
              <a:schemeClr val="accent2"/>
            </a:solidFill>
            <a:ln w="28575">
              <a:solidFill>
                <a:schemeClr val="tx1"/>
              </a:solidFill>
              <a:round/>
              <a:headEnd/>
              <a:tailEnd/>
            </a:ln>
          </p:spPr>
          <p:txBody>
            <a:bodyPr wrap="none" anchor="ctr"/>
            <a:lstStyle/>
            <a:p>
              <a:endParaRPr lang="en-US"/>
            </a:p>
          </p:txBody>
        </p:sp>
      </p:grpSp>
      <p:sp>
        <p:nvSpPr>
          <p:cNvPr id="626711" name="Oval 23"/>
          <p:cNvSpPr>
            <a:spLocks noChangeArrowheads="1"/>
          </p:cNvSpPr>
          <p:nvPr/>
        </p:nvSpPr>
        <p:spPr bwMode="auto">
          <a:xfrm>
            <a:off x="7970838" y="4179888"/>
            <a:ext cx="134937" cy="134937"/>
          </a:xfrm>
          <a:prstGeom prst="ellipse">
            <a:avLst/>
          </a:prstGeom>
          <a:solidFill>
            <a:schemeClr val="accent2"/>
          </a:solidFill>
          <a:ln w="28575">
            <a:solidFill>
              <a:schemeClr val="tx1"/>
            </a:solidFill>
            <a:round/>
            <a:headEnd/>
            <a:tailEnd/>
          </a:ln>
        </p:spPr>
        <p:txBody>
          <a:bodyPr wrap="none" anchor="ctr"/>
          <a:lstStyle/>
          <a:p>
            <a:endParaRPr lang="en-US"/>
          </a:p>
        </p:txBody>
      </p:sp>
      <p:sp>
        <p:nvSpPr>
          <p:cNvPr id="626731" name="Text Box 43"/>
          <p:cNvSpPr txBox="1">
            <a:spLocks noChangeArrowheads="1"/>
          </p:cNvSpPr>
          <p:nvPr/>
        </p:nvSpPr>
        <p:spPr bwMode="auto">
          <a:xfrm>
            <a:off x="844550" y="5772150"/>
            <a:ext cx="1266825" cy="730250"/>
          </a:xfrm>
          <a:prstGeom prst="rect">
            <a:avLst/>
          </a:prstGeom>
          <a:noFill/>
          <a:ln w="9525">
            <a:noFill/>
            <a:miter lim="800000"/>
            <a:headEnd/>
            <a:tailEnd/>
          </a:ln>
        </p:spPr>
        <p:txBody>
          <a:bodyPr wrap="none">
            <a:spAutoFit/>
          </a:bodyPr>
          <a:lstStyle/>
          <a:p>
            <a:pPr algn="ctr"/>
            <a:r>
              <a:rPr lang="en-US" sz="1400"/>
              <a:t>Fluorine atom</a:t>
            </a:r>
          </a:p>
          <a:p>
            <a:pPr algn="ctr"/>
            <a:r>
              <a:rPr lang="en-US" sz="1400" b="1"/>
              <a:t>F</a:t>
            </a:r>
          </a:p>
          <a:p>
            <a:pPr algn="ctr"/>
            <a:r>
              <a:rPr lang="en-US" sz="1400"/>
              <a:t>1</a:t>
            </a:r>
            <a:r>
              <a:rPr lang="en-US" sz="1400" i="1"/>
              <a:t>s</a:t>
            </a:r>
            <a:r>
              <a:rPr lang="en-US" sz="1400" baseline="30000"/>
              <a:t>2</a:t>
            </a:r>
            <a:r>
              <a:rPr lang="en-US" sz="1400"/>
              <a:t>2s</a:t>
            </a:r>
            <a:r>
              <a:rPr lang="en-US" sz="1400" baseline="30000"/>
              <a:t>2</a:t>
            </a:r>
            <a:r>
              <a:rPr lang="en-US" sz="1400"/>
              <a:t>2</a:t>
            </a:r>
            <a:r>
              <a:rPr lang="en-US" sz="1400" i="1"/>
              <a:t>p</a:t>
            </a:r>
            <a:r>
              <a:rPr lang="en-US" sz="1400" baseline="30000"/>
              <a:t>5</a:t>
            </a:r>
          </a:p>
        </p:txBody>
      </p:sp>
      <p:grpSp>
        <p:nvGrpSpPr>
          <p:cNvPr id="6" name="Group 56"/>
          <p:cNvGrpSpPr>
            <a:grpSpLocks/>
          </p:cNvGrpSpPr>
          <p:nvPr/>
        </p:nvGrpSpPr>
        <p:grpSpPr bwMode="auto">
          <a:xfrm>
            <a:off x="1009650" y="4800600"/>
            <a:ext cx="974725" cy="898525"/>
            <a:chOff x="1536" y="1152"/>
            <a:chExt cx="614" cy="566"/>
          </a:xfrm>
        </p:grpSpPr>
        <p:sp>
          <p:nvSpPr>
            <p:cNvPr id="26657" name="Oval 57"/>
            <p:cNvSpPr>
              <a:spLocks noChangeArrowheads="1"/>
            </p:cNvSpPr>
            <p:nvPr/>
          </p:nvSpPr>
          <p:spPr bwMode="auto">
            <a:xfrm>
              <a:off x="1662" y="1266"/>
              <a:ext cx="345" cy="344"/>
            </a:xfrm>
            <a:prstGeom prst="ellipse">
              <a:avLst/>
            </a:prstGeom>
            <a:noFill/>
            <a:ln w="9525">
              <a:solidFill>
                <a:srgbClr val="000000"/>
              </a:solidFill>
              <a:round/>
              <a:headEnd/>
              <a:tailEnd/>
            </a:ln>
          </p:spPr>
          <p:txBody>
            <a:bodyPr wrap="none" anchor="ctr"/>
            <a:lstStyle/>
            <a:p>
              <a:pPr algn="ctr"/>
              <a:r>
                <a:rPr lang="en-US" sz="1400" b="1">
                  <a:solidFill>
                    <a:srgbClr val="FF0000"/>
                  </a:solidFill>
                </a:rPr>
                <a:t>9+</a:t>
              </a:r>
            </a:p>
          </p:txBody>
        </p:sp>
        <p:sp>
          <p:nvSpPr>
            <p:cNvPr id="26658" name="Oval 58"/>
            <p:cNvSpPr>
              <a:spLocks noChangeAspect="1" noChangeArrowheads="1"/>
            </p:cNvSpPr>
            <p:nvPr/>
          </p:nvSpPr>
          <p:spPr bwMode="auto">
            <a:xfrm>
              <a:off x="1576" y="1180"/>
              <a:ext cx="517" cy="516"/>
            </a:xfrm>
            <a:prstGeom prst="ellipse">
              <a:avLst/>
            </a:prstGeom>
            <a:noFill/>
            <a:ln w="9525">
              <a:solidFill>
                <a:srgbClr val="000000"/>
              </a:solidFill>
              <a:round/>
              <a:headEnd/>
              <a:tailEnd/>
            </a:ln>
          </p:spPr>
          <p:txBody>
            <a:bodyPr wrap="none" anchor="ctr"/>
            <a:lstStyle/>
            <a:p>
              <a:endParaRPr lang="en-US"/>
            </a:p>
          </p:txBody>
        </p:sp>
        <p:sp>
          <p:nvSpPr>
            <p:cNvPr id="26659" name="Oval 59"/>
            <p:cNvSpPr>
              <a:spLocks noChangeArrowheads="1"/>
            </p:cNvSpPr>
            <p:nvPr/>
          </p:nvSpPr>
          <p:spPr bwMode="auto">
            <a:xfrm>
              <a:off x="1776" y="1248"/>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0" name="Oval 60"/>
            <p:cNvSpPr>
              <a:spLocks noChangeArrowheads="1"/>
            </p:cNvSpPr>
            <p:nvPr/>
          </p:nvSpPr>
          <p:spPr bwMode="auto">
            <a:xfrm>
              <a:off x="1728" y="1536"/>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1" name="Oval 61"/>
            <p:cNvSpPr>
              <a:spLocks noChangeArrowheads="1"/>
            </p:cNvSpPr>
            <p:nvPr/>
          </p:nvSpPr>
          <p:spPr bwMode="auto">
            <a:xfrm>
              <a:off x="2064" y="1440"/>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2" name="Oval 62"/>
            <p:cNvSpPr>
              <a:spLocks noChangeArrowheads="1"/>
            </p:cNvSpPr>
            <p:nvPr/>
          </p:nvSpPr>
          <p:spPr bwMode="auto">
            <a:xfrm>
              <a:off x="1632" y="1210"/>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3" name="Oval 63"/>
            <p:cNvSpPr>
              <a:spLocks noChangeArrowheads="1"/>
            </p:cNvSpPr>
            <p:nvPr/>
          </p:nvSpPr>
          <p:spPr bwMode="auto">
            <a:xfrm>
              <a:off x="1920" y="1594"/>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4" name="Oval 64"/>
            <p:cNvSpPr>
              <a:spLocks noChangeArrowheads="1"/>
            </p:cNvSpPr>
            <p:nvPr/>
          </p:nvSpPr>
          <p:spPr bwMode="auto">
            <a:xfrm>
              <a:off x="1536" y="1488"/>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5" name="Oval 65"/>
            <p:cNvSpPr>
              <a:spLocks noChangeArrowheads="1"/>
            </p:cNvSpPr>
            <p:nvPr/>
          </p:nvSpPr>
          <p:spPr bwMode="auto">
            <a:xfrm>
              <a:off x="1872" y="1152"/>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6" name="Oval 66"/>
            <p:cNvSpPr>
              <a:spLocks noChangeArrowheads="1"/>
            </p:cNvSpPr>
            <p:nvPr/>
          </p:nvSpPr>
          <p:spPr bwMode="auto">
            <a:xfrm>
              <a:off x="2016" y="1248"/>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67" name="Oval 67"/>
            <p:cNvSpPr>
              <a:spLocks noChangeArrowheads="1"/>
            </p:cNvSpPr>
            <p:nvPr/>
          </p:nvSpPr>
          <p:spPr bwMode="auto">
            <a:xfrm>
              <a:off x="1680" y="1632"/>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grpSp>
      <p:sp>
        <p:nvSpPr>
          <p:cNvPr id="626787" name="Text Box 99"/>
          <p:cNvSpPr txBox="1">
            <a:spLocks noChangeArrowheads="1"/>
          </p:cNvSpPr>
          <p:nvPr/>
        </p:nvSpPr>
        <p:spPr bwMode="auto">
          <a:xfrm>
            <a:off x="3405188" y="5775325"/>
            <a:ext cx="946150" cy="730250"/>
          </a:xfrm>
          <a:prstGeom prst="rect">
            <a:avLst/>
          </a:prstGeom>
          <a:noFill/>
          <a:ln w="9525">
            <a:noFill/>
            <a:miter lim="800000"/>
            <a:headEnd/>
            <a:tailEnd/>
          </a:ln>
        </p:spPr>
        <p:txBody>
          <a:bodyPr wrap="none">
            <a:spAutoFit/>
          </a:bodyPr>
          <a:lstStyle/>
          <a:p>
            <a:pPr algn="ctr"/>
            <a:r>
              <a:rPr lang="en-US" sz="1400"/>
              <a:t> </a:t>
            </a:r>
          </a:p>
          <a:p>
            <a:pPr algn="ctr"/>
            <a:r>
              <a:rPr lang="en-US" sz="1400" b="1"/>
              <a:t>F</a:t>
            </a:r>
            <a:r>
              <a:rPr lang="en-US" sz="1400" b="1" baseline="30000"/>
              <a:t>1-</a:t>
            </a:r>
          </a:p>
          <a:p>
            <a:pPr algn="ctr"/>
            <a:r>
              <a:rPr lang="en-US" sz="1400"/>
              <a:t>1</a:t>
            </a:r>
            <a:r>
              <a:rPr lang="en-US" sz="1400" i="1"/>
              <a:t>s</a:t>
            </a:r>
            <a:r>
              <a:rPr lang="en-US" sz="1400" baseline="30000"/>
              <a:t>2</a:t>
            </a:r>
            <a:r>
              <a:rPr lang="en-US" sz="1400"/>
              <a:t>2s</a:t>
            </a:r>
            <a:r>
              <a:rPr lang="en-US" sz="1400" baseline="30000"/>
              <a:t>2</a:t>
            </a:r>
            <a:r>
              <a:rPr lang="en-US" sz="1400"/>
              <a:t>2</a:t>
            </a:r>
            <a:r>
              <a:rPr lang="en-US" sz="1400" i="1"/>
              <a:t>p</a:t>
            </a:r>
            <a:r>
              <a:rPr lang="en-US" sz="1400" baseline="30000"/>
              <a:t>6</a:t>
            </a:r>
          </a:p>
        </p:txBody>
      </p:sp>
      <p:sp>
        <p:nvSpPr>
          <p:cNvPr id="626789" name="Line 101"/>
          <p:cNvSpPr>
            <a:spLocks noChangeShapeType="1"/>
          </p:cNvSpPr>
          <p:nvPr/>
        </p:nvSpPr>
        <p:spPr bwMode="auto">
          <a:xfrm rot="-5400000">
            <a:off x="2752725" y="5172075"/>
            <a:ext cx="0" cy="609600"/>
          </a:xfrm>
          <a:prstGeom prst="line">
            <a:avLst/>
          </a:prstGeom>
          <a:noFill/>
          <a:ln w="9525">
            <a:solidFill>
              <a:schemeClr val="tx1"/>
            </a:solidFill>
            <a:round/>
            <a:headEnd/>
            <a:tailEnd type="triangle" w="med" len="med"/>
          </a:ln>
        </p:spPr>
        <p:txBody>
          <a:bodyPr wrap="none" anchor="ctr"/>
          <a:lstStyle/>
          <a:p>
            <a:endParaRPr lang="en-US"/>
          </a:p>
        </p:txBody>
      </p:sp>
      <p:sp>
        <p:nvSpPr>
          <p:cNvPr id="626790" name="Text Box 102"/>
          <p:cNvSpPr txBox="1">
            <a:spLocks noChangeArrowheads="1"/>
          </p:cNvSpPr>
          <p:nvPr/>
        </p:nvSpPr>
        <p:spPr bwMode="auto">
          <a:xfrm>
            <a:off x="2401888" y="5095875"/>
            <a:ext cx="522287" cy="304800"/>
          </a:xfrm>
          <a:prstGeom prst="rect">
            <a:avLst/>
          </a:prstGeom>
          <a:noFill/>
          <a:ln w="9525">
            <a:noFill/>
            <a:miter lim="800000"/>
            <a:headEnd/>
            <a:tailEnd/>
          </a:ln>
          <a:effectLst/>
        </p:spPr>
        <p:txBody>
          <a:bodyPr wrap="none">
            <a:spAutoFit/>
          </a:bodyPr>
          <a:lstStyle/>
          <a:p>
            <a:pPr algn="ctr">
              <a:defRPr/>
            </a:pPr>
            <a:r>
              <a:rPr lang="en-US" sz="1400">
                <a:effectLst>
                  <a:outerShdw blurRad="38100" dist="38100" dir="2700000" algn="tl">
                    <a:srgbClr val="C0C0C0"/>
                  </a:outerShdw>
                </a:effectLst>
                <a:latin typeface="Arial" charset="0"/>
                <a:cs typeface="+mn-cs"/>
              </a:rPr>
              <a:t>+1e</a:t>
            </a:r>
            <a:r>
              <a:rPr lang="en-US" sz="1400" baseline="30000">
                <a:effectLst>
                  <a:outerShdw blurRad="38100" dist="38100" dir="2700000" algn="tl">
                    <a:srgbClr val="C0C0C0"/>
                  </a:outerShdw>
                </a:effectLst>
                <a:latin typeface="Arial" charset="0"/>
                <a:cs typeface="+mn-cs"/>
              </a:rPr>
              <a:t>-</a:t>
            </a:r>
          </a:p>
        </p:txBody>
      </p:sp>
      <p:grpSp>
        <p:nvGrpSpPr>
          <p:cNvPr id="7" name="Group 119"/>
          <p:cNvGrpSpPr>
            <a:grpSpLocks/>
          </p:cNvGrpSpPr>
          <p:nvPr/>
        </p:nvGrpSpPr>
        <p:grpSpPr bwMode="auto">
          <a:xfrm>
            <a:off x="3368675" y="4746625"/>
            <a:ext cx="1031875" cy="990600"/>
            <a:chOff x="2122" y="2990"/>
            <a:chExt cx="650" cy="624"/>
          </a:xfrm>
        </p:grpSpPr>
        <p:sp>
          <p:nvSpPr>
            <p:cNvPr id="26645" name="Oval 104"/>
            <p:cNvSpPr>
              <a:spLocks noChangeArrowheads="1"/>
            </p:cNvSpPr>
            <p:nvPr/>
          </p:nvSpPr>
          <p:spPr bwMode="auto">
            <a:xfrm>
              <a:off x="2274" y="3134"/>
              <a:ext cx="345" cy="344"/>
            </a:xfrm>
            <a:prstGeom prst="ellipse">
              <a:avLst/>
            </a:prstGeom>
            <a:noFill/>
            <a:ln w="9525">
              <a:solidFill>
                <a:srgbClr val="000000"/>
              </a:solidFill>
              <a:round/>
              <a:headEnd/>
              <a:tailEnd/>
            </a:ln>
          </p:spPr>
          <p:txBody>
            <a:bodyPr wrap="none" anchor="ctr"/>
            <a:lstStyle/>
            <a:p>
              <a:pPr algn="ctr"/>
              <a:r>
                <a:rPr lang="en-US" sz="1400" b="1">
                  <a:solidFill>
                    <a:srgbClr val="FF0000"/>
                  </a:solidFill>
                </a:rPr>
                <a:t>9+</a:t>
              </a:r>
            </a:p>
          </p:txBody>
        </p:sp>
        <p:sp>
          <p:nvSpPr>
            <p:cNvPr id="26646" name="Oval 105"/>
            <p:cNvSpPr>
              <a:spLocks noChangeAspect="1" noChangeArrowheads="1"/>
            </p:cNvSpPr>
            <p:nvPr/>
          </p:nvSpPr>
          <p:spPr bwMode="auto">
            <a:xfrm>
              <a:off x="2152" y="3012"/>
              <a:ext cx="583" cy="582"/>
            </a:xfrm>
            <a:prstGeom prst="ellipse">
              <a:avLst/>
            </a:prstGeom>
            <a:noFill/>
            <a:ln w="9525">
              <a:solidFill>
                <a:srgbClr val="000000"/>
              </a:solidFill>
              <a:round/>
              <a:headEnd/>
              <a:tailEnd/>
            </a:ln>
          </p:spPr>
          <p:txBody>
            <a:bodyPr wrap="none" anchor="ctr"/>
            <a:lstStyle/>
            <a:p>
              <a:endParaRPr lang="en-US"/>
            </a:p>
          </p:txBody>
        </p:sp>
        <p:sp>
          <p:nvSpPr>
            <p:cNvPr id="26647" name="Oval 106"/>
            <p:cNvSpPr>
              <a:spLocks noChangeArrowheads="1"/>
            </p:cNvSpPr>
            <p:nvPr/>
          </p:nvSpPr>
          <p:spPr bwMode="auto">
            <a:xfrm>
              <a:off x="2388" y="3116"/>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48" name="Oval 107"/>
            <p:cNvSpPr>
              <a:spLocks noChangeArrowheads="1"/>
            </p:cNvSpPr>
            <p:nvPr/>
          </p:nvSpPr>
          <p:spPr bwMode="auto">
            <a:xfrm>
              <a:off x="2340" y="3404"/>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49" name="Oval 108"/>
            <p:cNvSpPr>
              <a:spLocks noChangeArrowheads="1"/>
            </p:cNvSpPr>
            <p:nvPr/>
          </p:nvSpPr>
          <p:spPr bwMode="auto">
            <a:xfrm>
              <a:off x="2686" y="3308"/>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50" name="Oval 109"/>
            <p:cNvSpPr>
              <a:spLocks noChangeArrowheads="1"/>
            </p:cNvSpPr>
            <p:nvPr/>
          </p:nvSpPr>
          <p:spPr bwMode="auto">
            <a:xfrm>
              <a:off x="2244" y="3014"/>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51" name="Oval 110"/>
            <p:cNvSpPr>
              <a:spLocks noChangeArrowheads="1"/>
            </p:cNvSpPr>
            <p:nvPr/>
          </p:nvSpPr>
          <p:spPr bwMode="auto">
            <a:xfrm>
              <a:off x="2586" y="3476"/>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52" name="Oval 111"/>
            <p:cNvSpPr>
              <a:spLocks noChangeArrowheads="1"/>
            </p:cNvSpPr>
            <p:nvPr/>
          </p:nvSpPr>
          <p:spPr bwMode="auto">
            <a:xfrm>
              <a:off x="2128" y="3374"/>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53" name="Oval 112"/>
            <p:cNvSpPr>
              <a:spLocks noChangeArrowheads="1"/>
            </p:cNvSpPr>
            <p:nvPr/>
          </p:nvSpPr>
          <p:spPr bwMode="auto">
            <a:xfrm>
              <a:off x="2484" y="2990"/>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54" name="Oval 113"/>
            <p:cNvSpPr>
              <a:spLocks noChangeArrowheads="1"/>
            </p:cNvSpPr>
            <p:nvPr/>
          </p:nvSpPr>
          <p:spPr bwMode="auto">
            <a:xfrm>
              <a:off x="2648" y="3116"/>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55" name="Oval 114"/>
            <p:cNvSpPr>
              <a:spLocks noChangeArrowheads="1"/>
            </p:cNvSpPr>
            <p:nvPr/>
          </p:nvSpPr>
          <p:spPr bwMode="auto">
            <a:xfrm>
              <a:off x="2292" y="3528"/>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sp>
          <p:nvSpPr>
            <p:cNvPr id="26656" name="Oval 115"/>
            <p:cNvSpPr>
              <a:spLocks noChangeArrowheads="1"/>
            </p:cNvSpPr>
            <p:nvPr/>
          </p:nvSpPr>
          <p:spPr bwMode="auto">
            <a:xfrm>
              <a:off x="2122" y="3184"/>
              <a:ext cx="86" cy="86"/>
            </a:xfrm>
            <a:prstGeom prst="ellipse">
              <a:avLst/>
            </a:prstGeom>
            <a:gradFill rotWithShape="1">
              <a:gsLst>
                <a:gs pos="0">
                  <a:schemeClr val="accent2"/>
                </a:gs>
                <a:gs pos="100000">
                  <a:srgbClr val="81B4FF"/>
                </a:gs>
              </a:gsLst>
              <a:lin ang="2700000" scaled="1"/>
            </a:gradFill>
            <a:ln w="9525">
              <a:noFill/>
              <a:round/>
              <a:headEnd/>
              <a:tailEnd/>
            </a:ln>
          </p:spPr>
          <p:txBody>
            <a:bodyPr wrap="none" anchor="ctr"/>
            <a:lstStyle/>
            <a:p>
              <a:pPr algn="ctr"/>
              <a:r>
                <a:rPr lang="en-US" sz="1400" b="1"/>
                <a:t>-</a:t>
              </a:r>
            </a:p>
          </p:txBody>
        </p:sp>
      </p:grpSp>
      <p:sp>
        <p:nvSpPr>
          <p:cNvPr id="626805" name="Rectangle 117"/>
          <p:cNvSpPr>
            <a:spLocks noChangeArrowheads="1"/>
          </p:cNvSpPr>
          <p:nvPr/>
        </p:nvSpPr>
        <p:spPr bwMode="auto">
          <a:xfrm>
            <a:off x="3322638" y="5781675"/>
            <a:ext cx="1109662" cy="304800"/>
          </a:xfrm>
          <a:prstGeom prst="rect">
            <a:avLst/>
          </a:prstGeom>
          <a:noFill/>
          <a:ln w="9525">
            <a:noFill/>
            <a:miter lim="800000"/>
            <a:headEnd/>
            <a:tailEnd/>
          </a:ln>
        </p:spPr>
        <p:txBody>
          <a:bodyPr wrap="none">
            <a:spAutoFit/>
          </a:bodyPr>
          <a:lstStyle/>
          <a:p>
            <a:r>
              <a:rPr lang="en-US" sz="1400"/>
              <a:t>Fluorine ion</a:t>
            </a:r>
          </a:p>
        </p:txBody>
      </p:sp>
      <p:sp>
        <p:nvSpPr>
          <p:cNvPr id="626806" name="Rectangle 118"/>
          <p:cNvSpPr>
            <a:spLocks noChangeArrowheads="1"/>
          </p:cNvSpPr>
          <p:nvPr/>
        </p:nvSpPr>
        <p:spPr bwMode="auto">
          <a:xfrm>
            <a:off x="3322638" y="5781675"/>
            <a:ext cx="1109662" cy="304800"/>
          </a:xfrm>
          <a:prstGeom prst="rect">
            <a:avLst/>
          </a:prstGeom>
          <a:noFill/>
          <a:ln w="9525">
            <a:noFill/>
            <a:miter lim="800000"/>
            <a:headEnd/>
            <a:tailEnd/>
          </a:ln>
        </p:spPr>
        <p:txBody>
          <a:bodyPr wrap="none">
            <a:spAutoFit/>
          </a:bodyPr>
          <a:lstStyle/>
          <a:p>
            <a:r>
              <a:rPr lang="en-US" sz="1400"/>
              <a:t>Fluoride 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6700">
                                            <p:txEl>
                                              <p:pRg st="0" end="0"/>
                                            </p:txEl>
                                          </p:spTgt>
                                        </p:tgtEl>
                                        <p:attrNameLst>
                                          <p:attrName>style.visibility</p:attrName>
                                        </p:attrNameLst>
                                      </p:cBhvr>
                                      <p:to>
                                        <p:strVal val="visible"/>
                                      </p:to>
                                    </p:set>
                                    <p:animEffect transition="in" filter="wipe(left)">
                                      <p:cBhvr>
                                        <p:cTn id="7" dur="500"/>
                                        <p:tgtEl>
                                          <p:spTgt spid="626700">
                                            <p:txEl>
                                              <p:pRg st="0" end="0"/>
                                            </p:txEl>
                                          </p:spTgt>
                                        </p:tgtEl>
                                      </p:cBhvr>
                                    </p:animEffect>
                                  </p:childTnLst>
                                  <p:subTnLst>
                                    <p:animClr clrSpc="rgb" dir="cw">
                                      <p:cBhvr override="childStyle">
                                        <p:cTn dur="1" fill="hold" display="0" masterRel="nextClick" afterEffect="1"/>
                                        <p:tgtEl>
                                          <p:spTgt spid="626700">
                                            <p:txEl>
                                              <p:pRg st="0" end="0"/>
                                            </p:txEl>
                                          </p:spTgt>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710">
                                            <p:txEl>
                                              <p:pRg st="0" end="0"/>
                                            </p:txEl>
                                          </p:spTgt>
                                        </p:tgtEl>
                                        <p:attrNameLst>
                                          <p:attrName>style.visibility</p:attrName>
                                        </p:attrNameLst>
                                      </p:cBhvr>
                                      <p:to>
                                        <p:strVal val="visible"/>
                                      </p:to>
                                    </p:set>
                                    <p:animEffect transition="in" filter="wipe(left)">
                                      <p:cBhvr>
                                        <p:cTn id="12" dur="500"/>
                                        <p:tgtEl>
                                          <p:spTgt spid="626710">
                                            <p:txEl>
                                              <p:pRg st="0" end="0"/>
                                            </p:txEl>
                                          </p:spTgt>
                                        </p:tgtEl>
                                      </p:cBhvr>
                                    </p:animEffect>
                                  </p:childTnLst>
                                  <p:subTnLst>
                                    <p:animClr clrSpc="rgb" dir="cw">
                                      <p:cBhvr override="childStyle">
                                        <p:cTn dur="1" fill="hold" display="0" masterRel="nextClick" afterEffect="1"/>
                                        <p:tgtEl>
                                          <p:spTgt spid="626710">
                                            <p:txEl>
                                              <p:pRg st="0" end="0"/>
                                            </p:txEl>
                                          </p:spTgt>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26731"/>
                                        </p:tgtEl>
                                        <p:attrNameLst>
                                          <p:attrName>style.visibility</p:attrName>
                                        </p:attrNameLst>
                                      </p:cBhvr>
                                      <p:to>
                                        <p:strVal val="visible"/>
                                      </p:to>
                                    </p:set>
                                    <p:animEffect transition="in" filter="fade">
                                      <p:cBhvr>
                                        <p:cTn id="22" dur="1000"/>
                                        <p:tgtEl>
                                          <p:spTgt spid="626731"/>
                                        </p:tgtEl>
                                      </p:cBhvr>
                                    </p:animEffect>
                                    <p:anim calcmode="lin" valueType="num">
                                      <p:cBhvr>
                                        <p:cTn id="23" dur="1000" fill="hold"/>
                                        <p:tgtEl>
                                          <p:spTgt spid="626731"/>
                                        </p:tgtEl>
                                        <p:attrNameLst>
                                          <p:attrName>ppt_x</p:attrName>
                                        </p:attrNameLst>
                                      </p:cBhvr>
                                      <p:tavLst>
                                        <p:tav tm="0">
                                          <p:val>
                                            <p:strVal val="#ppt_x"/>
                                          </p:val>
                                        </p:tav>
                                        <p:tav tm="100000">
                                          <p:val>
                                            <p:strVal val="#ppt_x"/>
                                          </p:val>
                                        </p:tav>
                                      </p:tavLst>
                                    </p:anim>
                                    <p:anim calcmode="lin" valueType="num">
                                      <p:cBhvr>
                                        <p:cTn id="24" dur="1000" fill="hold"/>
                                        <p:tgtEl>
                                          <p:spTgt spid="6267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26790"/>
                                        </p:tgtEl>
                                        <p:attrNameLst>
                                          <p:attrName>style.visibility</p:attrName>
                                        </p:attrNameLst>
                                      </p:cBhvr>
                                      <p:to>
                                        <p:strVal val="visible"/>
                                      </p:to>
                                    </p:set>
                                    <p:animEffect transition="in" filter="fade">
                                      <p:cBhvr>
                                        <p:cTn id="29" dur="1000"/>
                                        <p:tgtEl>
                                          <p:spTgt spid="626790"/>
                                        </p:tgtEl>
                                      </p:cBhvr>
                                    </p:animEffect>
                                    <p:anim calcmode="lin" valueType="num">
                                      <p:cBhvr>
                                        <p:cTn id="30" dur="1000" fill="hold"/>
                                        <p:tgtEl>
                                          <p:spTgt spid="626790"/>
                                        </p:tgtEl>
                                        <p:attrNameLst>
                                          <p:attrName>ppt_x</p:attrName>
                                        </p:attrNameLst>
                                      </p:cBhvr>
                                      <p:tavLst>
                                        <p:tav tm="0">
                                          <p:val>
                                            <p:strVal val="#ppt_x"/>
                                          </p:val>
                                        </p:tav>
                                        <p:tav tm="100000">
                                          <p:val>
                                            <p:strVal val="#ppt_x"/>
                                          </p:val>
                                        </p:tav>
                                      </p:tavLst>
                                    </p:anim>
                                    <p:anim calcmode="lin" valueType="num">
                                      <p:cBhvr>
                                        <p:cTn id="31" dur="1000" fill="hold"/>
                                        <p:tgtEl>
                                          <p:spTgt spid="626790"/>
                                        </p:tgtEl>
                                        <p:attrNameLst>
                                          <p:attrName>ppt_y</p:attrName>
                                        </p:attrNameLst>
                                      </p:cBhvr>
                                      <p:tavLst>
                                        <p:tav tm="0">
                                          <p:val>
                                            <p:strVal val="#ppt_y-.1"/>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626789"/>
                                        </p:tgtEl>
                                        <p:attrNameLst>
                                          <p:attrName>style.visibility</p:attrName>
                                        </p:attrNameLst>
                                      </p:cBhvr>
                                      <p:to>
                                        <p:strVal val="visible"/>
                                      </p:to>
                                    </p:set>
                                    <p:animEffect transition="in" filter="wipe(left)">
                                      <p:cBhvr>
                                        <p:cTn id="34" dur="500"/>
                                        <p:tgtEl>
                                          <p:spTgt spid="62678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626787"/>
                                        </p:tgtEl>
                                        <p:attrNameLst>
                                          <p:attrName>style.visibility</p:attrName>
                                        </p:attrNameLst>
                                      </p:cBhvr>
                                      <p:to>
                                        <p:strVal val="visible"/>
                                      </p:to>
                                    </p:set>
                                    <p:anim calcmode="lin" valueType="num">
                                      <p:cBhvr>
                                        <p:cTn id="44" dur="1000" fill="hold"/>
                                        <p:tgtEl>
                                          <p:spTgt spid="626787"/>
                                        </p:tgtEl>
                                        <p:attrNameLst>
                                          <p:attrName>ppt_w</p:attrName>
                                        </p:attrNameLst>
                                      </p:cBhvr>
                                      <p:tavLst>
                                        <p:tav tm="0">
                                          <p:val>
                                            <p:strVal val="#ppt_w*0.70"/>
                                          </p:val>
                                        </p:tav>
                                        <p:tav tm="100000">
                                          <p:val>
                                            <p:strVal val="#ppt_w"/>
                                          </p:val>
                                        </p:tav>
                                      </p:tavLst>
                                    </p:anim>
                                    <p:anim calcmode="lin" valueType="num">
                                      <p:cBhvr>
                                        <p:cTn id="45" dur="1000" fill="hold"/>
                                        <p:tgtEl>
                                          <p:spTgt spid="626787"/>
                                        </p:tgtEl>
                                        <p:attrNameLst>
                                          <p:attrName>ppt_h</p:attrName>
                                        </p:attrNameLst>
                                      </p:cBhvr>
                                      <p:tavLst>
                                        <p:tav tm="0">
                                          <p:val>
                                            <p:strVal val="#ppt_h"/>
                                          </p:val>
                                        </p:tav>
                                        <p:tav tm="100000">
                                          <p:val>
                                            <p:strVal val="#ppt_h"/>
                                          </p:val>
                                        </p:tav>
                                      </p:tavLst>
                                    </p:anim>
                                    <p:animEffect transition="in" filter="fade">
                                      <p:cBhvr>
                                        <p:cTn id="46" dur="1000"/>
                                        <p:tgtEl>
                                          <p:spTgt spid="626787"/>
                                        </p:tgtEl>
                                      </p:cBhvr>
                                    </p:animEffect>
                                  </p:childTnLst>
                                </p:cTn>
                              </p:par>
                              <p:par>
                                <p:cTn id="47" presetID="47" presetClass="entr" presetSubtype="0" fill="hold" grpId="0" nodeType="withEffect">
                                  <p:stCondLst>
                                    <p:cond delay="0"/>
                                  </p:stCondLst>
                                  <p:childTnLst>
                                    <p:set>
                                      <p:cBhvr>
                                        <p:cTn id="48" dur="1" fill="hold">
                                          <p:stCondLst>
                                            <p:cond delay="0"/>
                                          </p:stCondLst>
                                        </p:cTn>
                                        <p:tgtEl>
                                          <p:spTgt spid="626805"/>
                                        </p:tgtEl>
                                        <p:attrNameLst>
                                          <p:attrName>style.visibility</p:attrName>
                                        </p:attrNameLst>
                                      </p:cBhvr>
                                      <p:to>
                                        <p:strVal val="visible"/>
                                      </p:to>
                                    </p:set>
                                    <p:animEffect transition="in" filter="fade">
                                      <p:cBhvr>
                                        <p:cTn id="49" dur="1000"/>
                                        <p:tgtEl>
                                          <p:spTgt spid="626805"/>
                                        </p:tgtEl>
                                      </p:cBhvr>
                                    </p:animEffect>
                                    <p:anim calcmode="lin" valueType="num">
                                      <p:cBhvr>
                                        <p:cTn id="50" dur="1000" fill="hold"/>
                                        <p:tgtEl>
                                          <p:spTgt spid="626805"/>
                                        </p:tgtEl>
                                        <p:attrNameLst>
                                          <p:attrName>ppt_x</p:attrName>
                                        </p:attrNameLst>
                                      </p:cBhvr>
                                      <p:tavLst>
                                        <p:tav tm="0">
                                          <p:val>
                                            <p:strVal val="#ppt_x"/>
                                          </p:val>
                                        </p:tav>
                                        <p:tav tm="100000">
                                          <p:val>
                                            <p:strVal val="#ppt_x"/>
                                          </p:val>
                                        </p:tav>
                                      </p:tavLst>
                                    </p:anim>
                                    <p:anim calcmode="lin" valueType="num">
                                      <p:cBhvr>
                                        <p:cTn id="51" dur="1000" fill="hold"/>
                                        <p:tgtEl>
                                          <p:spTgt spid="62680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grpId="1" nodeType="clickEffect">
                                  <p:stCondLst>
                                    <p:cond delay="0"/>
                                  </p:stCondLst>
                                  <p:childTnLst>
                                    <p:animEffect transition="out" filter="dissolve">
                                      <p:cBhvr>
                                        <p:cTn id="55" dur="500"/>
                                        <p:tgtEl>
                                          <p:spTgt spid="626805"/>
                                        </p:tgtEl>
                                      </p:cBhvr>
                                    </p:animEffect>
                                    <p:set>
                                      <p:cBhvr>
                                        <p:cTn id="56" dur="1" fill="hold">
                                          <p:stCondLst>
                                            <p:cond delay="499"/>
                                          </p:stCondLst>
                                        </p:cTn>
                                        <p:tgtEl>
                                          <p:spTgt spid="626805"/>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626806"/>
                                        </p:tgtEl>
                                        <p:attrNameLst>
                                          <p:attrName>style.visibility</p:attrName>
                                        </p:attrNameLst>
                                      </p:cBhvr>
                                      <p:to>
                                        <p:strVal val="visible"/>
                                      </p:to>
                                    </p:set>
                                    <p:animEffect transition="in" filter="dissolve">
                                      <p:cBhvr>
                                        <p:cTn id="59" dur="500"/>
                                        <p:tgtEl>
                                          <p:spTgt spid="62680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26710">
                                            <p:txEl>
                                              <p:pRg st="2" end="2"/>
                                            </p:txEl>
                                          </p:spTgt>
                                        </p:tgtEl>
                                        <p:attrNameLst>
                                          <p:attrName>style.visibility</p:attrName>
                                        </p:attrNameLst>
                                      </p:cBhvr>
                                      <p:to>
                                        <p:strVal val="visible"/>
                                      </p:to>
                                    </p:set>
                                    <p:animEffect transition="in" filter="wipe(left)">
                                      <p:cBhvr>
                                        <p:cTn id="64" dur="500"/>
                                        <p:tgtEl>
                                          <p:spTgt spid="626710">
                                            <p:txEl>
                                              <p:pRg st="2" end="2"/>
                                            </p:txEl>
                                          </p:spTgt>
                                        </p:tgtEl>
                                      </p:cBhvr>
                                    </p:animEffect>
                                  </p:childTnLst>
                                  <p:subTnLst>
                                    <p:animClr clrSpc="rgb" dir="cw">
                                      <p:cBhvr override="childStyle">
                                        <p:cTn dur="1" fill="hold" display="0" masterRel="nextClick" afterEffect="1"/>
                                        <p:tgtEl>
                                          <p:spTgt spid="626710">
                                            <p:txEl>
                                              <p:pRg st="2" end="2"/>
                                            </p:txEl>
                                          </p:spTgt>
                                        </p:tgtEl>
                                        <p:attrNameLst>
                                          <p:attrName>ppt_c</p:attrName>
                                        </p:attrNameLst>
                                      </p:cBhvr>
                                      <p:to>
                                        <a:schemeClr val="tx1"/>
                                      </p:to>
                                    </p:animClr>
                                  </p:sub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dissolve">
                                      <p:cBhvr>
                                        <p:cTn id="69" dur="500"/>
                                        <p:tgtEl>
                                          <p:spTgt spid="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dissolve">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272" fill="hold" grpId="0" nodeType="clickEffect">
                                  <p:stCondLst>
                                    <p:cond delay="0"/>
                                  </p:stCondLst>
                                  <p:childTnLst>
                                    <p:set>
                                      <p:cBhvr>
                                        <p:cTn id="78" dur="1" fill="hold">
                                          <p:stCondLst>
                                            <p:cond delay="0"/>
                                          </p:stCondLst>
                                        </p:cTn>
                                        <p:tgtEl>
                                          <p:spTgt spid="626708"/>
                                        </p:tgtEl>
                                        <p:attrNameLst>
                                          <p:attrName>style.visibility</p:attrName>
                                        </p:attrNameLst>
                                      </p:cBhvr>
                                      <p:to>
                                        <p:strVal val="visible"/>
                                      </p:to>
                                    </p:set>
                                    <p:anim calcmode="lin" valueType="num">
                                      <p:cBhvr>
                                        <p:cTn id="79" dur="500" fill="hold"/>
                                        <p:tgtEl>
                                          <p:spTgt spid="626708"/>
                                        </p:tgtEl>
                                        <p:attrNameLst>
                                          <p:attrName>ppt_w</p:attrName>
                                        </p:attrNameLst>
                                      </p:cBhvr>
                                      <p:tavLst>
                                        <p:tav tm="0">
                                          <p:val>
                                            <p:strVal val="2/3*#ppt_w"/>
                                          </p:val>
                                        </p:tav>
                                        <p:tav tm="100000">
                                          <p:val>
                                            <p:strVal val="#ppt_w"/>
                                          </p:val>
                                        </p:tav>
                                      </p:tavLst>
                                    </p:anim>
                                    <p:anim calcmode="lin" valueType="num">
                                      <p:cBhvr>
                                        <p:cTn id="80" dur="500" fill="hold"/>
                                        <p:tgtEl>
                                          <p:spTgt spid="626708"/>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626708"/>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23" presetClass="entr" presetSubtype="272" fill="hold" grpId="0" nodeType="clickEffect">
                                  <p:stCondLst>
                                    <p:cond delay="0"/>
                                  </p:stCondLst>
                                  <p:childTnLst>
                                    <p:set>
                                      <p:cBhvr>
                                        <p:cTn id="84" dur="1" fill="hold">
                                          <p:stCondLst>
                                            <p:cond delay="0"/>
                                          </p:stCondLst>
                                        </p:cTn>
                                        <p:tgtEl>
                                          <p:spTgt spid="626709"/>
                                        </p:tgtEl>
                                        <p:attrNameLst>
                                          <p:attrName>style.visibility</p:attrName>
                                        </p:attrNameLst>
                                      </p:cBhvr>
                                      <p:to>
                                        <p:strVal val="visible"/>
                                      </p:to>
                                    </p:set>
                                    <p:anim calcmode="lin" valueType="num">
                                      <p:cBhvr>
                                        <p:cTn id="85" dur="500" fill="hold"/>
                                        <p:tgtEl>
                                          <p:spTgt spid="626709"/>
                                        </p:tgtEl>
                                        <p:attrNameLst>
                                          <p:attrName>ppt_w</p:attrName>
                                        </p:attrNameLst>
                                      </p:cBhvr>
                                      <p:tavLst>
                                        <p:tav tm="0">
                                          <p:val>
                                            <p:strVal val="2/3*#ppt_w"/>
                                          </p:val>
                                        </p:tav>
                                        <p:tav tm="100000">
                                          <p:val>
                                            <p:strVal val="#ppt_w"/>
                                          </p:val>
                                        </p:tav>
                                      </p:tavLst>
                                    </p:anim>
                                    <p:anim calcmode="lin" valueType="num">
                                      <p:cBhvr>
                                        <p:cTn id="86" dur="500" fill="hold"/>
                                        <p:tgtEl>
                                          <p:spTgt spid="62670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626709"/>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7" presetClass="entr" presetSubtype="2" fill="hold" grpId="0" nodeType="clickEffect">
                                  <p:stCondLst>
                                    <p:cond delay="0"/>
                                  </p:stCondLst>
                                  <p:childTnLst>
                                    <p:set>
                                      <p:cBhvr>
                                        <p:cTn id="90" dur="1" fill="hold">
                                          <p:stCondLst>
                                            <p:cond delay="0"/>
                                          </p:stCondLst>
                                        </p:cTn>
                                        <p:tgtEl>
                                          <p:spTgt spid="626711"/>
                                        </p:tgtEl>
                                        <p:attrNameLst>
                                          <p:attrName>style.visibility</p:attrName>
                                        </p:attrNameLst>
                                      </p:cBhvr>
                                      <p:to>
                                        <p:strVal val="visible"/>
                                      </p:to>
                                    </p:set>
                                    <p:anim calcmode="lin" valueType="num">
                                      <p:cBhvr additive="base">
                                        <p:cTn id="91" dur="5000" fill="hold"/>
                                        <p:tgtEl>
                                          <p:spTgt spid="626711"/>
                                        </p:tgtEl>
                                        <p:attrNameLst>
                                          <p:attrName>ppt_x</p:attrName>
                                        </p:attrNameLst>
                                      </p:cBhvr>
                                      <p:tavLst>
                                        <p:tav tm="0">
                                          <p:val>
                                            <p:strVal val="1+#ppt_w/2"/>
                                          </p:val>
                                        </p:tav>
                                        <p:tav tm="100000">
                                          <p:val>
                                            <p:strVal val="#ppt_x"/>
                                          </p:val>
                                        </p:tav>
                                      </p:tavLst>
                                    </p:anim>
                                    <p:anim calcmode="lin" valueType="num">
                                      <p:cBhvr additive="base">
                                        <p:cTn id="92" dur="5000" fill="hold"/>
                                        <p:tgtEl>
                                          <p:spTgt spid="6267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3" name="driveby.wav"/>
                                        </p:tgtEl>
                                      </p:cMediaNode>
                                    </p:audio>
                                  </p:subTnLst>
                                </p:cTn>
                              </p:par>
                            </p:childTnLst>
                          </p:cTn>
                        </p:par>
                      </p:childTnLst>
                    </p:cTn>
                  </p:par>
                  <p:par>
                    <p:cTn id="93" fill="hold">
                      <p:stCondLst>
                        <p:cond delay="indefinite"/>
                      </p:stCondLst>
                      <p:childTnLst>
                        <p:par>
                          <p:cTn id="94" fill="hold">
                            <p:stCondLst>
                              <p:cond delay="0"/>
                            </p:stCondLst>
                            <p:childTnLst>
                              <p:par>
                                <p:cTn id="95" presetID="23" presetClass="entr" presetSubtype="272" fill="hold" grpId="0" nodeType="clickEffect">
                                  <p:stCondLst>
                                    <p:cond delay="0"/>
                                  </p:stCondLst>
                                  <p:childTnLst>
                                    <p:set>
                                      <p:cBhvr>
                                        <p:cTn id="96" dur="1" fill="hold">
                                          <p:stCondLst>
                                            <p:cond delay="0"/>
                                          </p:stCondLst>
                                        </p:cTn>
                                        <p:tgtEl>
                                          <p:spTgt spid="626712"/>
                                        </p:tgtEl>
                                        <p:attrNameLst>
                                          <p:attrName>style.visibility</p:attrName>
                                        </p:attrNameLst>
                                      </p:cBhvr>
                                      <p:to>
                                        <p:strVal val="visible"/>
                                      </p:to>
                                    </p:set>
                                    <p:anim calcmode="lin" valueType="num">
                                      <p:cBhvr>
                                        <p:cTn id="97" dur="500" fill="hold"/>
                                        <p:tgtEl>
                                          <p:spTgt spid="626712"/>
                                        </p:tgtEl>
                                        <p:attrNameLst>
                                          <p:attrName>ppt_w</p:attrName>
                                        </p:attrNameLst>
                                      </p:cBhvr>
                                      <p:tavLst>
                                        <p:tav tm="0">
                                          <p:val>
                                            <p:strVal val="2/3*#ppt_w"/>
                                          </p:val>
                                        </p:tav>
                                        <p:tav tm="100000">
                                          <p:val>
                                            <p:strVal val="#ppt_w"/>
                                          </p:val>
                                        </p:tav>
                                      </p:tavLst>
                                    </p:anim>
                                    <p:anim calcmode="lin" valueType="num">
                                      <p:cBhvr>
                                        <p:cTn id="98" dur="500" fill="hold"/>
                                        <p:tgtEl>
                                          <p:spTgt spid="626712"/>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626712"/>
                                        </p:tgtEl>
                                        <p:attrNameLst>
                                          <p:attrName>style.visibility</p:attrName>
                                        </p:attrNameLst>
                                      </p:cBhvr>
                                      <p:to>
                                        <p:strVal val="hidden"/>
                                      </p:to>
                                    </p:set>
                                  </p:subTnLst>
                                </p:cTn>
                              </p:par>
                            </p:childTnLst>
                          </p:cTn>
                        </p:par>
                      </p:childTnLst>
                    </p:cTn>
                  </p:par>
                  <p:par>
                    <p:cTn id="99" fill="hold">
                      <p:stCondLst>
                        <p:cond delay="indefinite"/>
                      </p:stCondLst>
                      <p:childTnLst>
                        <p:par>
                          <p:cTn id="100" fill="hold">
                            <p:stCondLst>
                              <p:cond delay="0"/>
                            </p:stCondLst>
                            <p:childTnLst>
                              <p:par>
                                <p:cTn id="101" presetID="23" presetClass="entr" presetSubtype="272" fill="hold" grpId="0" nodeType="clickEffect">
                                  <p:stCondLst>
                                    <p:cond delay="0"/>
                                  </p:stCondLst>
                                  <p:childTnLst>
                                    <p:set>
                                      <p:cBhvr>
                                        <p:cTn id="102" dur="1" fill="hold">
                                          <p:stCondLst>
                                            <p:cond delay="0"/>
                                          </p:stCondLst>
                                        </p:cTn>
                                        <p:tgtEl>
                                          <p:spTgt spid="626713"/>
                                        </p:tgtEl>
                                        <p:attrNameLst>
                                          <p:attrName>style.visibility</p:attrName>
                                        </p:attrNameLst>
                                      </p:cBhvr>
                                      <p:to>
                                        <p:strVal val="visible"/>
                                      </p:to>
                                    </p:set>
                                    <p:anim calcmode="lin" valueType="num">
                                      <p:cBhvr>
                                        <p:cTn id="103" dur="500" fill="hold"/>
                                        <p:tgtEl>
                                          <p:spTgt spid="626713"/>
                                        </p:tgtEl>
                                        <p:attrNameLst>
                                          <p:attrName>ppt_w</p:attrName>
                                        </p:attrNameLst>
                                      </p:cBhvr>
                                      <p:tavLst>
                                        <p:tav tm="0">
                                          <p:val>
                                            <p:strVal val="2/3*#ppt_w"/>
                                          </p:val>
                                        </p:tav>
                                        <p:tav tm="100000">
                                          <p:val>
                                            <p:strVal val="#ppt_w"/>
                                          </p:val>
                                        </p:tav>
                                      </p:tavLst>
                                    </p:anim>
                                    <p:anim calcmode="lin" valueType="num">
                                      <p:cBhvr>
                                        <p:cTn id="104" dur="500" fill="hold"/>
                                        <p:tgtEl>
                                          <p:spTgt spid="62671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626713"/>
                                        </p:tgtEl>
                                        <p:attrNameLst>
                                          <p:attrName>style.visibility</p:attrName>
                                        </p:attrNameLst>
                                      </p:cBhvr>
                                      <p:to>
                                        <p:strVal val="hidden"/>
                                      </p:to>
                                    </p:set>
                                  </p:subTnLst>
                                </p:cTn>
                              </p:par>
                            </p:childTnLst>
                          </p:cTn>
                        </p:par>
                      </p:childTnLst>
                    </p:cTn>
                  </p:par>
                  <p:par>
                    <p:cTn id="105" fill="hold">
                      <p:stCondLst>
                        <p:cond delay="indefinite"/>
                      </p:stCondLst>
                      <p:childTnLst>
                        <p:par>
                          <p:cTn id="106" fill="hold">
                            <p:stCondLst>
                              <p:cond delay="0"/>
                            </p:stCondLst>
                            <p:childTnLst>
                              <p:par>
                                <p:cTn id="107" presetID="9" presetClass="emph" presetSubtype="0" nodeType="clickEffect">
                                  <p:stCondLst>
                                    <p:cond delay="0"/>
                                  </p:stCondLst>
                                  <p:childTnLst>
                                    <p:set>
                                      <p:cBhvr rctx="PPT">
                                        <p:cTn id="108" dur="indefinite"/>
                                        <p:tgtEl>
                                          <p:spTgt spid="2"/>
                                        </p:tgtEl>
                                        <p:attrNameLst>
                                          <p:attrName>style.opacity</p:attrName>
                                        </p:attrNameLst>
                                      </p:cBhvr>
                                      <p:to>
                                        <p:strVal val="0.5"/>
                                      </p:to>
                                    </p:set>
                                    <p:animEffect filter="image" prLst="opacity: 0.5">
                                      <p:cBhvr rctx="IE">
                                        <p:cTn id="109" dur="indefinite"/>
                                        <p:tgtEl>
                                          <p:spTgt spid="2"/>
                                        </p:tgtEl>
                                      </p:cBhvr>
                                    </p:animEffect>
                                  </p:childTnLst>
                                </p:cTn>
                              </p:par>
                              <p:par>
                                <p:cTn id="110" presetID="9" presetClass="emph" presetSubtype="0" grpId="1" nodeType="withEffect">
                                  <p:stCondLst>
                                    <p:cond delay="0"/>
                                  </p:stCondLst>
                                  <p:childTnLst>
                                    <p:set>
                                      <p:cBhvr rctx="PPT">
                                        <p:cTn id="111" dur="indefinite"/>
                                        <p:tgtEl>
                                          <p:spTgt spid="626711"/>
                                        </p:tgtEl>
                                        <p:attrNameLst>
                                          <p:attrName>style.opacity</p:attrName>
                                        </p:attrNameLst>
                                      </p:cBhvr>
                                      <p:to>
                                        <p:strVal val="0.5"/>
                                      </p:to>
                                    </p:set>
                                    <p:animEffect filter="image" prLst="opacity: 0.5">
                                      <p:cBhvr rctx="IE">
                                        <p:cTn id="112" dur="indefinite"/>
                                        <p:tgtEl>
                                          <p:spTgt spid="626711"/>
                                        </p:tgtEl>
                                      </p:cBhvr>
                                    </p:animEffect>
                                  </p:childTnLst>
                                </p:cTn>
                              </p:par>
                              <p:par>
                                <p:cTn id="113" presetID="9" presetClass="exit" presetSubtype="0" fill="hold" grpId="1" nodeType="withEffect">
                                  <p:stCondLst>
                                    <p:cond delay="0"/>
                                  </p:stCondLst>
                                  <p:childTnLst>
                                    <p:animEffect transition="out" filter="dissolve">
                                      <p:cBhvr>
                                        <p:cTn id="114" dur="500"/>
                                        <p:tgtEl>
                                          <p:spTgt spid="626709"/>
                                        </p:tgtEl>
                                      </p:cBhvr>
                                    </p:animEffect>
                                    <p:set>
                                      <p:cBhvr>
                                        <p:cTn id="115" dur="1" fill="hold">
                                          <p:stCondLst>
                                            <p:cond delay="499"/>
                                          </p:stCondLst>
                                        </p:cTn>
                                        <p:tgtEl>
                                          <p:spTgt spid="626709"/>
                                        </p:tgtEl>
                                        <p:attrNameLst>
                                          <p:attrName>style.visibility</p:attrName>
                                        </p:attrNameLst>
                                      </p:cBhvr>
                                      <p:to>
                                        <p:strVal val="hidden"/>
                                      </p:to>
                                    </p:set>
                                  </p:childTnLst>
                                </p:cTn>
                              </p:par>
                              <p:par>
                                <p:cTn id="116" presetID="9" presetClass="exit" presetSubtype="0" fill="hold" grpId="1" nodeType="withEffect">
                                  <p:stCondLst>
                                    <p:cond delay="0"/>
                                  </p:stCondLst>
                                  <p:childTnLst>
                                    <p:animEffect transition="out" filter="dissolve">
                                      <p:cBhvr>
                                        <p:cTn id="117" dur="500"/>
                                        <p:tgtEl>
                                          <p:spTgt spid="626708"/>
                                        </p:tgtEl>
                                      </p:cBhvr>
                                    </p:animEffect>
                                    <p:set>
                                      <p:cBhvr>
                                        <p:cTn id="118" dur="1" fill="hold">
                                          <p:stCondLst>
                                            <p:cond delay="499"/>
                                          </p:stCondLst>
                                        </p:cTn>
                                        <p:tgtEl>
                                          <p:spTgt spid="626708"/>
                                        </p:tgtEl>
                                        <p:attrNameLst>
                                          <p:attrName>style.visibility</p:attrName>
                                        </p:attrNameLst>
                                      </p:cBhvr>
                                      <p:to>
                                        <p:strVal val="hidden"/>
                                      </p:to>
                                    </p:set>
                                  </p:childTnLst>
                                </p:cTn>
                              </p:par>
                              <p:par>
                                <p:cTn id="119" presetID="9" presetClass="exit" presetSubtype="0" fill="hold" grpId="1" nodeType="withEffect">
                                  <p:stCondLst>
                                    <p:cond delay="0"/>
                                  </p:stCondLst>
                                  <p:childTnLst>
                                    <p:animEffect transition="out" filter="dissolve">
                                      <p:cBhvr>
                                        <p:cTn id="120" dur="500"/>
                                        <p:tgtEl>
                                          <p:spTgt spid="626712"/>
                                        </p:tgtEl>
                                      </p:cBhvr>
                                    </p:animEffect>
                                    <p:set>
                                      <p:cBhvr>
                                        <p:cTn id="121" dur="1" fill="hold">
                                          <p:stCondLst>
                                            <p:cond delay="499"/>
                                          </p:stCondLst>
                                        </p:cTn>
                                        <p:tgtEl>
                                          <p:spTgt spid="626712"/>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500"/>
                                        <p:tgtEl>
                                          <p:spTgt spid="626713"/>
                                        </p:tgtEl>
                                      </p:cBhvr>
                                    </p:animEffect>
                                    <p:set>
                                      <p:cBhvr>
                                        <p:cTn id="124" dur="1" fill="hold">
                                          <p:stCondLst>
                                            <p:cond delay="499"/>
                                          </p:stCondLst>
                                        </p:cTn>
                                        <p:tgtEl>
                                          <p:spTgt spid="626713"/>
                                        </p:tgtEl>
                                        <p:attrNameLst>
                                          <p:attrName>style.visibility</p:attrName>
                                        </p:attrNameLst>
                                      </p:cBhvr>
                                      <p:to>
                                        <p:strVal val="hidden"/>
                                      </p:to>
                                    </p:set>
                                  </p:childTnLst>
                                </p:cTn>
                              </p:par>
                            </p:childTnLst>
                          </p:cTn>
                        </p:par>
                        <p:par>
                          <p:cTn id="125" fill="hold">
                            <p:stCondLst>
                              <p:cond delay="500"/>
                            </p:stCondLst>
                            <p:childTnLst>
                              <p:par>
                                <p:cTn id="126" presetID="23" presetClass="entr" presetSubtype="272" fill="hold" nodeType="afterEffect">
                                  <p:stCondLst>
                                    <p:cond delay="0"/>
                                  </p:stCondLst>
                                  <p:childTnLst>
                                    <p:set>
                                      <p:cBhvr>
                                        <p:cTn id="127" dur="1" fill="hold">
                                          <p:stCondLst>
                                            <p:cond delay="0"/>
                                          </p:stCondLst>
                                        </p:cTn>
                                        <p:tgtEl>
                                          <p:spTgt spid="5"/>
                                        </p:tgtEl>
                                        <p:attrNameLst>
                                          <p:attrName>style.visibility</p:attrName>
                                        </p:attrNameLst>
                                      </p:cBhvr>
                                      <p:to>
                                        <p:strVal val="visible"/>
                                      </p:to>
                                    </p:set>
                                    <p:anim calcmode="lin" valueType="num">
                                      <p:cBhvr>
                                        <p:cTn id="128" dur="500" fill="hold"/>
                                        <p:tgtEl>
                                          <p:spTgt spid="5"/>
                                        </p:tgtEl>
                                        <p:attrNameLst>
                                          <p:attrName>ppt_w</p:attrName>
                                        </p:attrNameLst>
                                      </p:cBhvr>
                                      <p:tavLst>
                                        <p:tav tm="0">
                                          <p:val>
                                            <p:strVal val="2/3*#ppt_w"/>
                                          </p:val>
                                        </p:tav>
                                        <p:tav tm="100000">
                                          <p:val>
                                            <p:strVal val="#ppt_w"/>
                                          </p:val>
                                        </p:tav>
                                      </p:tavLst>
                                    </p:anim>
                                    <p:anim calcmode="lin" valueType="num">
                                      <p:cBhvr>
                                        <p:cTn id="129" dur="500" fill="hold"/>
                                        <p:tgtEl>
                                          <p:spTgt spid="5"/>
                                        </p:tgtEl>
                                        <p:attrNameLst>
                                          <p:attrName>ppt_h</p:attrName>
                                        </p:attrNameLst>
                                      </p:cBhvr>
                                      <p:tavLst>
                                        <p:tav tm="0">
                                          <p:val>
                                            <p:strVal val="2/3*#ppt_h"/>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3000"/>
                                        <p:tgtEl>
                                          <p:spTgt spid="2"/>
                                        </p:tgtEl>
                                      </p:cBhvr>
                                    </p:animEffect>
                                    <p:set>
                                      <p:cBhvr>
                                        <p:cTn id="134" dur="1" fill="hold">
                                          <p:stCondLst>
                                            <p:cond delay="2999"/>
                                          </p:stCondLst>
                                        </p:cTn>
                                        <p:tgtEl>
                                          <p:spTgt spid="2"/>
                                        </p:tgtEl>
                                        <p:attrNameLst>
                                          <p:attrName>style.visibility</p:attrName>
                                        </p:attrNameLst>
                                      </p:cBhvr>
                                      <p:to>
                                        <p:strVal val="hidden"/>
                                      </p:to>
                                    </p:set>
                                  </p:childTnLst>
                                </p:cTn>
                              </p:par>
                              <p:par>
                                <p:cTn id="135" presetID="10" presetClass="exit" presetSubtype="0" fill="hold" grpId="2" nodeType="withEffect">
                                  <p:stCondLst>
                                    <p:cond delay="0"/>
                                  </p:stCondLst>
                                  <p:childTnLst>
                                    <p:animEffect transition="out" filter="fade">
                                      <p:cBhvr>
                                        <p:cTn id="136" dur="3000"/>
                                        <p:tgtEl>
                                          <p:spTgt spid="626711"/>
                                        </p:tgtEl>
                                      </p:cBhvr>
                                    </p:animEffect>
                                    <p:set>
                                      <p:cBhvr>
                                        <p:cTn id="137" dur="1" fill="hold">
                                          <p:stCondLst>
                                            <p:cond delay="2999"/>
                                          </p:stCondLst>
                                        </p:cTn>
                                        <p:tgtEl>
                                          <p:spTgt spid="6267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0" grpId="0" build="p" autoUpdateAnimBg="0"/>
      <p:bldP spid="626708" grpId="0" animBg="1"/>
      <p:bldP spid="626708" grpId="1" animBg="1"/>
      <p:bldP spid="626709" grpId="0" animBg="1"/>
      <p:bldP spid="626709" grpId="1" animBg="1"/>
      <p:bldP spid="626710" grpId="0" build="p" autoUpdateAnimBg="0"/>
      <p:bldP spid="626712" grpId="0" animBg="1"/>
      <p:bldP spid="626712" grpId="1" animBg="1"/>
      <p:bldP spid="626713" grpId="0" animBg="1"/>
      <p:bldP spid="626713" grpId="1" animBg="1"/>
      <p:bldP spid="626711" grpId="0" animBg="1"/>
      <p:bldP spid="626711" grpId="1" animBg="1"/>
      <p:bldP spid="626711" grpId="2" animBg="1"/>
      <p:bldP spid="626731" grpId="0"/>
      <p:bldP spid="626787" grpId="0"/>
      <p:bldP spid="626789" grpId="0" animBg="1"/>
      <p:bldP spid="626790" grpId="0"/>
      <p:bldP spid="626805" grpId="0"/>
      <p:bldP spid="626805" grpId="1"/>
      <p:bldP spid="6268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p:spPr>
        <p:txBody>
          <a:bodyPr/>
          <a:lstStyle/>
          <a:p>
            <a:pPr eaLnBrk="1" hangingPunct="1"/>
            <a:r>
              <a:rPr lang="en-US" sz="4000" smtClean="0"/>
              <a:t>Atomic Radii</a:t>
            </a:r>
          </a:p>
        </p:txBody>
      </p:sp>
      <p:sp>
        <p:nvSpPr>
          <p:cNvPr id="27651" name="AutoShape 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27652" name="Group 4"/>
          <p:cNvGrpSpPr>
            <a:grpSpLocks/>
          </p:cNvGrpSpPr>
          <p:nvPr/>
        </p:nvGrpSpPr>
        <p:grpSpPr bwMode="auto">
          <a:xfrm>
            <a:off x="1828800" y="1828800"/>
            <a:ext cx="5715000" cy="4659313"/>
            <a:chOff x="1152" y="1152"/>
            <a:chExt cx="3600" cy="2935"/>
          </a:xfrm>
        </p:grpSpPr>
        <p:sp>
          <p:nvSpPr>
            <p:cNvPr id="27709" name="Oval 5"/>
            <p:cNvSpPr>
              <a:spLocks noChangeAspect="1" noChangeArrowheads="1"/>
            </p:cNvSpPr>
            <p:nvPr/>
          </p:nvSpPr>
          <p:spPr bwMode="auto">
            <a:xfrm>
              <a:off x="1248" y="1152"/>
              <a:ext cx="294" cy="29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Li</a:t>
              </a:r>
            </a:p>
          </p:txBody>
        </p:sp>
        <p:sp>
          <p:nvSpPr>
            <p:cNvPr id="27710" name="Oval 6"/>
            <p:cNvSpPr>
              <a:spLocks noChangeAspect="1" noChangeArrowheads="1"/>
            </p:cNvSpPr>
            <p:nvPr/>
          </p:nvSpPr>
          <p:spPr bwMode="auto">
            <a:xfrm>
              <a:off x="1227" y="1584"/>
              <a:ext cx="357" cy="35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Na</a:t>
              </a:r>
            </a:p>
          </p:txBody>
        </p:sp>
        <p:sp>
          <p:nvSpPr>
            <p:cNvPr id="27711" name="Oval 7"/>
            <p:cNvSpPr>
              <a:spLocks noChangeAspect="1" noChangeArrowheads="1"/>
            </p:cNvSpPr>
            <p:nvPr/>
          </p:nvSpPr>
          <p:spPr bwMode="auto">
            <a:xfrm>
              <a:off x="1152" y="2112"/>
              <a:ext cx="443" cy="44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K</a:t>
              </a:r>
            </a:p>
          </p:txBody>
        </p:sp>
        <p:sp>
          <p:nvSpPr>
            <p:cNvPr id="27712" name="Oval 8"/>
            <p:cNvSpPr>
              <a:spLocks noChangeAspect="1" noChangeArrowheads="1"/>
            </p:cNvSpPr>
            <p:nvPr/>
          </p:nvSpPr>
          <p:spPr bwMode="auto">
            <a:xfrm>
              <a:off x="1152" y="2777"/>
              <a:ext cx="466" cy="46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Rb</a:t>
              </a:r>
            </a:p>
          </p:txBody>
        </p:sp>
        <p:sp>
          <p:nvSpPr>
            <p:cNvPr id="27713" name="Oval 9"/>
            <p:cNvSpPr>
              <a:spLocks noChangeAspect="1" noChangeArrowheads="1"/>
            </p:cNvSpPr>
            <p:nvPr/>
          </p:nvSpPr>
          <p:spPr bwMode="auto">
            <a:xfrm>
              <a:off x="1152" y="3435"/>
              <a:ext cx="501" cy="50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Cs</a:t>
              </a:r>
            </a:p>
          </p:txBody>
        </p:sp>
        <p:sp>
          <p:nvSpPr>
            <p:cNvPr id="27714" name="Oval 10"/>
            <p:cNvSpPr>
              <a:spLocks noChangeAspect="1" noChangeArrowheads="1"/>
            </p:cNvSpPr>
            <p:nvPr/>
          </p:nvSpPr>
          <p:spPr bwMode="auto">
            <a:xfrm>
              <a:off x="4464" y="1728"/>
              <a:ext cx="190" cy="19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Cl</a:t>
              </a:r>
            </a:p>
          </p:txBody>
        </p:sp>
        <p:sp>
          <p:nvSpPr>
            <p:cNvPr id="27715" name="Oval 11"/>
            <p:cNvSpPr>
              <a:spLocks noChangeAspect="1" noChangeArrowheads="1"/>
            </p:cNvSpPr>
            <p:nvPr/>
          </p:nvSpPr>
          <p:spPr bwMode="auto">
            <a:xfrm>
              <a:off x="4080" y="1728"/>
              <a:ext cx="202" cy="20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a:t>
              </a:r>
            </a:p>
          </p:txBody>
        </p:sp>
        <p:sp>
          <p:nvSpPr>
            <p:cNvPr id="27716" name="Oval 12"/>
            <p:cNvSpPr>
              <a:spLocks noChangeArrowheads="1"/>
            </p:cNvSpPr>
            <p:nvPr/>
          </p:nvSpPr>
          <p:spPr bwMode="auto">
            <a:xfrm>
              <a:off x="3648" y="1707"/>
              <a:ext cx="192" cy="2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P</a:t>
              </a:r>
            </a:p>
          </p:txBody>
        </p:sp>
        <p:sp>
          <p:nvSpPr>
            <p:cNvPr id="27717" name="Oval 13"/>
            <p:cNvSpPr>
              <a:spLocks noChangeAspect="1" noChangeArrowheads="1"/>
            </p:cNvSpPr>
            <p:nvPr/>
          </p:nvSpPr>
          <p:spPr bwMode="auto">
            <a:xfrm>
              <a:off x="3264" y="1695"/>
              <a:ext cx="225" cy="2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Si</a:t>
              </a:r>
            </a:p>
          </p:txBody>
        </p:sp>
        <p:sp>
          <p:nvSpPr>
            <p:cNvPr id="27718" name="Oval 14"/>
            <p:cNvSpPr>
              <a:spLocks noChangeAspect="1" noChangeArrowheads="1"/>
            </p:cNvSpPr>
            <p:nvPr/>
          </p:nvSpPr>
          <p:spPr bwMode="auto">
            <a:xfrm>
              <a:off x="2784" y="1685"/>
              <a:ext cx="276" cy="27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Al</a:t>
              </a:r>
            </a:p>
          </p:txBody>
        </p:sp>
        <p:sp>
          <p:nvSpPr>
            <p:cNvPr id="27719" name="Oval 15"/>
            <p:cNvSpPr>
              <a:spLocks noChangeArrowheads="1"/>
            </p:cNvSpPr>
            <p:nvPr/>
          </p:nvSpPr>
          <p:spPr bwMode="auto">
            <a:xfrm>
              <a:off x="4464" y="2256"/>
              <a:ext cx="192" cy="21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Br</a:t>
              </a:r>
            </a:p>
          </p:txBody>
        </p:sp>
        <p:sp>
          <p:nvSpPr>
            <p:cNvPr id="27720" name="Oval 16"/>
            <p:cNvSpPr>
              <a:spLocks noChangeAspect="1" noChangeArrowheads="1"/>
            </p:cNvSpPr>
            <p:nvPr/>
          </p:nvSpPr>
          <p:spPr bwMode="auto">
            <a:xfrm>
              <a:off x="4080" y="2256"/>
              <a:ext cx="225" cy="22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Se</a:t>
              </a:r>
            </a:p>
          </p:txBody>
        </p:sp>
        <p:sp>
          <p:nvSpPr>
            <p:cNvPr id="27721" name="Oval 17"/>
            <p:cNvSpPr>
              <a:spLocks noChangeAspect="1" noChangeArrowheads="1"/>
            </p:cNvSpPr>
            <p:nvPr/>
          </p:nvSpPr>
          <p:spPr bwMode="auto">
            <a:xfrm>
              <a:off x="3648" y="2256"/>
              <a:ext cx="230" cy="23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As</a:t>
              </a:r>
            </a:p>
          </p:txBody>
        </p:sp>
        <p:sp>
          <p:nvSpPr>
            <p:cNvPr id="27722" name="Oval 18"/>
            <p:cNvSpPr>
              <a:spLocks noChangeAspect="1" noChangeArrowheads="1"/>
            </p:cNvSpPr>
            <p:nvPr/>
          </p:nvSpPr>
          <p:spPr bwMode="auto">
            <a:xfrm>
              <a:off x="3268" y="2256"/>
              <a:ext cx="236" cy="23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Ge</a:t>
              </a:r>
            </a:p>
          </p:txBody>
        </p:sp>
        <p:sp>
          <p:nvSpPr>
            <p:cNvPr id="27723" name="Oval 19"/>
            <p:cNvSpPr>
              <a:spLocks noChangeAspect="1" noChangeArrowheads="1"/>
            </p:cNvSpPr>
            <p:nvPr/>
          </p:nvSpPr>
          <p:spPr bwMode="auto">
            <a:xfrm>
              <a:off x="2832" y="2260"/>
              <a:ext cx="236" cy="23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Ga</a:t>
              </a:r>
            </a:p>
          </p:txBody>
        </p:sp>
        <p:sp>
          <p:nvSpPr>
            <p:cNvPr id="27724" name="Oval 20"/>
            <p:cNvSpPr>
              <a:spLocks noChangeAspect="1" noChangeArrowheads="1"/>
            </p:cNvSpPr>
            <p:nvPr/>
          </p:nvSpPr>
          <p:spPr bwMode="auto">
            <a:xfrm>
              <a:off x="4451" y="2915"/>
              <a:ext cx="253" cy="25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I</a:t>
              </a:r>
            </a:p>
          </p:txBody>
        </p:sp>
        <p:sp>
          <p:nvSpPr>
            <p:cNvPr id="27725" name="Oval 21"/>
            <p:cNvSpPr>
              <a:spLocks noChangeAspect="1" noChangeArrowheads="1"/>
            </p:cNvSpPr>
            <p:nvPr/>
          </p:nvSpPr>
          <p:spPr bwMode="auto">
            <a:xfrm>
              <a:off x="4055" y="2903"/>
              <a:ext cx="265" cy="26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Te</a:t>
              </a:r>
            </a:p>
          </p:txBody>
        </p:sp>
        <p:sp>
          <p:nvSpPr>
            <p:cNvPr id="27726" name="Oval 22"/>
            <p:cNvSpPr>
              <a:spLocks noChangeAspect="1" noChangeArrowheads="1"/>
            </p:cNvSpPr>
            <p:nvPr/>
          </p:nvSpPr>
          <p:spPr bwMode="auto">
            <a:xfrm>
              <a:off x="3600" y="2897"/>
              <a:ext cx="271" cy="27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Sb</a:t>
              </a:r>
            </a:p>
          </p:txBody>
        </p:sp>
        <p:sp>
          <p:nvSpPr>
            <p:cNvPr id="27727" name="Oval 23"/>
            <p:cNvSpPr>
              <a:spLocks noChangeAspect="1" noChangeArrowheads="1"/>
            </p:cNvSpPr>
            <p:nvPr/>
          </p:nvSpPr>
          <p:spPr bwMode="auto">
            <a:xfrm>
              <a:off x="3216" y="2897"/>
              <a:ext cx="271" cy="27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Sn</a:t>
              </a:r>
            </a:p>
          </p:txBody>
        </p:sp>
        <p:sp>
          <p:nvSpPr>
            <p:cNvPr id="27728" name="Oval 24"/>
            <p:cNvSpPr>
              <a:spLocks noChangeAspect="1" noChangeArrowheads="1"/>
            </p:cNvSpPr>
            <p:nvPr/>
          </p:nvSpPr>
          <p:spPr bwMode="auto">
            <a:xfrm>
              <a:off x="2784" y="2880"/>
              <a:ext cx="311" cy="31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In</a:t>
              </a:r>
            </a:p>
          </p:txBody>
        </p:sp>
        <p:sp>
          <p:nvSpPr>
            <p:cNvPr id="27729" name="Oval 25"/>
            <p:cNvSpPr>
              <a:spLocks noChangeAspect="1" noChangeArrowheads="1"/>
            </p:cNvSpPr>
            <p:nvPr/>
          </p:nvSpPr>
          <p:spPr bwMode="auto">
            <a:xfrm>
              <a:off x="2784" y="3560"/>
              <a:ext cx="328" cy="32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Tl</a:t>
              </a:r>
            </a:p>
          </p:txBody>
        </p:sp>
        <p:sp>
          <p:nvSpPr>
            <p:cNvPr id="27730" name="Oval 26"/>
            <p:cNvSpPr>
              <a:spLocks noChangeAspect="1" noChangeArrowheads="1"/>
            </p:cNvSpPr>
            <p:nvPr/>
          </p:nvSpPr>
          <p:spPr bwMode="auto">
            <a:xfrm>
              <a:off x="3216" y="3554"/>
              <a:ext cx="334" cy="33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Pb</a:t>
              </a:r>
            </a:p>
          </p:txBody>
        </p:sp>
        <p:sp>
          <p:nvSpPr>
            <p:cNvPr id="27731" name="Oval 27"/>
            <p:cNvSpPr>
              <a:spLocks noChangeAspect="1" noChangeArrowheads="1"/>
            </p:cNvSpPr>
            <p:nvPr/>
          </p:nvSpPr>
          <p:spPr bwMode="auto">
            <a:xfrm>
              <a:off x="3600" y="3606"/>
              <a:ext cx="282" cy="28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Bi</a:t>
              </a:r>
            </a:p>
          </p:txBody>
        </p:sp>
        <p:sp>
          <p:nvSpPr>
            <p:cNvPr id="27732" name="Oval 28"/>
            <p:cNvSpPr>
              <a:spLocks noChangeAspect="1" noChangeArrowheads="1"/>
            </p:cNvSpPr>
            <p:nvPr/>
          </p:nvSpPr>
          <p:spPr bwMode="auto">
            <a:xfrm>
              <a:off x="1824" y="1656"/>
              <a:ext cx="305" cy="30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Mg</a:t>
              </a:r>
            </a:p>
          </p:txBody>
        </p:sp>
        <p:sp>
          <p:nvSpPr>
            <p:cNvPr id="27733" name="Oval 29"/>
            <p:cNvSpPr>
              <a:spLocks noChangeAspect="1" noChangeArrowheads="1"/>
            </p:cNvSpPr>
            <p:nvPr/>
          </p:nvSpPr>
          <p:spPr bwMode="auto">
            <a:xfrm>
              <a:off x="1776" y="2164"/>
              <a:ext cx="380" cy="38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Ca</a:t>
              </a:r>
            </a:p>
          </p:txBody>
        </p:sp>
        <p:sp>
          <p:nvSpPr>
            <p:cNvPr id="27734" name="Oval 30"/>
            <p:cNvSpPr>
              <a:spLocks noChangeAspect="1" noChangeArrowheads="1"/>
            </p:cNvSpPr>
            <p:nvPr/>
          </p:nvSpPr>
          <p:spPr bwMode="auto">
            <a:xfrm>
              <a:off x="1776" y="2825"/>
              <a:ext cx="415" cy="41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Sr</a:t>
              </a:r>
            </a:p>
          </p:txBody>
        </p:sp>
        <p:sp>
          <p:nvSpPr>
            <p:cNvPr id="27735" name="Oval 31"/>
            <p:cNvSpPr>
              <a:spLocks noChangeAspect="1" noChangeArrowheads="1"/>
            </p:cNvSpPr>
            <p:nvPr/>
          </p:nvSpPr>
          <p:spPr bwMode="auto">
            <a:xfrm>
              <a:off x="1776" y="3504"/>
              <a:ext cx="415" cy="41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Ba</a:t>
              </a:r>
            </a:p>
          </p:txBody>
        </p:sp>
        <p:sp>
          <p:nvSpPr>
            <p:cNvPr id="27736" name="Oval 32"/>
            <p:cNvSpPr>
              <a:spLocks noChangeAspect="1" noChangeArrowheads="1"/>
            </p:cNvSpPr>
            <p:nvPr/>
          </p:nvSpPr>
          <p:spPr bwMode="auto">
            <a:xfrm>
              <a:off x="1872" y="1227"/>
              <a:ext cx="213" cy="2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Be</a:t>
              </a:r>
            </a:p>
          </p:txBody>
        </p:sp>
        <p:sp>
          <p:nvSpPr>
            <p:cNvPr id="27737" name="Oval 33"/>
            <p:cNvSpPr>
              <a:spLocks noChangeAspect="1" noChangeArrowheads="1"/>
            </p:cNvSpPr>
            <p:nvPr/>
          </p:nvSpPr>
          <p:spPr bwMode="auto">
            <a:xfrm>
              <a:off x="4512" y="1271"/>
              <a:ext cx="121" cy="12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F</a:t>
              </a:r>
            </a:p>
          </p:txBody>
        </p:sp>
        <p:sp>
          <p:nvSpPr>
            <p:cNvPr id="27738" name="Oval 34"/>
            <p:cNvSpPr>
              <a:spLocks noChangeAspect="1" noChangeArrowheads="1"/>
            </p:cNvSpPr>
            <p:nvPr/>
          </p:nvSpPr>
          <p:spPr bwMode="auto">
            <a:xfrm>
              <a:off x="4128" y="1248"/>
              <a:ext cx="127" cy="12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O</a:t>
              </a:r>
            </a:p>
          </p:txBody>
        </p:sp>
        <p:sp>
          <p:nvSpPr>
            <p:cNvPr id="27739" name="Oval 35"/>
            <p:cNvSpPr>
              <a:spLocks noChangeAspect="1" noChangeArrowheads="1"/>
            </p:cNvSpPr>
            <p:nvPr/>
          </p:nvSpPr>
          <p:spPr bwMode="auto">
            <a:xfrm>
              <a:off x="3696" y="1248"/>
              <a:ext cx="132" cy="13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N</a:t>
              </a:r>
            </a:p>
          </p:txBody>
        </p:sp>
        <p:sp>
          <p:nvSpPr>
            <p:cNvPr id="27740" name="Oval 36"/>
            <p:cNvSpPr>
              <a:spLocks noChangeAspect="1" noChangeArrowheads="1"/>
            </p:cNvSpPr>
            <p:nvPr/>
          </p:nvSpPr>
          <p:spPr bwMode="auto">
            <a:xfrm>
              <a:off x="3306" y="1248"/>
              <a:ext cx="150" cy="15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a:t>
              </a:r>
            </a:p>
          </p:txBody>
        </p:sp>
        <p:sp>
          <p:nvSpPr>
            <p:cNvPr id="27741" name="Oval 37"/>
            <p:cNvSpPr>
              <a:spLocks noChangeAspect="1" noChangeArrowheads="1"/>
            </p:cNvSpPr>
            <p:nvPr/>
          </p:nvSpPr>
          <p:spPr bwMode="auto">
            <a:xfrm>
              <a:off x="2857" y="1252"/>
              <a:ext cx="167" cy="16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a:t>
              </a:r>
            </a:p>
          </p:txBody>
        </p:sp>
        <p:grpSp>
          <p:nvGrpSpPr>
            <p:cNvPr id="27742" name="Group 38"/>
            <p:cNvGrpSpPr>
              <a:grpSpLocks/>
            </p:cNvGrpSpPr>
            <p:nvPr/>
          </p:nvGrpSpPr>
          <p:grpSpPr bwMode="auto">
            <a:xfrm>
              <a:off x="1200" y="1411"/>
              <a:ext cx="3552" cy="2676"/>
              <a:chOff x="1200" y="1411"/>
              <a:chExt cx="3552" cy="2676"/>
            </a:xfrm>
          </p:grpSpPr>
          <p:sp>
            <p:nvSpPr>
              <p:cNvPr id="27743" name="Text Box 39"/>
              <p:cNvSpPr txBox="1">
                <a:spLocks noChangeArrowheads="1"/>
              </p:cNvSpPr>
              <p:nvPr/>
            </p:nvSpPr>
            <p:spPr bwMode="auto">
              <a:xfrm>
                <a:off x="1248" y="1413"/>
                <a:ext cx="893" cy="173"/>
              </a:xfrm>
              <a:prstGeom prst="rect">
                <a:avLst/>
              </a:prstGeom>
              <a:noFill/>
              <a:ln w="9525">
                <a:noFill/>
                <a:miter lim="800000"/>
                <a:headEnd/>
                <a:tailEnd/>
              </a:ln>
            </p:spPr>
            <p:txBody>
              <a:bodyPr wrap="none">
                <a:spAutoFit/>
              </a:bodyPr>
              <a:lstStyle/>
              <a:p>
                <a:r>
                  <a:rPr lang="en-US" sz="1200"/>
                  <a:t>1.52               1.11</a:t>
                </a:r>
              </a:p>
            </p:txBody>
          </p:sp>
          <p:sp>
            <p:nvSpPr>
              <p:cNvPr id="27744" name="Text Box 40"/>
              <p:cNvSpPr txBox="1">
                <a:spLocks noChangeArrowheads="1"/>
              </p:cNvSpPr>
              <p:nvPr/>
            </p:nvSpPr>
            <p:spPr bwMode="auto">
              <a:xfrm>
                <a:off x="1225" y="1939"/>
                <a:ext cx="893" cy="173"/>
              </a:xfrm>
              <a:prstGeom prst="rect">
                <a:avLst/>
              </a:prstGeom>
              <a:noFill/>
              <a:ln w="9525">
                <a:noFill/>
                <a:miter lim="800000"/>
                <a:headEnd/>
                <a:tailEnd/>
              </a:ln>
            </p:spPr>
            <p:txBody>
              <a:bodyPr wrap="none">
                <a:spAutoFit/>
              </a:bodyPr>
              <a:lstStyle/>
              <a:p>
                <a:r>
                  <a:rPr lang="en-US" sz="1200"/>
                  <a:t> 1.86              1.60</a:t>
                </a:r>
              </a:p>
            </p:txBody>
          </p:sp>
          <p:sp>
            <p:nvSpPr>
              <p:cNvPr id="27745" name="Text Box 41"/>
              <p:cNvSpPr txBox="1">
                <a:spLocks noChangeArrowheads="1"/>
              </p:cNvSpPr>
              <p:nvPr/>
            </p:nvSpPr>
            <p:spPr bwMode="auto">
              <a:xfrm>
                <a:off x="1200" y="2544"/>
                <a:ext cx="920" cy="173"/>
              </a:xfrm>
              <a:prstGeom prst="rect">
                <a:avLst/>
              </a:prstGeom>
              <a:noFill/>
              <a:ln w="9525">
                <a:noFill/>
                <a:miter lim="800000"/>
                <a:headEnd/>
                <a:tailEnd/>
              </a:ln>
            </p:spPr>
            <p:txBody>
              <a:bodyPr wrap="none">
                <a:spAutoFit/>
              </a:bodyPr>
              <a:lstStyle/>
              <a:p>
                <a:r>
                  <a:rPr lang="en-US" sz="1200"/>
                  <a:t> 2.31               1.97</a:t>
                </a:r>
              </a:p>
            </p:txBody>
          </p:sp>
          <p:sp>
            <p:nvSpPr>
              <p:cNvPr id="27746" name="Text Box 42"/>
              <p:cNvSpPr txBox="1">
                <a:spLocks noChangeArrowheads="1"/>
              </p:cNvSpPr>
              <p:nvPr/>
            </p:nvSpPr>
            <p:spPr bwMode="auto">
              <a:xfrm>
                <a:off x="1200" y="3223"/>
                <a:ext cx="947" cy="173"/>
              </a:xfrm>
              <a:prstGeom prst="rect">
                <a:avLst/>
              </a:prstGeom>
              <a:noFill/>
              <a:ln w="9525">
                <a:noFill/>
                <a:miter lim="800000"/>
                <a:headEnd/>
                <a:tailEnd/>
              </a:ln>
            </p:spPr>
            <p:txBody>
              <a:bodyPr wrap="none">
                <a:spAutoFit/>
              </a:bodyPr>
              <a:lstStyle/>
              <a:p>
                <a:r>
                  <a:rPr lang="en-US" sz="1200"/>
                  <a:t> 2.44                2.15</a:t>
                </a:r>
              </a:p>
            </p:txBody>
          </p:sp>
          <p:sp>
            <p:nvSpPr>
              <p:cNvPr id="27747" name="Text Box 43"/>
              <p:cNvSpPr txBox="1">
                <a:spLocks noChangeArrowheads="1"/>
              </p:cNvSpPr>
              <p:nvPr/>
            </p:nvSpPr>
            <p:spPr bwMode="auto">
              <a:xfrm>
                <a:off x="1248" y="3914"/>
                <a:ext cx="893" cy="173"/>
              </a:xfrm>
              <a:prstGeom prst="rect">
                <a:avLst/>
              </a:prstGeom>
              <a:noFill/>
              <a:ln w="9525">
                <a:noFill/>
                <a:miter lim="800000"/>
                <a:headEnd/>
                <a:tailEnd/>
              </a:ln>
            </p:spPr>
            <p:txBody>
              <a:bodyPr wrap="none">
                <a:spAutoFit/>
              </a:bodyPr>
              <a:lstStyle/>
              <a:p>
                <a:r>
                  <a:rPr lang="en-US" sz="1200"/>
                  <a:t>2.62               2.17</a:t>
                </a:r>
              </a:p>
            </p:txBody>
          </p:sp>
          <p:sp>
            <p:nvSpPr>
              <p:cNvPr id="27748" name="Text Box 44"/>
              <p:cNvSpPr txBox="1">
                <a:spLocks noChangeArrowheads="1"/>
              </p:cNvSpPr>
              <p:nvPr/>
            </p:nvSpPr>
            <p:spPr bwMode="auto">
              <a:xfrm>
                <a:off x="2784" y="1411"/>
                <a:ext cx="1937" cy="173"/>
              </a:xfrm>
              <a:prstGeom prst="rect">
                <a:avLst/>
              </a:prstGeom>
              <a:noFill/>
              <a:ln w="9525">
                <a:noFill/>
                <a:miter lim="800000"/>
                <a:headEnd/>
                <a:tailEnd/>
              </a:ln>
            </p:spPr>
            <p:txBody>
              <a:bodyPr wrap="none">
                <a:spAutoFit/>
              </a:bodyPr>
              <a:lstStyle/>
              <a:p>
                <a:r>
                  <a:rPr lang="en-US" sz="1200"/>
                  <a:t>0.88         0.77        0.70         0.66       0.64</a:t>
                </a:r>
              </a:p>
            </p:txBody>
          </p:sp>
          <p:sp>
            <p:nvSpPr>
              <p:cNvPr id="27749" name="Text Box 45"/>
              <p:cNvSpPr txBox="1">
                <a:spLocks noChangeArrowheads="1"/>
              </p:cNvSpPr>
              <p:nvPr/>
            </p:nvSpPr>
            <p:spPr bwMode="auto">
              <a:xfrm>
                <a:off x="2784" y="1939"/>
                <a:ext cx="1937" cy="173"/>
              </a:xfrm>
              <a:prstGeom prst="rect">
                <a:avLst/>
              </a:prstGeom>
              <a:noFill/>
              <a:ln w="9525">
                <a:noFill/>
                <a:miter lim="800000"/>
                <a:headEnd/>
                <a:tailEnd/>
              </a:ln>
            </p:spPr>
            <p:txBody>
              <a:bodyPr wrap="none">
                <a:spAutoFit/>
              </a:bodyPr>
              <a:lstStyle/>
              <a:p>
                <a:r>
                  <a:rPr lang="en-US" sz="1200"/>
                  <a:t>1.43         1.17        1.10         1.04       0.99</a:t>
                </a:r>
              </a:p>
            </p:txBody>
          </p:sp>
          <p:sp>
            <p:nvSpPr>
              <p:cNvPr id="27750" name="Text Box 46"/>
              <p:cNvSpPr txBox="1">
                <a:spLocks noChangeArrowheads="1"/>
              </p:cNvSpPr>
              <p:nvPr/>
            </p:nvSpPr>
            <p:spPr bwMode="auto">
              <a:xfrm>
                <a:off x="2815" y="2544"/>
                <a:ext cx="1937" cy="173"/>
              </a:xfrm>
              <a:prstGeom prst="rect">
                <a:avLst/>
              </a:prstGeom>
              <a:noFill/>
              <a:ln w="9525">
                <a:noFill/>
                <a:miter lim="800000"/>
                <a:headEnd/>
                <a:tailEnd/>
              </a:ln>
            </p:spPr>
            <p:txBody>
              <a:bodyPr wrap="none">
                <a:spAutoFit/>
              </a:bodyPr>
              <a:lstStyle/>
              <a:p>
                <a:r>
                  <a:rPr lang="en-US" sz="1200"/>
                  <a:t>1.22         1.22        1.21         1.17       1.14</a:t>
                </a:r>
              </a:p>
            </p:txBody>
          </p:sp>
          <p:sp>
            <p:nvSpPr>
              <p:cNvPr id="27751" name="Text Box 47"/>
              <p:cNvSpPr txBox="1">
                <a:spLocks noChangeArrowheads="1"/>
              </p:cNvSpPr>
              <p:nvPr/>
            </p:nvSpPr>
            <p:spPr bwMode="auto">
              <a:xfrm>
                <a:off x="2784" y="3216"/>
                <a:ext cx="1937" cy="173"/>
              </a:xfrm>
              <a:prstGeom prst="rect">
                <a:avLst/>
              </a:prstGeom>
              <a:noFill/>
              <a:ln w="9525">
                <a:noFill/>
                <a:miter lim="800000"/>
                <a:headEnd/>
                <a:tailEnd/>
              </a:ln>
            </p:spPr>
            <p:txBody>
              <a:bodyPr wrap="none">
                <a:spAutoFit/>
              </a:bodyPr>
              <a:lstStyle/>
              <a:p>
                <a:r>
                  <a:rPr lang="en-US" sz="1200"/>
                  <a:t>1.62         1.40        1.41         1.37       1.33</a:t>
                </a:r>
              </a:p>
            </p:txBody>
          </p:sp>
          <p:sp>
            <p:nvSpPr>
              <p:cNvPr id="27752" name="Text Box 48"/>
              <p:cNvSpPr txBox="1">
                <a:spLocks noChangeArrowheads="1"/>
              </p:cNvSpPr>
              <p:nvPr/>
            </p:nvSpPr>
            <p:spPr bwMode="auto">
              <a:xfrm>
                <a:off x="2784" y="3914"/>
                <a:ext cx="1133" cy="173"/>
              </a:xfrm>
              <a:prstGeom prst="rect">
                <a:avLst/>
              </a:prstGeom>
              <a:noFill/>
              <a:ln w="9525">
                <a:noFill/>
                <a:miter lim="800000"/>
                <a:headEnd/>
                <a:tailEnd/>
              </a:ln>
            </p:spPr>
            <p:txBody>
              <a:bodyPr wrap="none">
                <a:spAutoFit/>
              </a:bodyPr>
              <a:lstStyle/>
              <a:p>
                <a:r>
                  <a:rPr lang="en-US" sz="1200"/>
                  <a:t>1.71         1.75        1.46</a:t>
                </a:r>
              </a:p>
            </p:txBody>
          </p:sp>
        </p:grpSp>
      </p:grpSp>
      <p:sp>
        <p:nvSpPr>
          <p:cNvPr id="27653" name="Text Box 49"/>
          <p:cNvSpPr txBox="1">
            <a:spLocks noChangeArrowheads="1"/>
          </p:cNvSpPr>
          <p:nvPr/>
        </p:nvSpPr>
        <p:spPr bwMode="auto">
          <a:xfrm>
            <a:off x="2058988" y="1524000"/>
            <a:ext cx="5480050" cy="304800"/>
          </a:xfrm>
          <a:prstGeom prst="rect">
            <a:avLst/>
          </a:prstGeom>
          <a:noFill/>
          <a:ln w="9525">
            <a:noFill/>
            <a:miter lim="800000"/>
            <a:headEnd/>
            <a:tailEnd/>
          </a:ln>
        </p:spPr>
        <p:txBody>
          <a:bodyPr wrap="none">
            <a:spAutoFit/>
          </a:bodyPr>
          <a:lstStyle/>
          <a:p>
            <a:r>
              <a:rPr lang="en-US" sz="1400"/>
              <a:t>IA              IIA                          IIIA        IVA        VA        VIA       VIIA</a:t>
            </a:r>
          </a:p>
        </p:txBody>
      </p:sp>
      <p:grpSp>
        <p:nvGrpSpPr>
          <p:cNvPr id="27654" name="Group 50"/>
          <p:cNvGrpSpPr>
            <a:grpSpLocks/>
          </p:cNvGrpSpPr>
          <p:nvPr/>
        </p:nvGrpSpPr>
        <p:grpSpPr bwMode="auto">
          <a:xfrm>
            <a:off x="7077075" y="6248400"/>
            <a:ext cx="1914525" cy="381000"/>
            <a:chOff x="4176" y="3600"/>
            <a:chExt cx="1206" cy="240"/>
          </a:xfrm>
        </p:grpSpPr>
        <p:grpSp>
          <p:nvGrpSpPr>
            <p:cNvPr id="27705" name="Group 51"/>
            <p:cNvGrpSpPr>
              <a:grpSpLocks/>
            </p:cNvGrpSpPr>
            <p:nvPr/>
          </p:nvGrpSpPr>
          <p:grpSpPr bwMode="auto">
            <a:xfrm>
              <a:off x="4224" y="3600"/>
              <a:ext cx="1158" cy="231"/>
              <a:chOff x="288" y="1175"/>
              <a:chExt cx="1158" cy="231"/>
            </a:xfrm>
          </p:grpSpPr>
          <p:sp>
            <p:nvSpPr>
              <p:cNvPr id="27707" name="Oval 52"/>
              <p:cNvSpPr>
                <a:spLocks noChangeArrowheads="1"/>
              </p:cNvSpPr>
              <p:nvPr/>
            </p:nvSpPr>
            <p:spPr bwMode="auto">
              <a:xfrm>
                <a:off x="288" y="1200"/>
                <a:ext cx="192" cy="19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708" name="Text Box 53"/>
              <p:cNvSpPr txBox="1">
                <a:spLocks noChangeArrowheads="1"/>
              </p:cNvSpPr>
              <p:nvPr/>
            </p:nvSpPr>
            <p:spPr bwMode="auto">
              <a:xfrm>
                <a:off x="470" y="1175"/>
                <a:ext cx="976" cy="231"/>
              </a:xfrm>
              <a:prstGeom prst="rect">
                <a:avLst/>
              </a:prstGeom>
              <a:noFill/>
              <a:ln w="9525">
                <a:noFill/>
                <a:miter lim="800000"/>
                <a:headEnd/>
                <a:tailEnd/>
              </a:ln>
            </p:spPr>
            <p:txBody>
              <a:bodyPr wrap="none">
                <a:spAutoFit/>
              </a:bodyPr>
              <a:lstStyle/>
              <a:p>
                <a:r>
                  <a:rPr lang="en-US"/>
                  <a:t>= 1 Angstrom</a:t>
                </a:r>
              </a:p>
            </p:txBody>
          </p:sp>
        </p:grpSp>
        <p:sp>
          <p:nvSpPr>
            <p:cNvPr id="27706" name="Rectangle 54"/>
            <p:cNvSpPr>
              <a:spLocks noChangeArrowheads="1"/>
            </p:cNvSpPr>
            <p:nvPr/>
          </p:nvSpPr>
          <p:spPr bwMode="auto">
            <a:xfrm>
              <a:off x="4176" y="3600"/>
              <a:ext cx="1200" cy="240"/>
            </a:xfrm>
            <a:prstGeom prst="rect">
              <a:avLst/>
            </a:prstGeom>
            <a:noFill/>
            <a:ln w="9525">
              <a:noFill/>
              <a:miter lim="800000"/>
              <a:headEnd/>
              <a:tailEnd/>
            </a:ln>
          </p:spPr>
          <p:txBody>
            <a:bodyPr wrap="none" anchor="ctr"/>
            <a:lstStyle/>
            <a:p>
              <a:endParaRPr lang="en-US"/>
            </a:p>
          </p:txBody>
        </p:sp>
      </p:grpSp>
      <p:grpSp>
        <p:nvGrpSpPr>
          <p:cNvPr id="6" name="Group 55"/>
          <p:cNvGrpSpPr>
            <a:grpSpLocks/>
          </p:cNvGrpSpPr>
          <p:nvPr/>
        </p:nvGrpSpPr>
        <p:grpSpPr bwMode="auto">
          <a:xfrm>
            <a:off x="609600" y="1371600"/>
            <a:ext cx="8382000" cy="5334000"/>
            <a:chOff x="384" y="864"/>
            <a:chExt cx="5280" cy="3360"/>
          </a:xfrm>
        </p:grpSpPr>
        <p:sp>
          <p:nvSpPr>
            <p:cNvPr id="27657" name="Rectangle 56"/>
            <p:cNvSpPr>
              <a:spLocks noChangeArrowheads="1"/>
            </p:cNvSpPr>
            <p:nvPr/>
          </p:nvSpPr>
          <p:spPr bwMode="auto">
            <a:xfrm>
              <a:off x="384" y="864"/>
              <a:ext cx="5280" cy="3360"/>
            </a:xfrm>
            <a:prstGeom prst="rect">
              <a:avLst/>
            </a:prstGeom>
            <a:solidFill>
              <a:schemeClr val="bg1"/>
            </a:solidFill>
            <a:ln w="9525">
              <a:noFill/>
              <a:miter lim="800000"/>
              <a:headEnd/>
              <a:tailEnd/>
            </a:ln>
          </p:spPr>
          <p:txBody>
            <a:bodyPr wrap="none" anchor="ctr"/>
            <a:lstStyle/>
            <a:p>
              <a:endParaRPr lang="en-US"/>
            </a:p>
          </p:txBody>
        </p:sp>
        <p:grpSp>
          <p:nvGrpSpPr>
            <p:cNvPr id="27658" name="Group 57"/>
            <p:cNvGrpSpPr>
              <a:grpSpLocks/>
            </p:cNvGrpSpPr>
            <p:nvPr/>
          </p:nvGrpSpPr>
          <p:grpSpPr bwMode="auto">
            <a:xfrm>
              <a:off x="1200" y="1440"/>
              <a:ext cx="3527" cy="2676"/>
              <a:chOff x="1200" y="1411"/>
              <a:chExt cx="3527" cy="2676"/>
            </a:xfrm>
          </p:grpSpPr>
          <p:sp>
            <p:nvSpPr>
              <p:cNvPr id="27695" name="Text Box 58"/>
              <p:cNvSpPr txBox="1">
                <a:spLocks noChangeArrowheads="1"/>
              </p:cNvSpPr>
              <p:nvPr/>
            </p:nvSpPr>
            <p:spPr bwMode="auto">
              <a:xfrm>
                <a:off x="1248" y="1413"/>
                <a:ext cx="893" cy="173"/>
              </a:xfrm>
              <a:prstGeom prst="rect">
                <a:avLst/>
              </a:prstGeom>
              <a:noFill/>
              <a:ln w="9525">
                <a:noFill/>
                <a:miter lim="800000"/>
                <a:headEnd/>
                <a:tailEnd/>
              </a:ln>
            </p:spPr>
            <p:txBody>
              <a:bodyPr wrap="none">
                <a:spAutoFit/>
              </a:bodyPr>
              <a:lstStyle/>
              <a:p>
                <a:r>
                  <a:rPr lang="en-US" sz="1200"/>
                  <a:t>0.60               0.31</a:t>
                </a:r>
              </a:p>
            </p:txBody>
          </p:sp>
          <p:sp>
            <p:nvSpPr>
              <p:cNvPr id="27696" name="Text Box 59"/>
              <p:cNvSpPr txBox="1">
                <a:spLocks noChangeArrowheads="1"/>
              </p:cNvSpPr>
              <p:nvPr/>
            </p:nvSpPr>
            <p:spPr bwMode="auto">
              <a:xfrm>
                <a:off x="1225" y="1939"/>
                <a:ext cx="893" cy="173"/>
              </a:xfrm>
              <a:prstGeom prst="rect">
                <a:avLst/>
              </a:prstGeom>
              <a:noFill/>
              <a:ln w="9525">
                <a:noFill/>
                <a:miter lim="800000"/>
                <a:headEnd/>
                <a:tailEnd/>
              </a:ln>
            </p:spPr>
            <p:txBody>
              <a:bodyPr wrap="none">
                <a:spAutoFit/>
              </a:bodyPr>
              <a:lstStyle/>
              <a:p>
                <a:r>
                  <a:rPr lang="en-US" sz="1200"/>
                  <a:t> 0.95              0.65</a:t>
                </a:r>
              </a:p>
            </p:txBody>
          </p:sp>
          <p:sp>
            <p:nvSpPr>
              <p:cNvPr id="27697" name="Text Box 60"/>
              <p:cNvSpPr txBox="1">
                <a:spLocks noChangeArrowheads="1"/>
              </p:cNvSpPr>
              <p:nvPr/>
            </p:nvSpPr>
            <p:spPr bwMode="auto">
              <a:xfrm>
                <a:off x="1200" y="2544"/>
                <a:ext cx="920" cy="173"/>
              </a:xfrm>
              <a:prstGeom prst="rect">
                <a:avLst/>
              </a:prstGeom>
              <a:noFill/>
              <a:ln w="9525">
                <a:noFill/>
                <a:miter lim="800000"/>
                <a:headEnd/>
                <a:tailEnd/>
              </a:ln>
            </p:spPr>
            <p:txBody>
              <a:bodyPr wrap="none">
                <a:spAutoFit/>
              </a:bodyPr>
              <a:lstStyle/>
              <a:p>
                <a:r>
                  <a:rPr lang="en-US" sz="1200"/>
                  <a:t> 1.33               0.99</a:t>
                </a:r>
              </a:p>
            </p:txBody>
          </p:sp>
          <p:sp>
            <p:nvSpPr>
              <p:cNvPr id="27698" name="Text Box 61"/>
              <p:cNvSpPr txBox="1">
                <a:spLocks noChangeArrowheads="1"/>
              </p:cNvSpPr>
              <p:nvPr/>
            </p:nvSpPr>
            <p:spPr bwMode="auto">
              <a:xfrm>
                <a:off x="1200" y="3223"/>
                <a:ext cx="947" cy="173"/>
              </a:xfrm>
              <a:prstGeom prst="rect">
                <a:avLst/>
              </a:prstGeom>
              <a:noFill/>
              <a:ln w="9525">
                <a:noFill/>
                <a:miter lim="800000"/>
                <a:headEnd/>
                <a:tailEnd/>
              </a:ln>
            </p:spPr>
            <p:txBody>
              <a:bodyPr wrap="none">
                <a:spAutoFit/>
              </a:bodyPr>
              <a:lstStyle/>
              <a:p>
                <a:r>
                  <a:rPr lang="en-US" sz="1200"/>
                  <a:t> 1.48                1.13</a:t>
                </a:r>
              </a:p>
            </p:txBody>
          </p:sp>
          <p:sp>
            <p:nvSpPr>
              <p:cNvPr id="27699" name="Text Box 62"/>
              <p:cNvSpPr txBox="1">
                <a:spLocks noChangeArrowheads="1"/>
              </p:cNvSpPr>
              <p:nvPr/>
            </p:nvSpPr>
            <p:spPr bwMode="auto">
              <a:xfrm>
                <a:off x="1248" y="3914"/>
                <a:ext cx="893" cy="173"/>
              </a:xfrm>
              <a:prstGeom prst="rect">
                <a:avLst/>
              </a:prstGeom>
              <a:noFill/>
              <a:ln w="9525">
                <a:noFill/>
                <a:miter lim="800000"/>
                <a:headEnd/>
                <a:tailEnd/>
              </a:ln>
            </p:spPr>
            <p:txBody>
              <a:bodyPr wrap="none">
                <a:spAutoFit/>
              </a:bodyPr>
              <a:lstStyle/>
              <a:p>
                <a:r>
                  <a:rPr lang="en-US" sz="1200"/>
                  <a:t>1.69               1.35</a:t>
                </a:r>
              </a:p>
            </p:txBody>
          </p:sp>
          <p:sp>
            <p:nvSpPr>
              <p:cNvPr id="27700" name="Text Box 63"/>
              <p:cNvSpPr txBox="1">
                <a:spLocks noChangeArrowheads="1"/>
              </p:cNvSpPr>
              <p:nvPr/>
            </p:nvSpPr>
            <p:spPr bwMode="auto">
              <a:xfrm>
                <a:off x="2784" y="1411"/>
                <a:ext cx="1889" cy="173"/>
              </a:xfrm>
              <a:prstGeom prst="rect">
                <a:avLst/>
              </a:prstGeom>
              <a:noFill/>
              <a:ln w="9525">
                <a:noFill/>
                <a:miter lim="800000"/>
                <a:headEnd/>
                <a:tailEnd/>
              </a:ln>
            </p:spPr>
            <p:txBody>
              <a:bodyPr wrap="none">
                <a:spAutoFit/>
              </a:bodyPr>
              <a:lstStyle/>
              <a:p>
                <a:r>
                  <a:rPr lang="en-US" sz="1200"/>
                  <a:t>                              1.71         1.40      1.36</a:t>
                </a:r>
              </a:p>
            </p:txBody>
          </p:sp>
          <p:sp>
            <p:nvSpPr>
              <p:cNvPr id="27701" name="Text Box 64"/>
              <p:cNvSpPr txBox="1">
                <a:spLocks noChangeArrowheads="1"/>
              </p:cNvSpPr>
              <p:nvPr/>
            </p:nvSpPr>
            <p:spPr bwMode="auto">
              <a:xfrm>
                <a:off x="2784" y="1939"/>
                <a:ext cx="1916" cy="173"/>
              </a:xfrm>
              <a:prstGeom prst="rect">
                <a:avLst/>
              </a:prstGeom>
              <a:noFill/>
              <a:ln w="9525">
                <a:noFill/>
                <a:miter lim="800000"/>
                <a:headEnd/>
                <a:tailEnd/>
              </a:ln>
            </p:spPr>
            <p:txBody>
              <a:bodyPr wrap="none">
                <a:spAutoFit/>
              </a:bodyPr>
              <a:lstStyle/>
              <a:p>
                <a:r>
                  <a:rPr lang="en-US" sz="1200"/>
                  <a:t>0.50                                       1.84       1.81</a:t>
                </a:r>
              </a:p>
            </p:txBody>
          </p:sp>
          <p:sp>
            <p:nvSpPr>
              <p:cNvPr id="27702" name="Text Box 65"/>
              <p:cNvSpPr txBox="1">
                <a:spLocks noChangeArrowheads="1"/>
              </p:cNvSpPr>
              <p:nvPr/>
            </p:nvSpPr>
            <p:spPr bwMode="auto">
              <a:xfrm>
                <a:off x="2815" y="2544"/>
                <a:ext cx="1889" cy="173"/>
              </a:xfrm>
              <a:prstGeom prst="rect">
                <a:avLst/>
              </a:prstGeom>
              <a:noFill/>
              <a:ln w="9525">
                <a:noFill/>
                <a:miter lim="800000"/>
                <a:headEnd/>
                <a:tailEnd/>
              </a:ln>
            </p:spPr>
            <p:txBody>
              <a:bodyPr wrap="none">
                <a:spAutoFit/>
              </a:bodyPr>
              <a:lstStyle/>
              <a:p>
                <a:r>
                  <a:rPr lang="en-US" sz="1200"/>
                  <a:t>0.62                                      1.98       1.85</a:t>
                </a:r>
              </a:p>
            </p:txBody>
          </p:sp>
          <p:sp>
            <p:nvSpPr>
              <p:cNvPr id="27703" name="Text Box 66"/>
              <p:cNvSpPr txBox="1">
                <a:spLocks noChangeArrowheads="1"/>
              </p:cNvSpPr>
              <p:nvPr/>
            </p:nvSpPr>
            <p:spPr bwMode="auto">
              <a:xfrm>
                <a:off x="2784" y="3216"/>
                <a:ext cx="1943" cy="173"/>
              </a:xfrm>
              <a:prstGeom prst="rect">
                <a:avLst/>
              </a:prstGeom>
              <a:noFill/>
              <a:ln w="9525">
                <a:noFill/>
                <a:miter lim="800000"/>
                <a:headEnd/>
                <a:tailEnd/>
              </a:ln>
            </p:spPr>
            <p:txBody>
              <a:bodyPr wrap="none">
                <a:spAutoFit/>
              </a:bodyPr>
              <a:lstStyle/>
              <a:p>
                <a:r>
                  <a:rPr lang="en-US" sz="1200"/>
                  <a:t>0.81                                        2.21       2.16</a:t>
                </a:r>
              </a:p>
            </p:txBody>
          </p:sp>
          <p:sp>
            <p:nvSpPr>
              <p:cNvPr id="27704" name="Text Box 67"/>
              <p:cNvSpPr txBox="1">
                <a:spLocks noChangeArrowheads="1"/>
              </p:cNvSpPr>
              <p:nvPr/>
            </p:nvSpPr>
            <p:spPr bwMode="auto">
              <a:xfrm>
                <a:off x="2784" y="3914"/>
                <a:ext cx="302" cy="173"/>
              </a:xfrm>
              <a:prstGeom prst="rect">
                <a:avLst/>
              </a:prstGeom>
              <a:noFill/>
              <a:ln w="9525">
                <a:noFill/>
                <a:miter lim="800000"/>
                <a:headEnd/>
                <a:tailEnd/>
              </a:ln>
            </p:spPr>
            <p:txBody>
              <a:bodyPr wrap="none">
                <a:spAutoFit/>
              </a:bodyPr>
              <a:lstStyle/>
              <a:p>
                <a:r>
                  <a:rPr lang="en-US" sz="1200"/>
                  <a:t>0.95</a:t>
                </a:r>
              </a:p>
            </p:txBody>
          </p:sp>
        </p:grpSp>
        <p:sp>
          <p:nvSpPr>
            <p:cNvPr id="27659" name="Text Box 68"/>
            <p:cNvSpPr txBox="1">
              <a:spLocks noChangeArrowheads="1"/>
            </p:cNvSpPr>
            <p:nvPr/>
          </p:nvSpPr>
          <p:spPr bwMode="auto">
            <a:xfrm>
              <a:off x="1297" y="960"/>
              <a:ext cx="3452" cy="192"/>
            </a:xfrm>
            <a:prstGeom prst="rect">
              <a:avLst/>
            </a:prstGeom>
            <a:noFill/>
            <a:ln w="9525">
              <a:noFill/>
              <a:miter lim="800000"/>
              <a:headEnd/>
              <a:tailEnd/>
            </a:ln>
          </p:spPr>
          <p:txBody>
            <a:bodyPr wrap="none">
              <a:spAutoFit/>
            </a:bodyPr>
            <a:lstStyle/>
            <a:p>
              <a:r>
                <a:rPr lang="en-US" sz="1400"/>
                <a:t>IA              IIA                          IIIA        IVA        VA        VIA       VIIA</a:t>
              </a:r>
            </a:p>
          </p:txBody>
        </p:sp>
        <p:grpSp>
          <p:nvGrpSpPr>
            <p:cNvPr id="27660" name="Group 69"/>
            <p:cNvGrpSpPr>
              <a:grpSpLocks/>
            </p:cNvGrpSpPr>
            <p:nvPr/>
          </p:nvGrpSpPr>
          <p:grpSpPr bwMode="auto">
            <a:xfrm>
              <a:off x="4506" y="3936"/>
              <a:ext cx="1158" cy="231"/>
              <a:chOff x="4506" y="3936"/>
              <a:chExt cx="1158" cy="231"/>
            </a:xfrm>
          </p:grpSpPr>
          <p:sp>
            <p:nvSpPr>
              <p:cNvPr id="27693" name="Oval 70"/>
              <p:cNvSpPr>
                <a:spLocks noChangeArrowheads="1"/>
              </p:cNvSpPr>
              <p:nvPr/>
            </p:nvSpPr>
            <p:spPr bwMode="auto">
              <a:xfrm>
                <a:off x="4506" y="3961"/>
                <a:ext cx="192" cy="19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94" name="Text Box 71"/>
              <p:cNvSpPr txBox="1">
                <a:spLocks noChangeArrowheads="1"/>
              </p:cNvSpPr>
              <p:nvPr/>
            </p:nvSpPr>
            <p:spPr bwMode="auto">
              <a:xfrm>
                <a:off x="4688" y="3936"/>
                <a:ext cx="976" cy="231"/>
              </a:xfrm>
              <a:prstGeom prst="rect">
                <a:avLst/>
              </a:prstGeom>
              <a:noFill/>
              <a:ln w="9525">
                <a:noFill/>
                <a:miter lim="800000"/>
                <a:headEnd/>
                <a:tailEnd/>
              </a:ln>
            </p:spPr>
            <p:txBody>
              <a:bodyPr wrap="none">
                <a:spAutoFit/>
              </a:bodyPr>
              <a:lstStyle/>
              <a:p>
                <a:r>
                  <a:rPr lang="en-US"/>
                  <a:t>= 1 Angstrom</a:t>
                </a:r>
              </a:p>
            </p:txBody>
          </p:sp>
        </p:grpSp>
        <p:sp>
          <p:nvSpPr>
            <p:cNvPr id="27661" name="Rectangle 72"/>
            <p:cNvSpPr>
              <a:spLocks noChangeArrowheads="1"/>
            </p:cNvSpPr>
            <p:nvPr/>
          </p:nvSpPr>
          <p:spPr bwMode="auto">
            <a:xfrm>
              <a:off x="4458" y="3936"/>
              <a:ext cx="1200" cy="240"/>
            </a:xfrm>
            <a:prstGeom prst="rect">
              <a:avLst/>
            </a:prstGeom>
            <a:noFill/>
            <a:ln w="9525">
              <a:noFill/>
              <a:miter lim="800000"/>
              <a:headEnd/>
              <a:tailEnd/>
            </a:ln>
          </p:spPr>
          <p:txBody>
            <a:bodyPr wrap="none" anchor="ctr"/>
            <a:lstStyle/>
            <a:p>
              <a:endParaRPr lang="en-US"/>
            </a:p>
          </p:txBody>
        </p:sp>
        <p:sp>
          <p:nvSpPr>
            <p:cNvPr id="27662" name="Oval 73"/>
            <p:cNvSpPr>
              <a:spLocks noChangeAspect="1" noChangeArrowheads="1"/>
            </p:cNvSpPr>
            <p:nvPr/>
          </p:nvSpPr>
          <p:spPr bwMode="auto">
            <a:xfrm>
              <a:off x="1344" y="1277"/>
              <a:ext cx="115" cy="11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63" name="Text Box 74"/>
            <p:cNvSpPr txBox="1">
              <a:spLocks noChangeArrowheads="1"/>
            </p:cNvSpPr>
            <p:nvPr/>
          </p:nvSpPr>
          <p:spPr bwMode="auto">
            <a:xfrm>
              <a:off x="1286" y="1123"/>
              <a:ext cx="263" cy="173"/>
            </a:xfrm>
            <a:prstGeom prst="rect">
              <a:avLst/>
            </a:prstGeom>
            <a:noFill/>
            <a:ln w="9525">
              <a:noFill/>
              <a:miter lim="800000"/>
              <a:headEnd/>
              <a:tailEnd/>
            </a:ln>
          </p:spPr>
          <p:txBody>
            <a:bodyPr wrap="none">
              <a:spAutoFit/>
            </a:bodyPr>
            <a:lstStyle/>
            <a:p>
              <a:r>
                <a:rPr lang="en-US" sz="1200"/>
                <a:t>Li</a:t>
              </a:r>
              <a:r>
                <a:rPr lang="en-US" sz="1200" baseline="30000"/>
                <a:t>1+</a:t>
              </a:r>
              <a:endParaRPr lang="en-US" sz="1200"/>
            </a:p>
          </p:txBody>
        </p:sp>
        <p:sp>
          <p:nvSpPr>
            <p:cNvPr id="27664" name="Oval 75"/>
            <p:cNvSpPr>
              <a:spLocks noChangeAspect="1" noChangeArrowheads="1"/>
            </p:cNvSpPr>
            <p:nvPr/>
          </p:nvSpPr>
          <p:spPr bwMode="auto">
            <a:xfrm>
              <a:off x="1958" y="1334"/>
              <a:ext cx="58" cy="5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65" name="Oval 76"/>
            <p:cNvSpPr>
              <a:spLocks noChangeAspect="1" noChangeArrowheads="1"/>
            </p:cNvSpPr>
            <p:nvPr/>
          </p:nvSpPr>
          <p:spPr bwMode="auto">
            <a:xfrm>
              <a:off x="1920" y="1841"/>
              <a:ext cx="127" cy="12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66" name="Oval 77"/>
            <p:cNvSpPr>
              <a:spLocks noChangeAspect="1" noChangeArrowheads="1"/>
            </p:cNvSpPr>
            <p:nvPr/>
          </p:nvSpPr>
          <p:spPr bwMode="auto">
            <a:xfrm>
              <a:off x="1296" y="1776"/>
              <a:ext cx="184" cy="18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67" name="Text Box 78"/>
            <p:cNvSpPr txBox="1">
              <a:spLocks noChangeArrowheads="1"/>
            </p:cNvSpPr>
            <p:nvPr/>
          </p:nvSpPr>
          <p:spPr bwMode="auto">
            <a:xfrm>
              <a:off x="1838" y="1123"/>
              <a:ext cx="306" cy="173"/>
            </a:xfrm>
            <a:prstGeom prst="rect">
              <a:avLst/>
            </a:prstGeom>
            <a:noFill/>
            <a:ln w="9525">
              <a:noFill/>
              <a:miter lim="800000"/>
              <a:headEnd/>
              <a:tailEnd/>
            </a:ln>
          </p:spPr>
          <p:txBody>
            <a:bodyPr wrap="none">
              <a:spAutoFit/>
            </a:bodyPr>
            <a:lstStyle/>
            <a:p>
              <a:r>
                <a:rPr lang="en-US" sz="1200"/>
                <a:t>Be</a:t>
              </a:r>
              <a:r>
                <a:rPr lang="en-US" sz="1200" baseline="30000"/>
                <a:t>2+</a:t>
              </a:r>
              <a:endParaRPr lang="en-US" sz="1200"/>
            </a:p>
          </p:txBody>
        </p:sp>
        <p:sp>
          <p:nvSpPr>
            <p:cNvPr id="27668" name="Text Box 79"/>
            <p:cNvSpPr txBox="1">
              <a:spLocks noChangeArrowheads="1"/>
            </p:cNvSpPr>
            <p:nvPr/>
          </p:nvSpPr>
          <p:spPr bwMode="auto">
            <a:xfrm>
              <a:off x="1248" y="1632"/>
              <a:ext cx="311" cy="173"/>
            </a:xfrm>
            <a:prstGeom prst="rect">
              <a:avLst/>
            </a:prstGeom>
            <a:noFill/>
            <a:ln w="9525">
              <a:noFill/>
              <a:miter lim="800000"/>
              <a:headEnd/>
              <a:tailEnd/>
            </a:ln>
          </p:spPr>
          <p:txBody>
            <a:bodyPr wrap="none">
              <a:spAutoFit/>
            </a:bodyPr>
            <a:lstStyle/>
            <a:p>
              <a:r>
                <a:rPr lang="en-US" sz="1200"/>
                <a:t>Na</a:t>
              </a:r>
              <a:r>
                <a:rPr lang="en-US" sz="1200" baseline="30000"/>
                <a:t>1+</a:t>
              </a:r>
              <a:endParaRPr lang="en-US" sz="1200"/>
            </a:p>
          </p:txBody>
        </p:sp>
        <p:sp>
          <p:nvSpPr>
            <p:cNvPr id="27669" name="Text Box 80"/>
            <p:cNvSpPr txBox="1">
              <a:spLocks noChangeArrowheads="1"/>
            </p:cNvSpPr>
            <p:nvPr/>
          </p:nvSpPr>
          <p:spPr bwMode="auto">
            <a:xfrm>
              <a:off x="1838" y="1632"/>
              <a:ext cx="322" cy="173"/>
            </a:xfrm>
            <a:prstGeom prst="rect">
              <a:avLst/>
            </a:prstGeom>
            <a:noFill/>
            <a:ln w="9525">
              <a:noFill/>
              <a:miter lim="800000"/>
              <a:headEnd/>
              <a:tailEnd/>
            </a:ln>
          </p:spPr>
          <p:txBody>
            <a:bodyPr wrap="none">
              <a:spAutoFit/>
            </a:bodyPr>
            <a:lstStyle/>
            <a:p>
              <a:r>
                <a:rPr lang="en-US" sz="1200"/>
                <a:t>Mg</a:t>
              </a:r>
              <a:r>
                <a:rPr lang="en-US" sz="1200" baseline="30000"/>
                <a:t>2+</a:t>
              </a:r>
              <a:endParaRPr lang="en-US" sz="1200"/>
            </a:p>
          </p:txBody>
        </p:sp>
        <p:sp>
          <p:nvSpPr>
            <p:cNvPr id="27670" name="Oval 81"/>
            <p:cNvSpPr>
              <a:spLocks noChangeAspect="1" noChangeArrowheads="1"/>
            </p:cNvSpPr>
            <p:nvPr/>
          </p:nvSpPr>
          <p:spPr bwMode="auto">
            <a:xfrm>
              <a:off x="1872" y="3648"/>
              <a:ext cx="259" cy="25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Ba</a:t>
              </a:r>
              <a:r>
                <a:rPr lang="en-US" sz="1200" baseline="30000">
                  <a:solidFill>
                    <a:schemeClr val="bg1"/>
                  </a:solidFill>
                </a:rPr>
                <a:t>2+</a:t>
              </a:r>
              <a:endParaRPr lang="en-US" sz="1200">
                <a:solidFill>
                  <a:schemeClr val="bg1"/>
                </a:solidFill>
              </a:endParaRPr>
            </a:p>
          </p:txBody>
        </p:sp>
        <p:sp>
          <p:nvSpPr>
            <p:cNvPr id="27671" name="Oval 82"/>
            <p:cNvSpPr>
              <a:spLocks noChangeAspect="1" noChangeArrowheads="1"/>
            </p:cNvSpPr>
            <p:nvPr/>
          </p:nvSpPr>
          <p:spPr bwMode="auto">
            <a:xfrm>
              <a:off x="1872" y="3024"/>
              <a:ext cx="219" cy="21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Sr</a:t>
              </a:r>
              <a:r>
                <a:rPr lang="en-US" sz="1200" baseline="30000">
                  <a:solidFill>
                    <a:schemeClr val="bg1"/>
                  </a:solidFill>
                </a:rPr>
                <a:t>2+</a:t>
              </a:r>
              <a:endParaRPr lang="en-US" sz="1200">
                <a:solidFill>
                  <a:schemeClr val="bg1"/>
                </a:solidFill>
              </a:endParaRPr>
            </a:p>
          </p:txBody>
        </p:sp>
        <p:sp>
          <p:nvSpPr>
            <p:cNvPr id="27672" name="Oval 83"/>
            <p:cNvSpPr>
              <a:spLocks noChangeAspect="1" noChangeArrowheads="1"/>
            </p:cNvSpPr>
            <p:nvPr/>
          </p:nvSpPr>
          <p:spPr bwMode="auto">
            <a:xfrm>
              <a:off x="1872" y="2352"/>
              <a:ext cx="190" cy="19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Ca</a:t>
              </a:r>
              <a:r>
                <a:rPr lang="en-US" sz="1200" baseline="30000">
                  <a:solidFill>
                    <a:schemeClr val="bg1"/>
                  </a:solidFill>
                </a:rPr>
                <a:t>2+</a:t>
              </a:r>
              <a:endParaRPr lang="en-US" sz="1200">
                <a:solidFill>
                  <a:schemeClr val="bg1"/>
                </a:solidFill>
              </a:endParaRPr>
            </a:p>
          </p:txBody>
        </p:sp>
        <p:sp>
          <p:nvSpPr>
            <p:cNvPr id="27673" name="Oval 84"/>
            <p:cNvSpPr>
              <a:spLocks noChangeAspect="1" noChangeArrowheads="1"/>
            </p:cNvSpPr>
            <p:nvPr/>
          </p:nvSpPr>
          <p:spPr bwMode="auto">
            <a:xfrm>
              <a:off x="1283" y="2304"/>
              <a:ext cx="253" cy="25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K</a:t>
              </a:r>
              <a:r>
                <a:rPr lang="en-US" sz="1200" baseline="30000">
                  <a:solidFill>
                    <a:schemeClr val="bg1"/>
                  </a:solidFill>
                </a:rPr>
                <a:t>1+</a:t>
              </a:r>
            </a:p>
          </p:txBody>
        </p:sp>
        <p:sp>
          <p:nvSpPr>
            <p:cNvPr id="27674" name="Oval 85"/>
            <p:cNvSpPr>
              <a:spLocks noChangeAspect="1" noChangeArrowheads="1"/>
            </p:cNvSpPr>
            <p:nvPr/>
          </p:nvSpPr>
          <p:spPr bwMode="auto">
            <a:xfrm>
              <a:off x="1248" y="2976"/>
              <a:ext cx="282" cy="28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Rb</a:t>
              </a:r>
              <a:r>
                <a:rPr lang="en-US" sz="1200" baseline="30000">
                  <a:solidFill>
                    <a:schemeClr val="bg1"/>
                  </a:solidFill>
                </a:rPr>
                <a:t>1+</a:t>
              </a:r>
            </a:p>
          </p:txBody>
        </p:sp>
        <p:sp>
          <p:nvSpPr>
            <p:cNvPr id="27675" name="Oval 86"/>
            <p:cNvSpPr>
              <a:spLocks noChangeAspect="1" noChangeArrowheads="1"/>
            </p:cNvSpPr>
            <p:nvPr/>
          </p:nvSpPr>
          <p:spPr bwMode="auto">
            <a:xfrm>
              <a:off x="1248" y="3600"/>
              <a:ext cx="322" cy="32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Cs</a:t>
              </a:r>
              <a:r>
                <a:rPr lang="en-US" sz="1200" baseline="30000">
                  <a:solidFill>
                    <a:schemeClr val="bg1"/>
                  </a:solidFill>
                </a:rPr>
                <a:t>1+</a:t>
              </a:r>
              <a:endParaRPr lang="en-US" sz="1200">
                <a:solidFill>
                  <a:schemeClr val="bg1"/>
                </a:solidFill>
              </a:endParaRPr>
            </a:p>
          </p:txBody>
        </p:sp>
        <p:sp>
          <p:nvSpPr>
            <p:cNvPr id="27676" name="Oval 87"/>
            <p:cNvSpPr>
              <a:spLocks noChangeAspect="1" noChangeArrowheads="1"/>
            </p:cNvSpPr>
            <p:nvPr/>
          </p:nvSpPr>
          <p:spPr bwMode="auto">
            <a:xfrm>
              <a:off x="4368" y="1632"/>
              <a:ext cx="345" cy="34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Cl</a:t>
              </a:r>
              <a:r>
                <a:rPr lang="en-US" sz="1200" baseline="30000">
                  <a:solidFill>
                    <a:schemeClr val="bg1"/>
                  </a:solidFill>
                </a:rPr>
                <a:t>1-</a:t>
              </a:r>
            </a:p>
          </p:txBody>
        </p:sp>
        <p:sp>
          <p:nvSpPr>
            <p:cNvPr id="27677" name="Oval 88"/>
            <p:cNvSpPr>
              <a:spLocks noChangeAspect="1" noChangeArrowheads="1"/>
            </p:cNvSpPr>
            <p:nvPr/>
          </p:nvSpPr>
          <p:spPr bwMode="auto">
            <a:xfrm>
              <a:off x="3600" y="1112"/>
              <a:ext cx="328" cy="32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N</a:t>
              </a:r>
              <a:r>
                <a:rPr lang="en-US" sz="1200" baseline="30000">
                  <a:solidFill>
                    <a:schemeClr val="bg1"/>
                  </a:solidFill>
                </a:rPr>
                <a:t>3-</a:t>
              </a:r>
            </a:p>
          </p:txBody>
        </p:sp>
        <p:sp>
          <p:nvSpPr>
            <p:cNvPr id="27678" name="Oval 89"/>
            <p:cNvSpPr>
              <a:spLocks noChangeAspect="1" noChangeArrowheads="1"/>
            </p:cNvSpPr>
            <p:nvPr/>
          </p:nvSpPr>
          <p:spPr bwMode="auto">
            <a:xfrm>
              <a:off x="4049" y="1152"/>
              <a:ext cx="271" cy="27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O</a:t>
              </a:r>
              <a:r>
                <a:rPr lang="en-US" sz="1200" baseline="30000">
                  <a:solidFill>
                    <a:schemeClr val="bg1"/>
                  </a:solidFill>
                </a:rPr>
                <a:t>2-</a:t>
              </a:r>
            </a:p>
          </p:txBody>
        </p:sp>
        <p:sp>
          <p:nvSpPr>
            <p:cNvPr id="27679" name="Oval 90"/>
            <p:cNvSpPr>
              <a:spLocks noChangeAspect="1" noChangeArrowheads="1"/>
            </p:cNvSpPr>
            <p:nvPr/>
          </p:nvSpPr>
          <p:spPr bwMode="auto">
            <a:xfrm>
              <a:off x="4397" y="1152"/>
              <a:ext cx="259" cy="25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F</a:t>
              </a:r>
              <a:r>
                <a:rPr lang="en-US" sz="1200" baseline="30000">
                  <a:solidFill>
                    <a:schemeClr val="bg1"/>
                  </a:solidFill>
                </a:rPr>
                <a:t>1-</a:t>
              </a:r>
              <a:endParaRPr lang="en-US" sz="1200">
                <a:solidFill>
                  <a:schemeClr val="bg1"/>
                </a:solidFill>
              </a:endParaRPr>
            </a:p>
          </p:txBody>
        </p:sp>
        <p:sp>
          <p:nvSpPr>
            <p:cNvPr id="27680" name="Oval 91"/>
            <p:cNvSpPr>
              <a:spLocks noChangeAspect="1" noChangeArrowheads="1"/>
            </p:cNvSpPr>
            <p:nvPr/>
          </p:nvSpPr>
          <p:spPr bwMode="auto">
            <a:xfrm>
              <a:off x="3984" y="1632"/>
              <a:ext cx="351" cy="35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S</a:t>
              </a:r>
              <a:r>
                <a:rPr lang="en-US" sz="1200" baseline="30000">
                  <a:solidFill>
                    <a:schemeClr val="bg1"/>
                  </a:solidFill>
                </a:rPr>
                <a:t>2-</a:t>
              </a:r>
            </a:p>
          </p:txBody>
        </p:sp>
        <p:sp>
          <p:nvSpPr>
            <p:cNvPr id="27681" name="Oval 92"/>
            <p:cNvSpPr>
              <a:spLocks noChangeAspect="1" noChangeArrowheads="1"/>
            </p:cNvSpPr>
            <p:nvPr/>
          </p:nvSpPr>
          <p:spPr bwMode="auto">
            <a:xfrm>
              <a:off x="2832" y="3752"/>
              <a:ext cx="184" cy="18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82" name="Oval 93"/>
            <p:cNvSpPr>
              <a:spLocks noChangeAspect="1" noChangeArrowheads="1"/>
            </p:cNvSpPr>
            <p:nvPr/>
          </p:nvSpPr>
          <p:spPr bwMode="auto">
            <a:xfrm>
              <a:off x="2878" y="1870"/>
              <a:ext cx="98" cy="9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83" name="Oval 94"/>
            <p:cNvSpPr>
              <a:spLocks noChangeAspect="1" noChangeArrowheads="1"/>
            </p:cNvSpPr>
            <p:nvPr/>
          </p:nvSpPr>
          <p:spPr bwMode="auto">
            <a:xfrm>
              <a:off x="2903" y="2448"/>
              <a:ext cx="121" cy="12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84" name="Oval 95"/>
            <p:cNvSpPr>
              <a:spLocks noChangeAspect="1" noChangeArrowheads="1"/>
            </p:cNvSpPr>
            <p:nvPr/>
          </p:nvSpPr>
          <p:spPr bwMode="auto">
            <a:xfrm>
              <a:off x="3984" y="2208"/>
              <a:ext cx="380" cy="38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Se</a:t>
              </a:r>
              <a:r>
                <a:rPr lang="en-US" sz="1200" baseline="30000">
                  <a:solidFill>
                    <a:schemeClr val="bg1"/>
                  </a:solidFill>
                </a:rPr>
                <a:t>2-</a:t>
              </a:r>
            </a:p>
          </p:txBody>
        </p:sp>
        <p:sp>
          <p:nvSpPr>
            <p:cNvPr id="27685" name="Oval 96"/>
            <p:cNvSpPr>
              <a:spLocks noChangeAspect="1" noChangeArrowheads="1"/>
            </p:cNvSpPr>
            <p:nvPr/>
          </p:nvSpPr>
          <p:spPr bwMode="auto">
            <a:xfrm>
              <a:off x="4395" y="2208"/>
              <a:ext cx="357" cy="35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Br</a:t>
              </a:r>
              <a:r>
                <a:rPr lang="en-US" sz="1200" baseline="30000">
                  <a:solidFill>
                    <a:schemeClr val="bg1"/>
                  </a:solidFill>
                </a:rPr>
                <a:t>1-</a:t>
              </a:r>
            </a:p>
          </p:txBody>
        </p:sp>
        <p:sp>
          <p:nvSpPr>
            <p:cNvPr id="27686" name="Oval 97"/>
            <p:cNvSpPr>
              <a:spLocks noChangeAspect="1" noChangeArrowheads="1"/>
            </p:cNvSpPr>
            <p:nvPr/>
          </p:nvSpPr>
          <p:spPr bwMode="auto">
            <a:xfrm>
              <a:off x="2869" y="3061"/>
              <a:ext cx="155" cy="15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7687" name="Oval 98"/>
            <p:cNvSpPr>
              <a:spLocks noChangeAspect="1" noChangeArrowheads="1"/>
            </p:cNvSpPr>
            <p:nvPr/>
          </p:nvSpPr>
          <p:spPr bwMode="auto">
            <a:xfrm>
              <a:off x="3936" y="2832"/>
              <a:ext cx="426" cy="42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Te</a:t>
              </a:r>
              <a:r>
                <a:rPr lang="en-US" sz="1200" baseline="30000">
                  <a:solidFill>
                    <a:schemeClr val="bg1"/>
                  </a:solidFill>
                </a:rPr>
                <a:t>2-</a:t>
              </a:r>
            </a:p>
          </p:txBody>
        </p:sp>
        <p:sp>
          <p:nvSpPr>
            <p:cNvPr id="27688" name="Oval 99"/>
            <p:cNvSpPr>
              <a:spLocks noChangeAspect="1" noChangeArrowheads="1"/>
            </p:cNvSpPr>
            <p:nvPr/>
          </p:nvSpPr>
          <p:spPr bwMode="auto">
            <a:xfrm>
              <a:off x="4385" y="2832"/>
              <a:ext cx="415" cy="41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I</a:t>
              </a:r>
              <a:r>
                <a:rPr lang="en-US" sz="1200" baseline="30000">
                  <a:solidFill>
                    <a:schemeClr val="bg1"/>
                  </a:solidFill>
                </a:rPr>
                <a:t>1-</a:t>
              </a:r>
            </a:p>
          </p:txBody>
        </p:sp>
        <p:sp>
          <p:nvSpPr>
            <p:cNvPr id="27689" name="Text Box 100"/>
            <p:cNvSpPr txBox="1">
              <a:spLocks noChangeArrowheads="1"/>
            </p:cNvSpPr>
            <p:nvPr/>
          </p:nvSpPr>
          <p:spPr bwMode="auto">
            <a:xfrm>
              <a:off x="2832" y="1651"/>
              <a:ext cx="274" cy="173"/>
            </a:xfrm>
            <a:prstGeom prst="rect">
              <a:avLst/>
            </a:prstGeom>
            <a:noFill/>
            <a:ln w="9525">
              <a:noFill/>
              <a:miter lim="800000"/>
              <a:headEnd/>
              <a:tailEnd/>
            </a:ln>
          </p:spPr>
          <p:txBody>
            <a:bodyPr wrap="none">
              <a:spAutoFit/>
            </a:bodyPr>
            <a:lstStyle/>
            <a:p>
              <a:r>
                <a:rPr lang="en-US" sz="1200"/>
                <a:t>Al</a:t>
              </a:r>
              <a:r>
                <a:rPr lang="en-US" sz="1200" baseline="30000"/>
                <a:t>3+</a:t>
              </a:r>
              <a:endParaRPr lang="en-US" sz="1200"/>
            </a:p>
          </p:txBody>
        </p:sp>
        <p:sp>
          <p:nvSpPr>
            <p:cNvPr id="27690" name="Text Box 101"/>
            <p:cNvSpPr txBox="1">
              <a:spLocks noChangeArrowheads="1"/>
            </p:cNvSpPr>
            <p:nvPr/>
          </p:nvSpPr>
          <p:spPr bwMode="auto">
            <a:xfrm>
              <a:off x="2832" y="2275"/>
              <a:ext cx="317" cy="173"/>
            </a:xfrm>
            <a:prstGeom prst="rect">
              <a:avLst/>
            </a:prstGeom>
            <a:noFill/>
            <a:ln w="9525">
              <a:noFill/>
              <a:miter lim="800000"/>
              <a:headEnd/>
              <a:tailEnd/>
            </a:ln>
          </p:spPr>
          <p:txBody>
            <a:bodyPr wrap="none">
              <a:spAutoFit/>
            </a:bodyPr>
            <a:lstStyle/>
            <a:p>
              <a:r>
                <a:rPr lang="en-US" sz="1200"/>
                <a:t>Ga</a:t>
              </a:r>
              <a:r>
                <a:rPr lang="en-US" sz="1200" baseline="30000"/>
                <a:t>3+</a:t>
              </a:r>
              <a:endParaRPr lang="en-US" sz="1200"/>
            </a:p>
          </p:txBody>
        </p:sp>
        <p:sp>
          <p:nvSpPr>
            <p:cNvPr id="27691" name="Text Box 102"/>
            <p:cNvSpPr txBox="1">
              <a:spLocks noChangeArrowheads="1"/>
            </p:cNvSpPr>
            <p:nvPr/>
          </p:nvSpPr>
          <p:spPr bwMode="auto">
            <a:xfrm>
              <a:off x="2832" y="2880"/>
              <a:ext cx="269" cy="173"/>
            </a:xfrm>
            <a:prstGeom prst="rect">
              <a:avLst/>
            </a:prstGeom>
            <a:noFill/>
            <a:ln w="9525">
              <a:noFill/>
              <a:miter lim="800000"/>
              <a:headEnd/>
              <a:tailEnd/>
            </a:ln>
          </p:spPr>
          <p:txBody>
            <a:bodyPr wrap="none">
              <a:spAutoFit/>
            </a:bodyPr>
            <a:lstStyle/>
            <a:p>
              <a:r>
                <a:rPr lang="en-US" sz="1200"/>
                <a:t>In</a:t>
              </a:r>
              <a:r>
                <a:rPr lang="en-US" sz="1200" baseline="30000"/>
                <a:t>3+</a:t>
              </a:r>
              <a:endParaRPr lang="en-US" sz="1200"/>
            </a:p>
          </p:txBody>
        </p:sp>
        <p:sp>
          <p:nvSpPr>
            <p:cNvPr id="27692" name="Text Box 103"/>
            <p:cNvSpPr txBox="1">
              <a:spLocks noChangeArrowheads="1"/>
            </p:cNvSpPr>
            <p:nvPr/>
          </p:nvSpPr>
          <p:spPr bwMode="auto">
            <a:xfrm>
              <a:off x="2784" y="3571"/>
              <a:ext cx="269" cy="173"/>
            </a:xfrm>
            <a:prstGeom prst="rect">
              <a:avLst/>
            </a:prstGeom>
            <a:noFill/>
            <a:ln w="9525">
              <a:noFill/>
              <a:miter lim="800000"/>
              <a:headEnd/>
              <a:tailEnd/>
            </a:ln>
          </p:spPr>
          <p:txBody>
            <a:bodyPr wrap="none">
              <a:spAutoFit/>
            </a:bodyPr>
            <a:lstStyle/>
            <a:p>
              <a:r>
                <a:rPr lang="en-US" sz="1200"/>
                <a:t>Tl</a:t>
              </a:r>
              <a:r>
                <a:rPr lang="en-US" sz="1200" baseline="30000"/>
                <a:t>3+</a:t>
              </a:r>
              <a:endParaRPr lang="en-US" sz="1200"/>
            </a:p>
          </p:txBody>
        </p:sp>
      </p:grpSp>
      <p:sp>
        <p:nvSpPr>
          <p:cNvPr id="371816" name="Rectangle 104"/>
          <p:cNvSpPr>
            <a:spLocks noChangeArrowheads="1"/>
          </p:cNvSpPr>
          <p:nvPr/>
        </p:nvSpPr>
        <p:spPr bwMode="auto">
          <a:xfrm>
            <a:off x="838200" y="381000"/>
            <a:ext cx="7772400" cy="1143000"/>
          </a:xfrm>
          <a:prstGeom prst="rect">
            <a:avLst/>
          </a:prstGeom>
          <a:solidFill>
            <a:schemeClr val="bg1"/>
          </a:solidFill>
          <a:ln w="9525">
            <a:noFill/>
            <a:miter lim="800000"/>
            <a:headEnd/>
            <a:tailEnd/>
          </a:ln>
        </p:spPr>
        <p:txBody>
          <a:bodyPr anchor="ctr"/>
          <a:lstStyle/>
          <a:p>
            <a:pPr algn="ctr"/>
            <a:r>
              <a:rPr lang="en-US" sz="4000">
                <a:solidFill>
                  <a:schemeClr val="tx2"/>
                </a:solidFill>
              </a:rPr>
              <a:t>Ionic Radii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1816"/>
                                        </p:tgtEl>
                                        <p:attrNameLst>
                                          <p:attrName>style.visibility</p:attrName>
                                        </p:attrNameLst>
                                      </p:cBhvr>
                                      <p:to>
                                        <p:strVal val="visible"/>
                                      </p:to>
                                    </p:set>
                                    <p:animEffect transition="in" filter="dissolve">
                                      <p:cBhvr>
                                        <p:cTn id="10" dur="1000"/>
                                        <p:tgtEl>
                                          <p:spTgt spid="371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8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1143000"/>
          </a:xfrm>
        </p:spPr>
        <p:txBody>
          <a:bodyPr/>
          <a:lstStyle/>
          <a:p>
            <a:pPr eaLnBrk="1" hangingPunct="1"/>
            <a:r>
              <a:rPr lang="en-US" sz="4000" smtClean="0"/>
              <a:t>Trends in Atomic and Ionic Size</a:t>
            </a:r>
          </a:p>
        </p:txBody>
      </p:sp>
      <p:grpSp>
        <p:nvGrpSpPr>
          <p:cNvPr id="2" name="Group 6"/>
          <p:cNvGrpSpPr>
            <a:grpSpLocks/>
          </p:cNvGrpSpPr>
          <p:nvPr/>
        </p:nvGrpSpPr>
        <p:grpSpPr bwMode="auto">
          <a:xfrm>
            <a:off x="381000" y="2438400"/>
            <a:ext cx="1033463" cy="4114800"/>
            <a:chOff x="240" y="1536"/>
            <a:chExt cx="651" cy="2592"/>
          </a:xfrm>
        </p:grpSpPr>
        <p:sp>
          <p:nvSpPr>
            <p:cNvPr id="28752" name="Text Box 7"/>
            <p:cNvSpPr txBox="1">
              <a:spLocks noChangeArrowheads="1"/>
            </p:cNvSpPr>
            <p:nvPr/>
          </p:nvSpPr>
          <p:spPr bwMode="auto">
            <a:xfrm>
              <a:off x="384" y="2016"/>
              <a:ext cx="302" cy="192"/>
            </a:xfrm>
            <a:prstGeom prst="rect">
              <a:avLst/>
            </a:prstGeom>
            <a:noFill/>
            <a:ln w="9525">
              <a:noFill/>
              <a:miter lim="800000"/>
              <a:headEnd/>
              <a:tailEnd/>
            </a:ln>
          </p:spPr>
          <p:txBody>
            <a:bodyPr wrap="none">
              <a:spAutoFit/>
            </a:bodyPr>
            <a:lstStyle/>
            <a:p>
              <a:r>
                <a:rPr lang="en-US" sz="1400"/>
                <a:t>152</a:t>
              </a:r>
            </a:p>
          </p:txBody>
        </p:sp>
        <p:sp>
          <p:nvSpPr>
            <p:cNvPr id="28753" name="Text Box 8"/>
            <p:cNvSpPr txBox="1">
              <a:spLocks noChangeArrowheads="1"/>
            </p:cNvSpPr>
            <p:nvPr/>
          </p:nvSpPr>
          <p:spPr bwMode="auto">
            <a:xfrm>
              <a:off x="384" y="2976"/>
              <a:ext cx="302" cy="192"/>
            </a:xfrm>
            <a:prstGeom prst="rect">
              <a:avLst/>
            </a:prstGeom>
            <a:noFill/>
            <a:ln w="9525">
              <a:noFill/>
              <a:miter lim="800000"/>
              <a:headEnd/>
              <a:tailEnd/>
            </a:ln>
          </p:spPr>
          <p:txBody>
            <a:bodyPr wrap="none">
              <a:spAutoFit/>
            </a:bodyPr>
            <a:lstStyle/>
            <a:p>
              <a:r>
                <a:rPr lang="en-US" sz="1400"/>
                <a:t>186</a:t>
              </a:r>
            </a:p>
          </p:txBody>
        </p:sp>
        <p:sp>
          <p:nvSpPr>
            <p:cNvPr id="28754" name="Text Box 9"/>
            <p:cNvSpPr txBox="1">
              <a:spLocks noChangeArrowheads="1"/>
            </p:cNvSpPr>
            <p:nvPr/>
          </p:nvSpPr>
          <p:spPr bwMode="auto">
            <a:xfrm>
              <a:off x="418" y="3936"/>
              <a:ext cx="302" cy="192"/>
            </a:xfrm>
            <a:prstGeom prst="rect">
              <a:avLst/>
            </a:prstGeom>
            <a:noFill/>
            <a:ln w="9525">
              <a:noFill/>
              <a:miter lim="800000"/>
              <a:headEnd/>
              <a:tailEnd/>
            </a:ln>
          </p:spPr>
          <p:txBody>
            <a:bodyPr wrap="none">
              <a:spAutoFit/>
            </a:bodyPr>
            <a:lstStyle/>
            <a:p>
              <a:r>
                <a:rPr lang="en-US" sz="1400"/>
                <a:t>227</a:t>
              </a:r>
            </a:p>
          </p:txBody>
        </p:sp>
        <p:sp>
          <p:nvSpPr>
            <p:cNvPr id="28755" name="Oval 10"/>
            <p:cNvSpPr>
              <a:spLocks noChangeAspect="1" noChangeArrowheads="1"/>
            </p:cNvSpPr>
            <p:nvPr/>
          </p:nvSpPr>
          <p:spPr bwMode="auto">
            <a:xfrm>
              <a:off x="336" y="1536"/>
              <a:ext cx="438" cy="438"/>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Li</a:t>
              </a:r>
            </a:p>
          </p:txBody>
        </p:sp>
        <p:sp>
          <p:nvSpPr>
            <p:cNvPr id="28756" name="Oval 11"/>
            <p:cNvSpPr>
              <a:spLocks noChangeAspect="1" noChangeArrowheads="1"/>
            </p:cNvSpPr>
            <p:nvPr/>
          </p:nvSpPr>
          <p:spPr bwMode="auto">
            <a:xfrm>
              <a:off x="288" y="2400"/>
              <a:ext cx="530" cy="530"/>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Na</a:t>
              </a:r>
            </a:p>
          </p:txBody>
        </p:sp>
        <p:sp>
          <p:nvSpPr>
            <p:cNvPr id="28757" name="Oval 12"/>
            <p:cNvSpPr>
              <a:spLocks noChangeAspect="1" noChangeArrowheads="1"/>
            </p:cNvSpPr>
            <p:nvPr/>
          </p:nvSpPr>
          <p:spPr bwMode="auto">
            <a:xfrm>
              <a:off x="240" y="3264"/>
              <a:ext cx="651" cy="651"/>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K</a:t>
              </a:r>
            </a:p>
          </p:txBody>
        </p:sp>
      </p:grpSp>
      <p:grpSp>
        <p:nvGrpSpPr>
          <p:cNvPr id="3" name="Group 80"/>
          <p:cNvGrpSpPr>
            <a:grpSpLocks/>
          </p:cNvGrpSpPr>
          <p:nvPr/>
        </p:nvGrpSpPr>
        <p:grpSpPr bwMode="auto">
          <a:xfrm>
            <a:off x="2286000" y="2551113"/>
            <a:ext cx="739775" cy="954087"/>
            <a:chOff x="1440" y="1607"/>
            <a:chExt cx="466" cy="601"/>
          </a:xfrm>
        </p:grpSpPr>
        <p:sp>
          <p:nvSpPr>
            <p:cNvPr id="28749" name="Text Box 13"/>
            <p:cNvSpPr txBox="1">
              <a:spLocks noChangeArrowheads="1"/>
            </p:cNvSpPr>
            <p:nvPr/>
          </p:nvSpPr>
          <p:spPr bwMode="auto">
            <a:xfrm>
              <a:off x="1440" y="2016"/>
              <a:ext cx="240" cy="192"/>
            </a:xfrm>
            <a:prstGeom prst="rect">
              <a:avLst/>
            </a:prstGeom>
            <a:noFill/>
            <a:ln w="9525">
              <a:noFill/>
              <a:miter lim="800000"/>
              <a:headEnd/>
              <a:tailEnd/>
            </a:ln>
          </p:spPr>
          <p:txBody>
            <a:bodyPr wrap="none">
              <a:spAutoFit/>
            </a:bodyPr>
            <a:lstStyle/>
            <a:p>
              <a:r>
                <a:rPr lang="en-US" sz="1400"/>
                <a:t>60</a:t>
              </a:r>
            </a:p>
          </p:txBody>
        </p:sp>
        <p:sp>
          <p:nvSpPr>
            <p:cNvPr id="28750" name="Oval 15"/>
            <p:cNvSpPr>
              <a:spLocks noChangeAspect="1" noChangeArrowheads="1"/>
            </p:cNvSpPr>
            <p:nvPr/>
          </p:nvSpPr>
          <p:spPr bwMode="auto">
            <a:xfrm>
              <a:off x="1488" y="1776"/>
              <a:ext cx="173" cy="173"/>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endParaRPr lang="en-US"/>
            </a:p>
          </p:txBody>
        </p:sp>
        <p:sp>
          <p:nvSpPr>
            <p:cNvPr id="28751" name="Text Box 18"/>
            <p:cNvSpPr txBox="1">
              <a:spLocks noChangeArrowheads="1"/>
            </p:cNvSpPr>
            <p:nvPr/>
          </p:nvSpPr>
          <p:spPr bwMode="auto">
            <a:xfrm>
              <a:off x="1622" y="1607"/>
              <a:ext cx="284" cy="231"/>
            </a:xfrm>
            <a:prstGeom prst="rect">
              <a:avLst/>
            </a:prstGeom>
            <a:noFill/>
            <a:ln w="9525">
              <a:noFill/>
              <a:miter lim="800000"/>
              <a:headEnd/>
              <a:tailEnd/>
            </a:ln>
          </p:spPr>
          <p:txBody>
            <a:bodyPr wrap="none">
              <a:spAutoFit/>
            </a:bodyPr>
            <a:lstStyle/>
            <a:p>
              <a:r>
                <a:rPr lang="en-US"/>
                <a:t>Li</a:t>
              </a:r>
              <a:r>
                <a:rPr lang="en-US" baseline="30000"/>
                <a:t>+</a:t>
              </a:r>
            </a:p>
          </p:txBody>
        </p:sp>
      </p:grpSp>
      <p:grpSp>
        <p:nvGrpSpPr>
          <p:cNvPr id="4" name="Group 81"/>
          <p:cNvGrpSpPr>
            <a:grpSpLocks/>
          </p:cNvGrpSpPr>
          <p:nvPr/>
        </p:nvGrpSpPr>
        <p:grpSpPr bwMode="auto">
          <a:xfrm>
            <a:off x="2438400" y="3810000"/>
            <a:ext cx="914400" cy="990600"/>
            <a:chOff x="1536" y="2400"/>
            <a:chExt cx="576" cy="624"/>
          </a:xfrm>
        </p:grpSpPr>
        <p:sp>
          <p:nvSpPr>
            <p:cNvPr id="28746" name="Oval 16"/>
            <p:cNvSpPr>
              <a:spLocks noChangeAspect="1" noChangeArrowheads="1"/>
            </p:cNvSpPr>
            <p:nvPr/>
          </p:nvSpPr>
          <p:spPr bwMode="auto">
            <a:xfrm>
              <a:off x="1536" y="2544"/>
              <a:ext cx="271" cy="271"/>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endParaRPr lang="en-US" sz="1600" baseline="30000"/>
            </a:p>
          </p:txBody>
        </p:sp>
        <p:sp>
          <p:nvSpPr>
            <p:cNvPr id="28747" name="Text Box 19"/>
            <p:cNvSpPr txBox="1">
              <a:spLocks noChangeArrowheads="1"/>
            </p:cNvSpPr>
            <p:nvPr/>
          </p:nvSpPr>
          <p:spPr bwMode="auto">
            <a:xfrm>
              <a:off x="1536" y="2832"/>
              <a:ext cx="240" cy="192"/>
            </a:xfrm>
            <a:prstGeom prst="rect">
              <a:avLst/>
            </a:prstGeom>
            <a:noFill/>
            <a:ln w="9525">
              <a:noFill/>
              <a:miter lim="800000"/>
              <a:headEnd/>
              <a:tailEnd/>
            </a:ln>
          </p:spPr>
          <p:txBody>
            <a:bodyPr wrap="none">
              <a:spAutoFit/>
            </a:bodyPr>
            <a:lstStyle/>
            <a:p>
              <a:r>
                <a:rPr lang="en-US" sz="1400"/>
                <a:t>95</a:t>
              </a:r>
            </a:p>
          </p:txBody>
        </p:sp>
        <p:sp>
          <p:nvSpPr>
            <p:cNvPr id="28748" name="Text Box 21"/>
            <p:cNvSpPr txBox="1">
              <a:spLocks noChangeArrowheads="1"/>
            </p:cNvSpPr>
            <p:nvPr/>
          </p:nvSpPr>
          <p:spPr bwMode="auto">
            <a:xfrm>
              <a:off x="1728" y="2400"/>
              <a:ext cx="384" cy="231"/>
            </a:xfrm>
            <a:prstGeom prst="rect">
              <a:avLst/>
            </a:prstGeom>
            <a:noFill/>
            <a:ln w="9525">
              <a:noFill/>
              <a:miter lim="800000"/>
              <a:headEnd/>
              <a:tailEnd/>
            </a:ln>
          </p:spPr>
          <p:txBody>
            <a:bodyPr wrap="none">
              <a:spAutoFit/>
            </a:bodyPr>
            <a:lstStyle/>
            <a:p>
              <a:r>
                <a:rPr lang="en-US"/>
                <a:t>Na+</a:t>
              </a:r>
            </a:p>
          </p:txBody>
        </p:sp>
      </p:grpSp>
      <p:grpSp>
        <p:nvGrpSpPr>
          <p:cNvPr id="5" name="Group 82"/>
          <p:cNvGrpSpPr>
            <a:grpSpLocks/>
          </p:cNvGrpSpPr>
          <p:nvPr/>
        </p:nvGrpSpPr>
        <p:grpSpPr bwMode="auto">
          <a:xfrm>
            <a:off x="2514600" y="5181600"/>
            <a:ext cx="927100" cy="1219200"/>
            <a:chOff x="1584" y="3264"/>
            <a:chExt cx="584" cy="768"/>
          </a:xfrm>
        </p:grpSpPr>
        <p:sp>
          <p:nvSpPr>
            <p:cNvPr id="28743" name="Oval 17"/>
            <p:cNvSpPr>
              <a:spLocks noChangeAspect="1" noChangeArrowheads="1"/>
            </p:cNvSpPr>
            <p:nvPr/>
          </p:nvSpPr>
          <p:spPr bwMode="auto">
            <a:xfrm>
              <a:off x="1584" y="3408"/>
              <a:ext cx="380" cy="380"/>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endParaRPr lang="en-US" sz="1600" baseline="30000"/>
            </a:p>
          </p:txBody>
        </p:sp>
        <p:sp>
          <p:nvSpPr>
            <p:cNvPr id="28744" name="Text Box 20"/>
            <p:cNvSpPr txBox="1">
              <a:spLocks noChangeArrowheads="1"/>
            </p:cNvSpPr>
            <p:nvPr/>
          </p:nvSpPr>
          <p:spPr bwMode="auto">
            <a:xfrm>
              <a:off x="1618" y="3840"/>
              <a:ext cx="302" cy="192"/>
            </a:xfrm>
            <a:prstGeom prst="rect">
              <a:avLst/>
            </a:prstGeom>
            <a:noFill/>
            <a:ln w="9525">
              <a:noFill/>
              <a:miter lim="800000"/>
              <a:headEnd/>
              <a:tailEnd/>
            </a:ln>
          </p:spPr>
          <p:txBody>
            <a:bodyPr wrap="none">
              <a:spAutoFit/>
            </a:bodyPr>
            <a:lstStyle/>
            <a:p>
              <a:r>
                <a:rPr lang="en-US" sz="1400"/>
                <a:t>133</a:t>
              </a:r>
            </a:p>
          </p:txBody>
        </p:sp>
        <p:sp>
          <p:nvSpPr>
            <p:cNvPr id="28745" name="Text Box 22"/>
            <p:cNvSpPr txBox="1">
              <a:spLocks noChangeArrowheads="1"/>
            </p:cNvSpPr>
            <p:nvPr/>
          </p:nvSpPr>
          <p:spPr bwMode="auto">
            <a:xfrm>
              <a:off x="1872" y="3264"/>
              <a:ext cx="296" cy="231"/>
            </a:xfrm>
            <a:prstGeom prst="rect">
              <a:avLst/>
            </a:prstGeom>
            <a:noFill/>
            <a:ln w="9525">
              <a:noFill/>
              <a:miter lim="800000"/>
              <a:headEnd/>
              <a:tailEnd/>
            </a:ln>
          </p:spPr>
          <p:txBody>
            <a:bodyPr wrap="none">
              <a:spAutoFit/>
            </a:bodyPr>
            <a:lstStyle/>
            <a:p>
              <a:r>
                <a:rPr lang="en-US"/>
                <a:t>K+</a:t>
              </a:r>
            </a:p>
          </p:txBody>
        </p:sp>
      </p:grpSp>
      <p:sp>
        <p:nvSpPr>
          <p:cNvPr id="194563" name="Line 3"/>
          <p:cNvSpPr>
            <a:spLocks noChangeShapeType="1"/>
          </p:cNvSpPr>
          <p:nvPr/>
        </p:nvSpPr>
        <p:spPr bwMode="auto">
          <a:xfrm>
            <a:off x="1447800" y="2895600"/>
            <a:ext cx="762000" cy="0"/>
          </a:xfrm>
          <a:prstGeom prst="line">
            <a:avLst/>
          </a:prstGeom>
          <a:noFill/>
          <a:ln w="9525">
            <a:solidFill>
              <a:schemeClr val="tx1"/>
            </a:solidFill>
            <a:round/>
            <a:headEnd/>
            <a:tailEnd type="triangle" w="med" len="med"/>
          </a:ln>
        </p:spPr>
        <p:txBody>
          <a:bodyPr/>
          <a:lstStyle/>
          <a:p>
            <a:endParaRPr lang="en-US"/>
          </a:p>
        </p:txBody>
      </p:sp>
      <p:sp>
        <p:nvSpPr>
          <p:cNvPr id="194564" name="Line 4"/>
          <p:cNvSpPr>
            <a:spLocks noChangeShapeType="1"/>
          </p:cNvSpPr>
          <p:nvPr/>
        </p:nvSpPr>
        <p:spPr bwMode="auto">
          <a:xfrm>
            <a:off x="1676400" y="5638800"/>
            <a:ext cx="762000" cy="0"/>
          </a:xfrm>
          <a:prstGeom prst="line">
            <a:avLst/>
          </a:prstGeom>
          <a:noFill/>
          <a:ln w="9525">
            <a:solidFill>
              <a:schemeClr val="tx1"/>
            </a:solidFill>
            <a:round/>
            <a:headEnd/>
            <a:tailEnd type="triangle" w="med" len="med"/>
          </a:ln>
        </p:spPr>
        <p:txBody>
          <a:bodyPr/>
          <a:lstStyle/>
          <a:p>
            <a:endParaRPr lang="en-US"/>
          </a:p>
        </p:txBody>
      </p:sp>
      <p:sp>
        <p:nvSpPr>
          <p:cNvPr id="194565" name="Line 5"/>
          <p:cNvSpPr>
            <a:spLocks noChangeShapeType="1"/>
          </p:cNvSpPr>
          <p:nvPr/>
        </p:nvSpPr>
        <p:spPr bwMode="auto">
          <a:xfrm>
            <a:off x="1524000" y="4184650"/>
            <a:ext cx="762000" cy="0"/>
          </a:xfrm>
          <a:prstGeom prst="line">
            <a:avLst/>
          </a:prstGeom>
          <a:noFill/>
          <a:ln w="9525">
            <a:solidFill>
              <a:schemeClr val="tx1"/>
            </a:solidFill>
            <a:round/>
            <a:headEnd/>
            <a:tailEnd type="triangle" w="med" len="med"/>
          </a:ln>
        </p:spPr>
        <p:txBody>
          <a:bodyPr/>
          <a:lstStyle/>
          <a:p>
            <a:endParaRPr lang="en-US"/>
          </a:p>
        </p:txBody>
      </p:sp>
      <p:grpSp>
        <p:nvGrpSpPr>
          <p:cNvPr id="6" name="Group 23"/>
          <p:cNvGrpSpPr>
            <a:grpSpLocks/>
          </p:cNvGrpSpPr>
          <p:nvPr/>
        </p:nvGrpSpPr>
        <p:grpSpPr bwMode="auto">
          <a:xfrm>
            <a:off x="1295400" y="3505200"/>
            <a:ext cx="615950" cy="533400"/>
            <a:chOff x="816" y="1344"/>
            <a:chExt cx="388" cy="336"/>
          </a:xfrm>
        </p:grpSpPr>
        <p:sp>
          <p:nvSpPr>
            <p:cNvPr id="28741" name="Freeform 24"/>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8742" name="Text Box 25"/>
            <p:cNvSpPr txBox="1">
              <a:spLocks noChangeArrowheads="1"/>
            </p:cNvSpPr>
            <p:nvPr/>
          </p:nvSpPr>
          <p:spPr bwMode="auto">
            <a:xfrm>
              <a:off x="1008" y="1344"/>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grpSp>
        <p:nvGrpSpPr>
          <p:cNvPr id="7" name="Group 26"/>
          <p:cNvGrpSpPr>
            <a:grpSpLocks/>
          </p:cNvGrpSpPr>
          <p:nvPr/>
        </p:nvGrpSpPr>
        <p:grpSpPr bwMode="auto">
          <a:xfrm>
            <a:off x="1441450" y="4953000"/>
            <a:ext cx="615950" cy="533400"/>
            <a:chOff x="816" y="1344"/>
            <a:chExt cx="388" cy="336"/>
          </a:xfrm>
        </p:grpSpPr>
        <p:sp>
          <p:nvSpPr>
            <p:cNvPr id="28739" name="Freeform 27"/>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8740" name="Text Box 28"/>
            <p:cNvSpPr txBox="1">
              <a:spLocks noChangeArrowheads="1"/>
            </p:cNvSpPr>
            <p:nvPr/>
          </p:nvSpPr>
          <p:spPr bwMode="auto">
            <a:xfrm>
              <a:off x="1008" y="1344"/>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grpSp>
        <p:nvGrpSpPr>
          <p:cNvPr id="8" name="Group 29"/>
          <p:cNvGrpSpPr>
            <a:grpSpLocks/>
          </p:cNvGrpSpPr>
          <p:nvPr/>
        </p:nvGrpSpPr>
        <p:grpSpPr bwMode="auto">
          <a:xfrm>
            <a:off x="1295400" y="2133600"/>
            <a:ext cx="615950" cy="533400"/>
            <a:chOff x="816" y="1344"/>
            <a:chExt cx="388" cy="336"/>
          </a:xfrm>
        </p:grpSpPr>
        <p:sp>
          <p:nvSpPr>
            <p:cNvPr id="28737" name="Freeform 30"/>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8738" name="Text Box 31"/>
            <p:cNvSpPr txBox="1">
              <a:spLocks noChangeArrowheads="1"/>
            </p:cNvSpPr>
            <p:nvPr/>
          </p:nvSpPr>
          <p:spPr bwMode="auto">
            <a:xfrm>
              <a:off x="1008" y="1344"/>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sp>
        <p:nvSpPr>
          <p:cNvPr id="194598" name="Line 38"/>
          <p:cNvSpPr>
            <a:spLocks noChangeShapeType="1"/>
          </p:cNvSpPr>
          <p:nvPr/>
        </p:nvSpPr>
        <p:spPr bwMode="auto">
          <a:xfrm>
            <a:off x="6934200" y="2895600"/>
            <a:ext cx="762000" cy="0"/>
          </a:xfrm>
          <a:prstGeom prst="line">
            <a:avLst/>
          </a:prstGeom>
          <a:noFill/>
          <a:ln w="9525">
            <a:solidFill>
              <a:schemeClr val="tx1"/>
            </a:solidFill>
            <a:round/>
            <a:headEnd/>
            <a:tailEnd type="triangle" w="med" len="med"/>
          </a:ln>
        </p:spPr>
        <p:txBody>
          <a:bodyPr/>
          <a:lstStyle/>
          <a:p>
            <a:endParaRPr lang="en-US"/>
          </a:p>
        </p:txBody>
      </p:sp>
      <p:sp>
        <p:nvSpPr>
          <p:cNvPr id="194599" name="Line 39"/>
          <p:cNvSpPr>
            <a:spLocks noChangeShapeType="1"/>
          </p:cNvSpPr>
          <p:nvPr/>
        </p:nvSpPr>
        <p:spPr bwMode="auto">
          <a:xfrm>
            <a:off x="7010400" y="4191000"/>
            <a:ext cx="762000" cy="0"/>
          </a:xfrm>
          <a:prstGeom prst="line">
            <a:avLst/>
          </a:prstGeom>
          <a:noFill/>
          <a:ln w="9525">
            <a:solidFill>
              <a:schemeClr val="tx1"/>
            </a:solidFill>
            <a:round/>
            <a:headEnd/>
            <a:tailEnd type="triangle" w="med" len="med"/>
          </a:ln>
        </p:spPr>
        <p:txBody>
          <a:bodyPr/>
          <a:lstStyle/>
          <a:p>
            <a:endParaRPr lang="en-US"/>
          </a:p>
        </p:txBody>
      </p:sp>
      <p:sp>
        <p:nvSpPr>
          <p:cNvPr id="194600" name="Line 40"/>
          <p:cNvSpPr>
            <a:spLocks noChangeShapeType="1"/>
          </p:cNvSpPr>
          <p:nvPr/>
        </p:nvSpPr>
        <p:spPr bwMode="auto">
          <a:xfrm>
            <a:off x="7010400" y="5638800"/>
            <a:ext cx="762000" cy="0"/>
          </a:xfrm>
          <a:prstGeom prst="line">
            <a:avLst/>
          </a:prstGeom>
          <a:noFill/>
          <a:ln w="9525">
            <a:solidFill>
              <a:schemeClr val="tx1"/>
            </a:solidFill>
            <a:round/>
            <a:headEnd/>
            <a:tailEnd type="triangle" w="med" len="med"/>
          </a:ln>
        </p:spPr>
        <p:txBody>
          <a:bodyPr/>
          <a:lstStyle/>
          <a:p>
            <a:endParaRPr lang="en-US"/>
          </a:p>
        </p:txBody>
      </p:sp>
      <p:grpSp>
        <p:nvGrpSpPr>
          <p:cNvPr id="9" name="Group 84"/>
          <p:cNvGrpSpPr>
            <a:grpSpLocks/>
          </p:cNvGrpSpPr>
          <p:nvPr/>
        </p:nvGrpSpPr>
        <p:grpSpPr bwMode="auto">
          <a:xfrm>
            <a:off x="7835900" y="2578100"/>
            <a:ext cx="622300" cy="1003300"/>
            <a:chOff x="4936" y="1624"/>
            <a:chExt cx="392" cy="632"/>
          </a:xfrm>
        </p:grpSpPr>
        <p:sp>
          <p:nvSpPr>
            <p:cNvPr id="28735" name="Oval 36"/>
            <p:cNvSpPr>
              <a:spLocks noChangeAspect="1" noChangeArrowheads="1"/>
            </p:cNvSpPr>
            <p:nvPr/>
          </p:nvSpPr>
          <p:spPr bwMode="auto">
            <a:xfrm>
              <a:off x="4936" y="1624"/>
              <a:ext cx="392" cy="392"/>
            </a:xfrm>
            <a:prstGeom prst="ellipse">
              <a:avLst/>
            </a:prstGeom>
            <a:gradFill rotWithShape="1">
              <a:gsLst>
                <a:gs pos="0">
                  <a:srgbClr val="FF9900"/>
                </a:gs>
                <a:gs pos="100000">
                  <a:srgbClr val="FFD8BD"/>
                </a:gs>
              </a:gsLst>
              <a:lin ang="2700000" scaled="1"/>
            </a:gradFill>
            <a:ln w="9525">
              <a:solidFill>
                <a:schemeClr val="tx1"/>
              </a:solidFill>
              <a:round/>
              <a:headEnd/>
              <a:tailEnd/>
            </a:ln>
          </p:spPr>
          <p:txBody>
            <a:bodyPr wrap="none" anchor="ctr"/>
            <a:lstStyle/>
            <a:p>
              <a:pPr algn="ctr"/>
              <a:r>
                <a:rPr lang="en-US"/>
                <a:t>F</a:t>
              </a:r>
              <a:r>
                <a:rPr lang="en-US" baseline="30000"/>
                <a:t>-</a:t>
              </a:r>
            </a:p>
          </p:txBody>
        </p:sp>
        <p:sp>
          <p:nvSpPr>
            <p:cNvPr id="28736" name="Text Box 41"/>
            <p:cNvSpPr txBox="1">
              <a:spLocks noChangeArrowheads="1"/>
            </p:cNvSpPr>
            <p:nvPr/>
          </p:nvSpPr>
          <p:spPr bwMode="auto">
            <a:xfrm>
              <a:off x="4944" y="2064"/>
              <a:ext cx="302" cy="192"/>
            </a:xfrm>
            <a:prstGeom prst="rect">
              <a:avLst/>
            </a:prstGeom>
            <a:noFill/>
            <a:ln w="9525">
              <a:noFill/>
              <a:miter lim="800000"/>
              <a:headEnd/>
              <a:tailEnd/>
            </a:ln>
          </p:spPr>
          <p:txBody>
            <a:bodyPr wrap="none">
              <a:spAutoFit/>
            </a:bodyPr>
            <a:lstStyle/>
            <a:p>
              <a:r>
                <a:rPr lang="en-US" sz="1400"/>
                <a:t>136</a:t>
              </a:r>
            </a:p>
          </p:txBody>
        </p:sp>
      </p:grpSp>
      <p:grpSp>
        <p:nvGrpSpPr>
          <p:cNvPr id="10" name="Group 85"/>
          <p:cNvGrpSpPr>
            <a:grpSpLocks/>
          </p:cNvGrpSpPr>
          <p:nvPr/>
        </p:nvGrpSpPr>
        <p:grpSpPr bwMode="auto">
          <a:xfrm>
            <a:off x="7940675" y="3825875"/>
            <a:ext cx="822325" cy="1203325"/>
            <a:chOff x="5002" y="2410"/>
            <a:chExt cx="518" cy="758"/>
          </a:xfrm>
        </p:grpSpPr>
        <p:sp>
          <p:nvSpPr>
            <p:cNvPr id="28733" name="Oval 37"/>
            <p:cNvSpPr>
              <a:spLocks noChangeAspect="1" noChangeArrowheads="1"/>
            </p:cNvSpPr>
            <p:nvPr/>
          </p:nvSpPr>
          <p:spPr bwMode="auto">
            <a:xfrm>
              <a:off x="5002" y="2410"/>
              <a:ext cx="518" cy="518"/>
            </a:xfrm>
            <a:prstGeom prst="ellipse">
              <a:avLst/>
            </a:prstGeom>
            <a:gradFill rotWithShape="1">
              <a:gsLst>
                <a:gs pos="0">
                  <a:srgbClr val="FF9900"/>
                </a:gs>
                <a:gs pos="100000">
                  <a:srgbClr val="FFD8BD"/>
                </a:gs>
              </a:gsLst>
              <a:lin ang="2700000" scaled="1"/>
            </a:gradFill>
            <a:ln w="9525">
              <a:solidFill>
                <a:schemeClr val="tx1"/>
              </a:solidFill>
              <a:round/>
              <a:headEnd/>
              <a:tailEnd/>
            </a:ln>
          </p:spPr>
          <p:txBody>
            <a:bodyPr wrap="none" anchor="ctr"/>
            <a:lstStyle/>
            <a:p>
              <a:pPr algn="ctr"/>
              <a:r>
                <a:rPr lang="en-US"/>
                <a:t>Cl</a:t>
              </a:r>
              <a:r>
                <a:rPr lang="en-US" baseline="30000"/>
                <a:t>-</a:t>
              </a:r>
            </a:p>
          </p:txBody>
        </p:sp>
        <p:sp>
          <p:nvSpPr>
            <p:cNvPr id="28734" name="Text Box 42"/>
            <p:cNvSpPr txBox="1">
              <a:spLocks noChangeArrowheads="1"/>
            </p:cNvSpPr>
            <p:nvPr/>
          </p:nvSpPr>
          <p:spPr bwMode="auto">
            <a:xfrm>
              <a:off x="5088" y="2976"/>
              <a:ext cx="302" cy="192"/>
            </a:xfrm>
            <a:prstGeom prst="rect">
              <a:avLst/>
            </a:prstGeom>
            <a:noFill/>
            <a:ln w="9525">
              <a:noFill/>
              <a:miter lim="800000"/>
              <a:headEnd/>
              <a:tailEnd/>
            </a:ln>
          </p:spPr>
          <p:txBody>
            <a:bodyPr wrap="none">
              <a:spAutoFit/>
            </a:bodyPr>
            <a:lstStyle/>
            <a:p>
              <a:r>
                <a:rPr lang="en-US" sz="1400"/>
                <a:t>181</a:t>
              </a:r>
            </a:p>
          </p:txBody>
        </p:sp>
      </p:grpSp>
      <p:grpSp>
        <p:nvGrpSpPr>
          <p:cNvPr id="11" name="Group 86"/>
          <p:cNvGrpSpPr>
            <a:grpSpLocks/>
          </p:cNvGrpSpPr>
          <p:nvPr/>
        </p:nvGrpSpPr>
        <p:grpSpPr bwMode="auto">
          <a:xfrm>
            <a:off x="7951788" y="5208588"/>
            <a:ext cx="887412" cy="1268412"/>
            <a:chOff x="5009" y="3281"/>
            <a:chExt cx="559" cy="799"/>
          </a:xfrm>
        </p:grpSpPr>
        <p:sp>
          <p:nvSpPr>
            <p:cNvPr id="28731" name="Oval 35"/>
            <p:cNvSpPr>
              <a:spLocks noChangeAspect="1" noChangeArrowheads="1"/>
            </p:cNvSpPr>
            <p:nvPr/>
          </p:nvSpPr>
          <p:spPr bwMode="auto">
            <a:xfrm>
              <a:off x="5009" y="3281"/>
              <a:ext cx="559" cy="559"/>
            </a:xfrm>
            <a:prstGeom prst="ellipse">
              <a:avLst/>
            </a:prstGeom>
            <a:gradFill rotWithShape="1">
              <a:gsLst>
                <a:gs pos="0">
                  <a:srgbClr val="FF9900"/>
                </a:gs>
                <a:gs pos="100000">
                  <a:srgbClr val="FFD8BD"/>
                </a:gs>
              </a:gsLst>
              <a:lin ang="2700000" scaled="1"/>
            </a:gradFill>
            <a:ln w="9525">
              <a:solidFill>
                <a:schemeClr val="tx1"/>
              </a:solidFill>
              <a:round/>
              <a:headEnd/>
              <a:tailEnd/>
            </a:ln>
          </p:spPr>
          <p:txBody>
            <a:bodyPr wrap="none" anchor="ctr"/>
            <a:lstStyle/>
            <a:p>
              <a:pPr algn="ctr"/>
              <a:r>
                <a:rPr lang="en-US"/>
                <a:t>Br</a:t>
              </a:r>
              <a:r>
                <a:rPr lang="en-US" baseline="30000"/>
                <a:t>-</a:t>
              </a:r>
            </a:p>
          </p:txBody>
        </p:sp>
        <p:sp>
          <p:nvSpPr>
            <p:cNvPr id="28732" name="Text Box 43"/>
            <p:cNvSpPr txBox="1">
              <a:spLocks noChangeArrowheads="1"/>
            </p:cNvSpPr>
            <p:nvPr/>
          </p:nvSpPr>
          <p:spPr bwMode="auto">
            <a:xfrm>
              <a:off x="5136" y="3888"/>
              <a:ext cx="302" cy="192"/>
            </a:xfrm>
            <a:prstGeom prst="rect">
              <a:avLst/>
            </a:prstGeom>
            <a:noFill/>
            <a:ln w="9525">
              <a:noFill/>
              <a:miter lim="800000"/>
              <a:headEnd/>
              <a:tailEnd/>
            </a:ln>
          </p:spPr>
          <p:txBody>
            <a:bodyPr wrap="none">
              <a:spAutoFit/>
            </a:bodyPr>
            <a:lstStyle/>
            <a:p>
              <a:r>
                <a:rPr lang="en-US" sz="1400"/>
                <a:t>195</a:t>
              </a:r>
            </a:p>
          </p:txBody>
        </p:sp>
      </p:grpSp>
      <p:grpSp>
        <p:nvGrpSpPr>
          <p:cNvPr id="12" name="Group 83"/>
          <p:cNvGrpSpPr>
            <a:grpSpLocks/>
          </p:cNvGrpSpPr>
          <p:nvPr/>
        </p:nvGrpSpPr>
        <p:grpSpPr bwMode="auto">
          <a:xfrm>
            <a:off x="6324600" y="2755900"/>
            <a:ext cx="523875" cy="3568700"/>
            <a:chOff x="3984" y="1736"/>
            <a:chExt cx="330" cy="2248"/>
          </a:xfrm>
        </p:grpSpPr>
        <p:sp>
          <p:nvSpPr>
            <p:cNvPr id="28725" name="Oval 32"/>
            <p:cNvSpPr>
              <a:spLocks noChangeAspect="1" noChangeArrowheads="1"/>
            </p:cNvSpPr>
            <p:nvPr/>
          </p:nvSpPr>
          <p:spPr bwMode="auto">
            <a:xfrm>
              <a:off x="4040" y="1736"/>
              <a:ext cx="184" cy="184"/>
            </a:xfrm>
            <a:prstGeom prst="ellipse">
              <a:avLst/>
            </a:prstGeom>
            <a:gradFill rotWithShape="1">
              <a:gsLst>
                <a:gs pos="0">
                  <a:schemeClr val="folHlink"/>
                </a:gs>
                <a:gs pos="100000">
                  <a:srgbClr val="CCFF99"/>
                </a:gs>
              </a:gsLst>
              <a:lin ang="2700000" scaled="1"/>
            </a:gradFill>
            <a:ln w="9525">
              <a:solidFill>
                <a:schemeClr val="tx1"/>
              </a:solidFill>
              <a:round/>
              <a:headEnd/>
              <a:tailEnd/>
            </a:ln>
          </p:spPr>
          <p:txBody>
            <a:bodyPr wrap="none" anchor="ctr"/>
            <a:lstStyle/>
            <a:p>
              <a:pPr algn="ctr"/>
              <a:r>
                <a:rPr lang="en-US"/>
                <a:t>F</a:t>
              </a:r>
            </a:p>
          </p:txBody>
        </p:sp>
        <p:sp>
          <p:nvSpPr>
            <p:cNvPr id="28726" name="Oval 33"/>
            <p:cNvSpPr>
              <a:spLocks noChangeAspect="1" noChangeArrowheads="1"/>
            </p:cNvSpPr>
            <p:nvPr/>
          </p:nvSpPr>
          <p:spPr bwMode="auto">
            <a:xfrm>
              <a:off x="4032" y="2502"/>
              <a:ext cx="282" cy="282"/>
            </a:xfrm>
            <a:prstGeom prst="ellipse">
              <a:avLst/>
            </a:prstGeom>
            <a:gradFill rotWithShape="1">
              <a:gsLst>
                <a:gs pos="0">
                  <a:schemeClr val="folHlink"/>
                </a:gs>
                <a:gs pos="100000">
                  <a:srgbClr val="CCFF99"/>
                </a:gs>
              </a:gsLst>
              <a:lin ang="2700000" scaled="1"/>
            </a:gradFill>
            <a:ln w="9525">
              <a:solidFill>
                <a:schemeClr val="tx1"/>
              </a:solidFill>
              <a:round/>
              <a:headEnd/>
              <a:tailEnd/>
            </a:ln>
          </p:spPr>
          <p:txBody>
            <a:bodyPr wrap="none" anchor="ctr"/>
            <a:lstStyle/>
            <a:p>
              <a:pPr algn="ctr"/>
              <a:r>
                <a:rPr lang="en-US"/>
                <a:t>Cl</a:t>
              </a:r>
            </a:p>
          </p:txBody>
        </p:sp>
        <p:sp>
          <p:nvSpPr>
            <p:cNvPr id="28727" name="Oval 34"/>
            <p:cNvSpPr>
              <a:spLocks noChangeAspect="1" noChangeArrowheads="1"/>
            </p:cNvSpPr>
            <p:nvPr/>
          </p:nvSpPr>
          <p:spPr bwMode="auto">
            <a:xfrm>
              <a:off x="3984" y="3416"/>
              <a:ext cx="328" cy="328"/>
            </a:xfrm>
            <a:prstGeom prst="ellipse">
              <a:avLst/>
            </a:prstGeom>
            <a:gradFill rotWithShape="1">
              <a:gsLst>
                <a:gs pos="0">
                  <a:schemeClr val="folHlink"/>
                </a:gs>
                <a:gs pos="100000">
                  <a:srgbClr val="CCFF99"/>
                </a:gs>
              </a:gsLst>
              <a:lin ang="2700000" scaled="1"/>
            </a:gradFill>
            <a:ln w="9525">
              <a:solidFill>
                <a:schemeClr val="tx1"/>
              </a:solidFill>
              <a:round/>
              <a:headEnd/>
              <a:tailEnd/>
            </a:ln>
          </p:spPr>
          <p:txBody>
            <a:bodyPr wrap="none" anchor="ctr"/>
            <a:lstStyle/>
            <a:p>
              <a:pPr algn="ctr"/>
              <a:r>
                <a:rPr lang="en-US"/>
                <a:t>Br</a:t>
              </a:r>
            </a:p>
          </p:txBody>
        </p:sp>
        <p:sp>
          <p:nvSpPr>
            <p:cNvPr id="28728" name="Text Box 44"/>
            <p:cNvSpPr txBox="1">
              <a:spLocks noChangeArrowheads="1"/>
            </p:cNvSpPr>
            <p:nvPr/>
          </p:nvSpPr>
          <p:spPr bwMode="auto">
            <a:xfrm>
              <a:off x="3984" y="1968"/>
              <a:ext cx="240" cy="192"/>
            </a:xfrm>
            <a:prstGeom prst="rect">
              <a:avLst/>
            </a:prstGeom>
            <a:noFill/>
            <a:ln w="9525">
              <a:noFill/>
              <a:miter lim="800000"/>
              <a:headEnd/>
              <a:tailEnd/>
            </a:ln>
          </p:spPr>
          <p:txBody>
            <a:bodyPr wrap="none">
              <a:spAutoFit/>
            </a:bodyPr>
            <a:lstStyle/>
            <a:p>
              <a:r>
                <a:rPr lang="en-US" sz="1400"/>
                <a:t>64</a:t>
              </a:r>
            </a:p>
          </p:txBody>
        </p:sp>
        <p:sp>
          <p:nvSpPr>
            <p:cNvPr id="28729" name="Text Box 45"/>
            <p:cNvSpPr txBox="1">
              <a:spLocks noChangeArrowheads="1"/>
            </p:cNvSpPr>
            <p:nvPr/>
          </p:nvSpPr>
          <p:spPr bwMode="auto">
            <a:xfrm>
              <a:off x="4018" y="2832"/>
              <a:ext cx="240" cy="192"/>
            </a:xfrm>
            <a:prstGeom prst="rect">
              <a:avLst/>
            </a:prstGeom>
            <a:noFill/>
            <a:ln w="9525">
              <a:noFill/>
              <a:miter lim="800000"/>
              <a:headEnd/>
              <a:tailEnd/>
            </a:ln>
          </p:spPr>
          <p:txBody>
            <a:bodyPr wrap="none">
              <a:spAutoFit/>
            </a:bodyPr>
            <a:lstStyle/>
            <a:p>
              <a:r>
                <a:rPr lang="en-US" sz="1400"/>
                <a:t>99</a:t>
              </a:r>
            </a:p>
          </p:txBody>
        </p:sp>
        <p:sp>
          <p:nvSpPr>
            <p:cNvPr id="28730" name="Text Box 46"/>
            <p:cNvSpPr txBox="1">
              <a:spLocks noChangeArrowheads="1"/>
            </p:cNvSpPr>
            <p:nvPr/>
          </p:nvSpPr>
          <p:spPr bwMode="auto">
            <a:xfrm>
              <a:off x="3984" y="3792"/>
              <a:ext cx="302" cy="192"/>
            </a:xfrm>
            <a:prstGeom prst="rect">
              <a:avLst/>
            </a:prstGeom>
            <a:noFill/>
            <a:ln w="9525">
              <a:noFill/>
              <a:miter lim="800000"/>
              <a:headEnd/>
              <a:tailEnd/>
            </a:ln>
          </p:spPr>
          <p:txBody>
            <a:bodyPr wrap="none">
              <a:spAutoFit/>
            </a:bodyPr>
            <a:lstStyle/>
            <a:p>
              <a:r>
                <a:rPr lang="en-US" sz="1400"/>
                <a:t>114</a:t>
              </a:r>
            </a:p>
          </p:txBody>
        </p:sp>
      </p:grpSp>
      <p:grpSp>
        <p:nvGrpSpPr>
          <p:cNvPr id="13" name="Group 47"/>
          <p:cNvGrpSpPr>
            <a:grpSpLocks/>
          </p:cNvGrpSpPr>
          <p:nvPr/>
        </p:nvGrpSpPr>
        <p:grpSpPr bwMode="auto">
          <a:xfrm>
            <a:off x="5791200" y="2286000"/>
            <a:ext cx="609600" cy="533400"/>
            <a:chOff x="3648" y="1440"/>
            <a:chExt cx="384" cy="336"/>
          </a:xfrm>
        </p:grpSpPr>
        <p:sp>
          <p:nvSpPr>
            <p:cNvPr id="28723" name="Freeform 48"/>
            <p:cNvSpPr>
              <a:spLocks/>
            </p:cNvSpPr>
            <p:nvPr/>
          </p:nvSpPr>
          <p:spPr bwMode="auto">
            <a:xfrm flipH="1">
              <a:off x="3792" y="1632"/>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type="triangle" w="med" len="med"/>
              <a:tailEnd/>
            </a:ln>
          </p:spPr>
          <p:txBody>
            <a:bodyPr/>
            <a:lstStyle/>
            <a:p>
              <a:endParaRPr lang="en-US"/>
            </a:p>
          </p:txBody>
        </p:sp>
        <p:sp>
          <p:nvSpPr>
            <p:cNvPr id="28724" name="Text Box 49"/>
            <p:cNvSpPr txBox="1">
              <a:spLocks noChangeArrowheads="1"/>
            </p:cNvSpPr>
            <p:nvPr/>
          </p:nvSpPr>
          <p:spPr bwMode="auto">
            <a:xfrm>
              <a:off x="3648" y="1440"/>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grpSp>
        <p:nvGrpSpPr>
          <p:cNvPr id="14" name="Group 50"/>
          <p:cNvGrpSpPr>
            <a:grpSpLocks/>
          </p:cNvGrpSpPr>
          <p:nvPr/>
        </p:nvGrpSpPr>
        <p:grpSpPr bwMode="auto">
          <a:xfrm>
            <a:off x="5791200" y="3505200"/>
            <a:ext cx="609600" cy="533400"/>
            <a:chOff x="3648" y="1440"/>
            <a:chExt cx="384" cy="336"/>
          </a:xfrm>
        </p:grpSpPr>
        <p:sp>
          <p:nvSpPr>
            <p:cNvPr id="28721" name="Freeform 51"/>
            <p:cNvSpPr>
              <a:spLocks/>
            </p:cNvSpPr>
            <p:nvPr/>
          </p:nvSpPr>
          <p:spPr bwMode="auto">
            <a:xfrm flipH="1">
              <a:off x="3792" y="1632"/>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type="triangle" w="med" len="med"/>
              <a:tailEnd/>
            </a:ln>
          </p:spPr>
          <p:txBody>
            <a:bodyPr/>
            <a:lstStyle/>
            <a:p>
              <a:endParaRPr lang="en-US"/>
            </a:p>
          </p:txBody>
        </p:sp>
        <p:sp>
          <p:nvSpPr>
            <p:cNvPr id="28722" name="Text Box 52"/>
            <p:cNvSpPr txBox="1">
              <a:spLocks noChangeArrowheads="1"/>
            </p:cNvSpPr>
            <p:nvPr/>
          </p:nvSpPr>
          <p:spPr bwMode="auto">
            <a:xfrm>
              <a:off x="3648" y="1440"/>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grpSp>
        <p:nvGrpSpPr>
          <p:cNvPr id="15" name="Group 53"/>
          <p:cNvGrpSpPr>
            <a:grpSpLocks/>
          </p:cNvGrpSpPr>
          <p:nvPr/>
        </p:nvGrpSpPr>
        <p:grpSpPr bwMode="auto">
          <a:xfrm>
            <a:off x="5715000" y="4953000"/>
            <a:ext cx="609600" cy="533400"/>
            <a:chOff x="3648" y="1440"/>
            <a:chExt cx="384" cy="336"/>
          </a:xfrm>
        </p:grpSpPr>
        <p:sp>
          <p:nvSpPr>
            <p:cNvPr id="28719" name="Freeform 54"/>
            <p:cNvSpPr>
              <a:spLocks/>
            </p:cNvSpPr>
            <p:nvPr/>
          </p:nvSpPr>
          <p:spPr bwMode="auto">
            <a:xfrm flipH="1">
              <a:off x="3792" y="1632"/>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type="triangle" w="med" len="med"/>
              <a:tailEnd/>
            </a:ln>
          </p:spPr>
          <p:txBody>
            <a:bodyPr/>
            <a:lstStyle/>
            <a:p>
              <a:endParaRPr lang="en-US"/>
            </a:p>
          </p:txBody>
        </p:sp>
        <p:sp>
          <p:nvSpPr>
            <p:cNvPr id="28720" name="Text Box 55"/>
            <p:cNvSpPr txBox="1">
              <a:spLocks noChangeArrowheads="1"/>
            </p:cNvSpPr>
            <p:nvPr/>
          </p:nvSpPr>
          <p:spPr bwMode="auto">
            <a:xfrm>
              <a:off x="3648" y="1440"/>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sp>
        <p:nvSpPr>
          <p:cNvPr id="194616" name="Text Box 56"/>
          <p:cNvSpPr txBox="1">
            <a:spLocks noChangeArrowheads="1"/>
          </p:cNvSpPr>
          <p:nvPr/>
        </p:nvSpPr>
        <p:spPr bwMode="auto">
          <a:xfrm>
            <a:off x="2574925" y="1219200"/>
            <a:ext cx="1082675" cy="457200"/>
          </a:xfrm>
          <a:prstGeom prst="rect">
            <a:avLst/>
          </a:prstGeom>
          <a:noFill/>
          <a:ln w="9525">
            <a:noFill/>
            <a:miter lim="800000"/>
            <a:headEnd/>
            <a:tailEnd/>
          </a:ln>
        </p:spPr>
        <p:txBody>
          <a:bodyPr wrap="none">
            <a:spAutoFit/>
          </a:bodyPr>
          <a:lstStyle/>
          <a:p>
            <a:r>
              <a:rPr lang="en-US" sz="2400"/>
              <a:t>Metals</a:t>
            </a:r>
          </a:p>
        </p:txBody>
      </p:sp>
      <p:sp>
        <p:nvSpPr>
          <p:cNvPr id="194617" name="Text Box 57"/>
          <p:cNvSpPr txBox="1">
            <a:spLocks noChangeArrowheads="1"/>
          </p:cNvSpPr>
          <p:nvPr/>
        </p:nvSpPr>
        <p:spPr bwMode="auto">
          <a:xfrm>
            <a:off x="6461125" y="1219200"/>
            <a:ext cx="1643063" cy="457200"/>
          </a:xfrm>
          <a:prstGeom prst="rect">
            <a:avLst/>
          </a:prstGeom>
          <a:noFill/>
          <a:ln w="9525">
            <a:noFill/>
            <a:miter lim="800000"/>
            <a:headEnd/>
            <a:tailEnd/>
          </a:ln>
        </p:spPr>
        <p:txBody>
          <a:bodyPr wrap="none">
            <a:spAutoFit/>
          </a:bodyPr>
          <a:lstStyle/>
          <a:p>
            <a:r>
              <a:rPr lang="en-US" sz="2400"/>
              <a:t>Nonmetals</a:t>
            </a:r>
          </a:p>
        </p:txBody>
      </p:sp>
      <p:sp>
        <p:nvSpPr>
          <p:cNvPr id="194618" name="Text Box 58"/>
          <p:cNvSpPr txBox="1">
            <a:spLocks noChangeArrowheads="1"/>
          </p:cNvSpPr>
          <p:nvPr/>
        </p:nvSpPr>
        <p:spPr bwMode="auto">
          <a:xfrm>
            <a:off x="1219200" y="1636713"/>
            <a:ext cx="1009650" cy="366712"/>
          </a:xfrm>
          <a:prstGeom prst="rect">
            <a:avLst/>
          </a:prstGeom>
          <a:noFill/>
          <a:ln w="9525">
            <a:noFill/>
            <a:miter lim="800000"/>
            <a:headEnd/>
            <a:tailEnd/>
          </a:ln>
        </p:spPr>
        <p:txBody>
          <a:bodyPr wrap="none">
            <a:spAutoFit/>
          </a:bodyPr>
          <a:lstStyle/>
          <a:p>
            <a:r>
              <a:rPr lang="en-US"/>
              <a:t>Group 1</a:t>
            </a:r>
          </a:p>
        </p:txBody>
      </p:sp>
      <p:grpSp>
        <p:nvGrpSpPr>
          <p:cNvPr id="16" name="Group 59"/>
          <p:cNvGrpSpPr>
            <a:grpSpLocks/>
          </p:cNvGrpSpPr>
          <p:nvPr/>
        </p:nvGrpSpPr>
        <p:grpSpPr bwMode="auto">
          <a:xfrm>
            <a:off x="3657600" y="1676400"/>
            <a:ext cx="1981200" cy="3124200"/>
            <a:chOff x="2304" y="1056"/>
            <a:chExt cx="1248" cy="1968"/>
          </a:xfrm>
        </p:grpSpPr>
        <p:sp>
          <p:nvSpPr>
            <p:cNvPr id="28704" name="Oval 60"/>
            <p:cNvSpPr>
              <a:spLocks noChangeAspect="1" noChangeArrowheads="1"/>
            </p:cNvSpPr>
            <p:nvPr/>
          </p:nvSpPr>
          <p:spPr bwMode="auto">
            <a:xfrm>
              <a:off x="2304" y="2400"/>
              <a:ext cx="409" cy="409"/>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Al</a:t>
              </a:r>
            </a:p>
          </p:txBody>
        </p:sp>
        <p:sp>
          <p:nvSpPr>
            <p:cNvPr id="28705" name="Text Box 61"/>
            <p:cNvSpPr txBox="1">
              <a:spLocks noChangeArrowheads="1"/>
            </p:cNvSpPr>
            <p:nvPr/>
          </p:nvSpPr>
          <p:spPr bwMode="auto">
            <a:xfrm>
              <a:off x="2352" y="2832"/>
              <a:ext cx="302" cy="192"/>
            </a:xfrm>
            <a:prstGeom prst="rect">
              <a:avLst/>
            </a:prstGeom>
            <a:noFill/>
            <a:ln w="9525">
              <a:noFill/>
              <a:miter lim="800000"/>
              <a:headEnd/>
              <a:tailEnd/>
            </a:ln>
          </p:spPr>
          <p:txBody>
            <a:bodyPr wrap="none">
              <a:spAutoFit/>
            </a:bodyPr>
            <a:lstStyle/>
            <a:p>
              <a:r>
                <a:rPr lang="en-US" sz="1400"/>
                <a:t>143</a:t>
              </a:r>
            </a:p>
          </p:txBody>
        </p:sp>
        <p:sp>
          <p:nvSpPr>
            <p:cNvPr id="28706" name="Oval 62"/>
            <p:cNvSpPr>
              <a:spLocks noChangeAspect="1" noChangeArrowheads="1"/>
            </p:cNvSpPr>
            <p:nvPr/>
          </p:nvSpPr>
          <p:spPr bwMode="auto">
            <a:xfrm>
              <a:off x="3360" y="2592"/>
              <a:ext cx="144" cy="144"/>
            </a:xfrm>
            <a:prstGeom prst="ellipse">
              <a:avLst/>
            </a:prstGeom>
            <a:gradFill rotWithShape="1">
              <a:gsLst>
                <a:gs pos="0">
                  <a:srgbClr val="C0C0C0"/>
                </a:gs>
                <a:gs pos="100000">
                  <a:schemeClr val="bg1"/>
                </a:gs>
              </a:gsLst>
              <a:lin ang="2700000" scaled="1"/>
            </a:gradFill>
            <a:ln w="9525">
              <a:solidFill>
                <a:schemeClr val="tx1"/>
              </a:solidFill>
              <a:round/>
              <a:headEnd/>
              <a:tailEnd/>
            </a:ln>
          </p:spPr>
          <p:txBody>
            <a:bodyPr wrap="none" anchor="ctr"/>
            <a:lstStyle/>
            <a:p>
              <a:pPr algn="ctr"/>
              <a:r>
                <a:rPr lang="en-US"/>
                <a:t> </a:t>
              </a:r>
            </a:p>
          </p:txBody>
        </p:sp>
        <p:sp>
          <p:nvSpPr>
            <p:cNvPr id="28707" name="Line 63"/>
            <p:cNvSpPr>
              <a:spLocks noChangeShapeType="1"/>
            </p:cNvSpPr>
            <p:nvPr/>
          </p:nvSpPr>
          <p:spPr bwMode="auto">
            <a:xfrm>
              <a:off x="2784" y="2640"/>
              <a:ext cx="480" cy="0"/>
            </a:xfrm>
            <a:prstGeom prst="line">
              <a:avLst/>
            </a:prstGeom>
            <a:noFill/>
            <a:ln w="9525">
              <a:solidFill>
                <a:schemeClr val="tx1"/>
              </a:solidFill>
              <a:round/>
              <a:headEnd/>
              <a:tailEnd type="triangle" w="med" len="med"/>
            </a:ln>
          </p:spPr>
          <p:txBody>
            <a:bodyPr/>
            <a:lstStyle/>
            <a:p>
              <a:endParaRPr lang="en-US"/>
            </a:p>
          </p:txBody>
        </p:sp>
        <p:sp>
          <p:nvSpPr>
            <p:cNvPr id="28708" name="Text Box 64"/>
            <p:cNvSpPr txBox="1">
              <a:spLocks noChangeArrowheads="1"/>
            </p:cNvSpPr>
            <p:nvPr/>
          </p:nvSpPr>
          <p:spPr bwMode="auto">
            <a:xfrm>
              <a:off x="3312" y="2784"/>
              <a:ext cx="240" cy="192"/>
            </a:xfrm>
            <a:prstGeom prst="rect">
              <a:avLst/>
            </a:prstGeom>
            <a:noFill/>
            <a:ln w="9525">
              <a:noFill/>
              <a:miter lim="800000"/>
              <a:headEnd/>
              <a:tailEnd/>
            </a:ln>
          </p:spPr>
          <p:txBody>
            <a:bodyPr wrap="none">
              <a:spAutoFit/>
            </a:bodyPr>
            <a:lstStyle/>
            <a:p>
              <a:r>
                <a:rPr lang="en-US" sz="1400"/>
                <a:t>50</a:t>
              </a:r>
            </a:p>
          </p:txBody>
        </p:sp>
        <p:grpSp>
          <p:nvGrpSpPr>
            <p:cNvPr id="28709" name="Group 65"/>
            <p:cNvGrpSpPr>
              <a:grpSpLocks/>
            </p:cNvGrpSpPr>
            <p:nvPr/>
          </p:nvGrpSpPr>
          <p:grpSpPr bwMode="auto">
            <a:xfrm>
              <a:off x="2784" y="2256"/>
              <a:ext cx="388" cy="336"/>
              <a:chOff x="816" y="1344"/>
              <a:chExt cx="388" cy="336"/>
            </a:xfrm>
          </p:grpSpPr>
          <p:sp>
            <p:nvSpPr>
              <p:cNvPr id="28717" name="Freeform 66"/>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8718" name="Text Box 67"/>
              <p:cNvSpPr txBox="1">
                <a:spLocks noChangeArrowheads="1"/>
              </p:cNvSpPr>
              <p:nvPr/>
            </p:nvSpPr>
            <p:spPr bwMode="auto">
              <a:xfrm>
                <a:off x="1008" y="1344"/>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grpSp>
          <p:nvGrpSpPr>
            <p:cNvPr id="28710" name="Group 68"/>
            <p:cNvGrpSpPr>
              <a:grpSpLocks/>
            </p:cNvGrpSpPr>
            <p:nvPr/>
          </p:nvGrpSpPr>
          <p:grpSpPr bwMode="auto">
            <a:xfrm>
              <a:off x="2636" y="2064"/>
              <a:ext cx="388" cy="336"/>
              <a:chOff x="816" y="1344"/>
              <a:chExt cx="388" cy="336"/>
            </a:xfrm>
          </p:grpSpPr>
          <p:sp>
            <p:nvSpPr>
              <p:cNvPr id="28715" name="Freeform 69"/>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8716" name="Text Box 70"/>
              <p:cNvSpPr txBox="1">
                <a:spLocks noChangeArrowheads="1"/>
              </p:cNvSpPr>
              <p:nvPr/>
            </p:nvSpPr>
            <p:spPr bwMode="auto">
              <a:xfrm>
                <a:off x="1008" y="1344"/>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grpSp>
          <p:nvGrpSpPr>
            <p:cNvPr id="28711" name="Group 71"/>
            <p:cNvGrpSpPr>
              <a:grpSpLocks/>
            </p:cNvGrpSpPr>
            <p:nvPr/>
          </p:nvGrpSpPr>
          <p:grpSpPr bwMode="auto">
            <a:xfrm>
              <a:off x="2732" y="2160"/>
              <a:ext cx="388" cy="336"/>
              <a:chOff x="816" y="1344"/>
              <a:chExt cx="388" cy="336"/>
            </a:xfrm>
          </p:grpSpPr>
          <p:sp>
            <p:nvSpPr>
              <p:cNvPr id="28713" name="Freeform 72"/>
              <p:cNvSpPr>
                <a:spLocks/>
              </p:cNvSpPr>
              <p:nvPr/>
            </p:nvSpPr>
            <p:spPr bwMode="auto">
              <a:xfrm>
                <a:off x="816" y="1536"/>
                <a:ext cx="240" cy="144"/>
              </a:xfrm>
              <a:custGeom>
                <a:avLst/>
                <a:gdLst>
                  <a:gd name="T0" fmla="*/ 0 w 240"/>
                  <a:gd name="T1" fmla="*/ 144 h 144"/>
                  <a:gd name="T2" fmla="*/ 119 w 240"/>
                  <a:gd name="T3" fmla="*/ 116 h 144"/>
                  <a:gd name="T4" fmla="*/ 240 w 240"/>
                  <a:gd name="T5" fmla="*/ 0 h 144"/>
                  <a:gd name="T6" fmla="*/ 0 60000 65536"/>
                  <a:gd name="T7" fmla="*/ 0 60000 65536"/>
                  <a:gd name="T8" fmla="*/ 0 60000 65536"/>
                  <a:gd name="T9" fmla="*/ 0 w 240"/>
                  <a:gd name="T10" fmla="*/ 0 h 144"/>
                  <a:gd name="T11" fmla="*/ 240 w 240"/>
                  <a:gd name="T12" fmla="*/ 144 h 144"/>
                </a:gdLst>
                <a:ahLst/>
                <a:cxnLst>
                  <a:cxn ang="T6">
                    <a:pos x="T0" y="T1"/>
                  </a:cxn>
                  <a:cxn ang="T7">
                    <a:pos x="T2" y="T3"/>
                  </a:cxn>
                  <a:cxn ang="T8">
                    <a:pos x="T4" y="T5"/>
                  </a:cxn>
                </a:cxnLst>
                <a:rect l="T9" t="T10" r="T11" b="T12"/>
                <a:pathLst>
                  <a:path w="240" h="144">
                    <a:moveTo>
                      <a:pt x="0" y="144"/>
                    </a:moveTo>
                    <a:lnTo>
                      <a:pt x="119" y="116"/>
                    </a:lnTo>
                    <a:lnTo>
                      <a:pt x="240" y="0"/>
                    </a:lnTo>
                  </a:path>
                </a:pathLst>
              </a:custGeom>
              <a:noFill/>
              <a:ln w="9525">
                <a:solidFill>
                  <a:srgbClr val="FF0000"/>
                </a:solidFill>
                <a:round/>
                <a:headEnd/>
                <a:tailEnd type="triangle" w="med" len="med"/>
              </a:ln>
            </p:spPr>
            <p:txBody>
              <a:bodyPr/>
              <a:lstStyle/>
              <a:p>
                <a:endParaRPr lang="en-US"/>
              </a:p>
            </p:txBody>
          </p:sp>
          <p:sp>
            <p:nvSpPr>
              <p:cNvPr id="28714" name="Text Box 73"/>
              <p:cNvSpPr txBox="1">
                <a:spLocks noChangeArrowheads="1"/>
              </p:cNvSpPr>
              <p:nvPr/>
            </p:nvSpPr>
            <p:spPr bwMode="auto">
              <a:xfrm>
                <a:off x="1008" y="1344"/>
                <a:ext cx="196" cy="231"/>
              </a:xfrm>
              <a:prstGeom prst="rect">
                <a:avLst/>
              </a:prstGeom>
              <a:noFill/>
              <a:ln w="9525">
                <a:noFill/>
                <a:miter lim="800000"/>
                <a:headEnd/>
                <a:tailEnd/>
              </a:ln>
            </p:spPr>
            <p:txBody>
              <a:bodyPr wrap="none">
                <a:spAutoFit/>
              </a:bodyPr>
              <a:lstStyle/>
              <a:p>
                <a:r>
                  <a:rPr lang="en-US">
                    <a:solidFill>
                      <a:srgbClr val="FF0000"/>
                    </a:solidFill>
                  </a:rPr>
                  <a:t>e</a:t>
                </a:r>
              </a:p>
            </p:txBody>
          </p:sp>
        </p:grpSp>
        <p:sp>
          <p:nvSpPr>
            <p:cNvPr id="28712" name="Text Box 74"/>
            <p:cNvSpPr txBox="1">
              <a:spLocks noChangeArrowheads="1"/>
            </p:cNvSpPr>
            <p:nvPr/>
          </p:nvSpPr>
          <p:spPr bwMode="auto">
            <a:xfrm>
              <a:off x="2580" y="1056"/>
              <a:ext cx="716" cy="231"/>
            </a:xfrm>
            <a:prstGeom prst="rect">
              <a:avLst/>
            </a:prstGeom>
            <a:noFill/>
            <a:ln w="9525">
              <a:noFill/>
              <a:miter lim="800000"/>
              <a:headEnd/>
              <a:tailEnd/>
            </a:ln>
          </p:spPr>
          <p:txBody>
            <a:bodyPr wrap="none">
              <a:spAutoFit/>
            </a:bodyPr>
            <a:lstStyle/>
            <a:p>
              <a:r>
                <a:rPr lang="en-US"/>
                <a:t>Group 13</a:t>
              </a:r>
            </a:p>
          </p:txBody>
        </p:sp>
      </p:grpSp>
      <p:sp>
        <p:nvSpPr>
          <p:cNvPr id="194635" name="Text Box 75"/>
          <p:cNvSpPr txBox="1">
            <a:spLocks noChangeArrowheads="1"/>
          </p:cNvSpPr>
          <p:nvPr/>
        </p:nvSpPr>
        <p:spPr bwMode="auto">
          <a:xfrm>
            <a:off x="6610350" y="1690688"/>
            <a:ext cx="1136650" cy="366712"/>
          </a:xfrm>
          <a:prstGeom prst="rect">
            <a:avLst/>
          </a:prstGeom>
          <a:noFill/>
          <a:ln w="9525">
            <a:noFill/>
            <a:miter lim="800000"/>
            <a:headEnd/>
            <a:tailEnd/>
          </a:ln>
        </p:spPr>
        <p:txBody>
          <a:bodyPr wrap="none">
            <a:spAutoFit/>
          </a:bodyPr>
          <a:lstStyle/>
          <a:p>
            <a:r>
              <a:rPr lang="en-US"/>
              <a:t>Group 17</a:t>
            </a:r>
          </a:p>
        </p:txBody>
      </p:sp>
      <p:sp>
        <p:nvSpPr>
          <p:cNvPr id="194636" name="Text Box 76"/>
          <p:cNvSpPr txBox="1">
            <a:spLocks noChangeArrowheads="1"/>
          </p:cNvSpPr>
          <p:nvPr/>
        </p:nvSpPr>
        <p:spPr bwMode="auto">
          <a:xfrm>
            <a:off x="590550" y="6477000"/>
            <a:ext cx="4057650" cy="366713"/>
          </a:xfrm>
          <a:prstGeom prst="rect">
            <a:avLst/>
          </a:prstGeom>
          <a:noFill/>
          <a:ln w="9525">
            <a:noFill/>
            <a:miter lim="800000"/>
            <a:headEnd/>
            <a:tailEnd/>
          </a:ln>
        </p:spPr>
        <p:txBody>
          <a:bodyPr wrap="none">
            <a:spAutoFit/>
          </a:bodyPr>
          <a:lstStyle/>
          <a:p>
            <a:r>
              <a:rPr lang="en-US"/>
              <a:t>Cations are smaller than parent atoms</a:t>
            </a:r>
          </a:p>
        </p:txBody>
      </p:sp>
      <p:sp>
        <p:nvSpPr>
          <p:cNvPr id="194637" name="Text Box 77"/>
          <p:cNvSpPr txBox="1">
            <a:spLocks noChangeArrowheads="1"/>
          </p:cNvSpPr>
          <p:nvPr/>
        </p:nvSpPr>
        <p:spPr bwMode="auto">
          <a:xfrm>
            <a:off x="5238750" y="6477000"/>
            <a:ext cx="3829050" cy="366713"/>
          </a:xfrm>
          <a:prstGeom prst="rect">
            <a:avLst/>
          </a:prstGeom>
          <a:noFill/>
          <a:ln w="9525">
            <a:noFill/>
            <a:miter lim="800000"/>
            <a:headEnd/>
            <a:tailEnd/>
          </a:ln>
        </p:spPr>
        <p:txBody>
          <a:bodyPr wrap="none">
            <a:spAutoFit/>
          </a:bodyPr>
          <a:lstStyle/>
          <a:p>
            <a:r>
              <a:rPr lang="en-US"/>
              <a:t>Anions are larger than parent atoms</a:t>
            </a:r>
          </a:p>
        </p:txBody>
      </p:sp>
      <p:sp>
        <p:nvSpPr>
          <p:cNvPr id="28702" name="AutoShape 78">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94647" name="Text Box 87"/>
          <p:cNvSpPr txBox="1">
            <a:spLocks noChangeArrowheads="1"/>
          </p:cNvSpPr>
          <p:nvPr/>
        </p:nvSpPr>
        <p:spPr bwMode="auto">
          <a:xfrm>
            <a:off x="5470525" y="3886200"/>
            <a:ext cx="473075" cy="304800"/>
          </a:xfrm>
          <a:prstGeom prst="rect">
            <a:avLst/>
          </a:prstGeom>
          <a:noFill/>
          <a:ln w="9525">
            <a:noFill/>
            <a:miter lim="800000"/>
            <a:headEnd/>
            <a:tailEnd/>
          </a:ln>
        </p:spPr>
        <p:txBody>
          <a:bodyPr wrap="none">
            <a:spAutoFit/>
          </a:bodyPr>
          <a:lstStyle/>
          <a:p>
            <a:pPr algn="ctr"/>
            <a:r>
              <a:rPr lang="en-US" sz="1400"/>
              <a:t>Al</a:t>
            </a:r>
            <a:r>
              <a:rPr lang="en-US" sz="1400" baseline="3000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16"/>
                                        </p:tgtEl>
                                        <p:attrNameLst>
                                          <p:attrName>style.visibility</p:attrName>
                                        </p:attrNameLst>
                                      </p:cBhvr>
                                      <p:to>
                                        <p:strVal val="visible"/>
                                      </p:to>
                                    </p:set>
                                    <p:anim calcmode="lin" valueType="num">
                                      <p:cBhvr additive="base">
                                        <p:cTn id="7" dur="500" fill="hold"/>
                                        <p:tgtEl>
                                          <p:spTgt spid="194616"/>
                                        </p:tgtEl>
                                        <p:attrNameLst>
                                          <p:attrName>ppt_x</p:attrName>
                                        </p:attrNameLst>
                                      </p:cBhvr>
                                      <p:tavLst>
                                        <p:tav tm="0">
                                          <p:val>
                                            <p:strVal val="#ppt_x"/>
                                          </p:val>
                                        </p:tav>
                                        <p:tav tm="100000">
                                          <p:val>
                                            <p:strVal val="#ppt_x"/>
                                          </p:val>
                                        </p:tav>
                                      </p:tavLst>
                                    </p:anim>
                                    <p:anim calcmode="lin" valueType="num">
                                      <p:cBhvr additive="base">
                                        <p:cTn id="8" dur="500" fill="hold"/>
                                        <p:tgtEl>
                                          <p:spTgt spid="1946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94618"/>
                                        </p:tgtEl>
                                        <p:attrNameLst>
                                          <p:attrName>style.visibility</p:attrName>
                                        </p:attrNameLst>
                                      </p:cBhvr>
                                      <p:to>
                                        <p:strVal val="visible"/>
                                      </p:to>
                                    </p:set>
                                    <p:anim calcmode="lin" valueType="num">
                                      <p:cBhvr>
                                        <p:cTn id="13" dur="500" fill="hold"/>
                                        <p:tgtEl>
                                          <p:spTgt spid="194618"/>
                                        </p:tgtEl>
                                        <p:attrNameLst>
                                          <p:attrName>ppt_w</p:attrName>
                                        </p:attrNameLst>
                                      </p:cBhvr>
                                      <p:tavLst>
                                        <p:tav tm="0">
                                          <p:val>
                                            <p:fltVal val="0"/>
                                          </p:val>
                                        </p:tav>
                                        <p:tav tm="100000">
                                          <p:val>
                                            <p:strVal val="#ppt_w"/>
                                          </p:val>
                                        </p:tav>
                                      </p:tavLst>
                                    </p:anim>
                                    <p:anim calcmode="lin" valueType="num">
                                      <p:cBhvr>
                                        <p:cTn id="14" dur="500" fill="hold"/>
                                        <p:tgtEl>
                                          <p:spTgt spid="19461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4563"/>
                                        </p:tgtEl>
                                        <p:attrNameLst>
                                          <p:attrName>style.visibility</p:attrName>
                                        </p:attrNameLst>
                                      </p:cBhvr>
                                      <p:to>
                                        <p:strVal val="visible"/>
                                      </p:to>
                                    </p:set>
                                    <p:animEffect transition="in" filter="wipe(left)">
                                      <p:cBhvr>
                                        <p:cTn id="29" dur="500"/>
                                        <p:tgtEl>
                                          <p:spTgt spid="194563"/>
                                        </p:tgtEl>
                                      </p:cBhvr>
                                    </p:animEffect>
                                  </p:childTnLst>
                                </p:cTn>
                              </p:par>
                            </p:childTnLst>
                          </p:cTn>
                        </p:par>
                        <p:par>
                          <p:cTn id="30" fill="hold">
                            <p:stCondLst>
                              <p:cond delay="2500"/>
                            </p:stCondLst>
                            <p:childTnLst>
                              <p:par>
                                <p:cTn id="31" presetID="9"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4565"/>
                                        </p:tgtEl>
                                        <p:attrNameLst>
                                          <p:attrName>style.visibility</p:attrName>
                                        </p:attrNameLst>
                                      </p:cBhvr>
                                      <p:to>
                                        <p:strVal val="visible"/>
                                      </p:to>
                                    </p:set>
                                    <p:animEffect transition="in" filter="wipe(left)">
                                      <p:cBhvr>
                                        <p:cTn id="43" dur="500"/>
                                        <p:tgtEl>
                                          <p:spTgt spid="194565"/>
                                        </p:tgtEl>
                                      </p:cBhvr>
                                    </p:animEffect>
                                  </p:childTnLst>
                                </p:cTn>
                              </p:par>
                            </p:childTnLst>
                          </p:cTn>
                        </p:par>
                        <p:par>
                          <p:cTn id="44" fill="hold">
                            <p:stCondLst>
                              <p:cond delay="2500"/>
                            </p:stCondLst>
                            <p:childTnLst>
                              <p:par>
                                <p:cTn id="45" presetID="9"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4564"/>
                                        </p:tgtEl>
                                        <p:attrNameLst>
                                          <p:attrName>style.visibility</p:attrName>
                                        </p:attrNameLst>
                                      </p:cBhvr>
                                      <p:to>
                                        <p:strVal val="visible"/>
                                      </p:to>
                                    </p:set>
                                    <p:animEffect transition="in" filter="wipe(left)">
                                      <p:cBhvr>
                                        <p:cTn id="57" dur="500"/>
                                        <p:tgtEl>
                                          <p:spTgt spid="194564"/>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1946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4636"/>
                                        </p:tgtEl>
                                        <p:attrNameLst>
                                          <p:attrName>style.visibility</p:attrName>
                                        </p:attrNameLst>
                                      </p:cBhvr>
                                      <p:to>
                                        <p:strVal val="visible"/>
                                      </p:to>
                                    </p:set>
                                    <p:anim calcmode="lin" valueType="num">
                                      <p:cBhvr additive="base">
                                        <p:cTn id="75" dur="500" fill="hold"/>
                                        <p:tgtEl>
                                          <p:spTgt spid="194636"/>
                                        </p:tgtEl>
                                        <p:attrNameLst>
                                          <p:attrName>ppt_x</p:attrName>
                                        </p:attrNameLst>
                                      </p:cBhvr>
                                      <p:tavLst>
                                        <p:tav tm="0">
                                          <p:val>
                                            <p:strVal val="#ppt_x"/>
                                          </p:val>
                                        </p:tav>
                                        <p:tav tm="100000">
                                          <p:val>
                                            <p:strVal val="#ppt_x"/>
                                          </p:val>
                                        </p:tav>
                                      </p:tavLst>
                                    </p:anim>
                                    <p:anim calcmode="lin" valueType="num">
                                      <p:cBhvr additive="base">
                                        <p:cTn id="76" dur="500" fill="hold"/>
                                        <p:tgtEl>
                                          <p:spTgt spid="19463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94617"/>
                                        </p:tgtEl>
                                        <p:attrNameLst>
                                          <p:attrName>style.visibility</p:attrName>
                                        </p:attrNameLst>
                                      </p:cBhvr>
                                      <p:to>
                                        <p:strVal val="visible"/>
                                      </p:to>
                                    </p:set>
                                    <p:anim calcmode="lin" valueType="num">
                                      <p:cBhvr additive="base">
                                        <p:cTn id="81" dur="500" fill="hold"/>
                                        <p:tgtEl>
                                          <p:spTgt spid="194617"/>
                                        </p:tgtEl>
                                        <p:attrNameLst>
                                          <p:attrName>ppt_x</p:attrName>
                                        </p:attrNameLst>
                                      </p:cBhvr>
                                      <p:tavLst>
                                        <p:tav tm="0">
                                          <p:val>
                                            <p:strVal val="#ppt_x"/>
                                          </p:val>
                                        </p:tav>
                                        <p:tav tm="100000">
                                          <p:val>
                                            <p:strVal val="#ppt_x"/>
                                          </p:val>
                                        </p:tav>
                                      </p:tavLst>
                                    </p:anim>
                                    <p:anim calcmode="lin" valueType="num">
                                      <p:cBhvr additive="base">
                                        <p:cTn id="82" dur="500" fill="hold"/>
                                        <p:tgtEl>
                                          <p:spTgt spid="1946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grpId="0" nodeType="clickEffect">
                                  <p:stCondLst>
                                    <p:cond delay="0"/>
                                  </p:stCondLst>
                                  <p:childTnLst>
                                    <p:set>
                                      <p:cBhvr>
                                        <p:cTn id="86" dur="1" fill="hold">
                                          <p:stCondLst>
                                            <p:cond delay="0"/>
                                          </p:stCondLst>
                                        </p:cTn>
                                        <p:tgtEl>
                                          <p:spTgt spid="194635"/>
                                        </p:tgtEl>
                                        <p:attrNameLst>
                                          <p:attrName>style.visibility</p:attrName>
                                        </p:attrNameLst>
                                      </p:cBhvr>
                                      <p:to>
                                        <p:strVal val="visible"/>
                                      </p:to>
                                    </p:set>
                                    <p:anim calcmode="lin" valueType="num">
                                      <p:cBhvr>
                                        <p:cTn id="87" dur="500" fill="hold"/>
                                        <p:tgtEl>
                                          <p:spTgt spid="194635"/>
                                        </p:tgtEl>
                                        <p:attrNameLst>
                                          <p:attrName>ppt_w</p:attrName>
                                        </p:attrNameLst>
                                      </p:cBhvr>
                                      <p:tavLst>
                                        <p:tav tm="0">
                                          <p:val>
                                            <p:fltVal val="0"/>
                                          </p:val>
                                        </p:tav>
                                        <p:tav tm="100000">
                                          <p:val>
                                            <p:strVal val="#ppt_w"/>
                                          </p:val>
                                        </p:tav>
                                      </p:tavLst>
                                    </p:anim>
                                    <p:anim calcmode="lin" valueType="num">
                                      <p:cBhvr>
                                        <p:cTn id="88" dur="500" fill="hold"/>
                                        <p:tgtEl>
                                          <p:spTgt spid="194635"/>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p:cTn id="93" dur="500" fill="hold"/>
                                        <p:tgtEl>
                                          <p:spTgt spid="12"/>
                                        </p:tgtEl>
                                        <p:attrNameLst>
                                          <p:attrName>ppt_w</p:attrName>
                                        </p:attrNameLst>
                                      </p:cBhvr>
                                      <p:tavLst>
                                        <p:tav tm="0">
                                          <p:val>
                                            <p:fltVal val="0"/>
                                          </p:val>
                                        </p:tav>
                                        <p:tav tm="100000">
                                          <p:val>
                                            <p:strVal val="#ppt_w"/>
                                          </p:val>
                                        </p:tav>
                                      </p:tavLst>
                                    </p:anim>
                                    <p:anim calcmode="lin" valueType="num">
                                      <p:cBhvr>
                                        <p:cTn id="9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wipe(up)">
                                      <p:cBhvr>
                                        <p:cTn id="99" dur="500"/>
                                        <p:tgtEl>
                                          <p:spTgt spid="13"/>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194598"/>
                                        </p:tgtEl>
                                        <p:attrNameLst>
                                          <p:attrName>style.visibility</p:attrName>
                                        </p:attrNameLst>
                                      </p:cBhvr>
                                      <p:to>
                                        <p:strVal val="visible"/>
                                      </p:to>
                                    </p:set>
                                    <p:animEffect transition="in" filter="wipe(left)">
                                      <p:cBhvr>
                                        <p:cTn id="103" dur="500"/>
                                        <p:tgtEl>
                                          <p:spTgt spid="194598"/>
                                        </p:tgtEl>
                                      </p:cBhvr>
                                    </p:animEffect>
                                  </p:childTnLst>
                                </p:cTn>
                              </p:par>
                            </p:childTnLst>
                          </p:cTn>
                        </p:par>
                        <p:par>
                          <p:cTn id="104" fill="hold">
                            <p:stCondLst>
                              <p:cond delay="1000"/>
                            </p:stCondLst>
                            <p:childTnLst>
                              <p:par>
                                <p:cTn id="105" presetID="9" presetClass="entr" presetSubtype="0" fill="hold" nodeType="after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dissolve">
                                      <p:cBhvr>
                                        <p:cTn id="107" dur="500"/>
                                        <p:tgtEl>
                                          <p:spTgt spid="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up)">
                                      <p:cBhvr>
                                        <p:cTn id="112" dur="500"/>
                                        <p:tgtEl>
                                          <p:spTgt spid="14"/>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94599"/>
                                        </p:tgtEl>
                                        <p:attrNameLst>
                                          <p:attrName>style.visibility</p:attrName>
                                        </p:attrNameLst>
                                      </p:cBhvr>
                                      <p:to>
                                        <p:strVal val="visible"/>
                                      </p:to>
                                    </p:set>
                                    <p:animEffect transition="in" filter="wipe(left)">
                                      <p:cBhvr>
                                        <p:cTn id="116" dur="500"/>
                                        <p:tgtEl>
                                          <p:spTgt spid="194599"/>
                                        </p:tgtEl>
                                      </p:cBhvr>
                                    </p:animEffect>
                                  </p:childTnLst>
                                </p:cTn>
                              </p:par>
                            </p:childTnLst>
                          </p:cTn>
                        </p:par>
                        <p:par>
                          <p:cTn id="117" fill="hold">
                            <p:stCondLst>
                              <p:cond delay="1000"/>
                            </p:stCondLst>
                            <p:childTnLst>
                              <p:par>
                                <p:cTn id="118" presetID="9" presetClass="entr" presetSubtype="0" fill="hold" nodeType="after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dissolve">
                                      <p:cBhvr>
                                        <p:cTn id="120" dur="500"/>
                                        <p:tgtEl>
                                          <p:spTgt spid="1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wipe(up)">
                                      <p:cBhvr>
                                        <p:cTn id="125" dur="500"/>
                                        <p:tgtEl>
                                          <p:spTgt spid="15"/>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194600"/>
                                        </p:tgtEl>
                                        <p:attrNameLst>
                                          <p:attrName>style.visibility</p:attrName>
                                        </p:attrNameLst>
                                      </p:cBhvr>
                                      <p:to>
                                        <p:strVal val="visible"/>
                                      </p:to>
                                    </p:set>
                                    <p:animEffect transition="in" filter="wipe(left)">
                                      <p:cBhvr>
                                        <p:cTn id="129" dur="500"/>
                                        <p:tgtEl>
                                          <p:spTgt spid="194600"/>
                                        </p:tgtEl>
                                      </p:cBhvr>
                                    </p:animEffect>
                                  </p:childTnLst>
                                </p:cTn>
                              </p:par>
                            </p:childTnLst>
                          </p:cTn>
                        </p:par>
                        <p:par>
                          <p:cTn id="130" fill="hold">
                            <p:stCondLst>
                              <p:cond delay="1000"/>
                            </p:stCondLst>
                            <p:childTnLst>
                              <p:par>
                                <p:cTn id="131" presetID="9" presetClass="entr" presetSubtype="0" fill="hold" nodeType="after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dissolve">
                                      <p:cBhvr>
                                        <p:cTn id="133" dur="500"/>
                                        <p:tgtEl>
                                          <p:spTgt spid="11"/>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94637"/>
                                        </p:tgtEl>
                                        <p:attrNameLst>
                                          <p:attrName>style.visibility</p:attrName>
                                        </p:attrNameLst>
                                      </p:cBhvr>
                                      <p:to>
                                        <p:strVal val="visible"/>
                                      </p:to>
                                    </p:set>
                                    <p:anim calcmode="lin" valueType="num">
                                      <p:cBhvr additive="base">
                                        <p:cTn id="138" dur="500" fill="hold"/>
                                        <p:tgtEl>
                                          <p:spTgt spid="194637"/>
                                        </p:tgtEl>
                                        <p:attrNameLst>
                                          <p:attrName>ppt_x</p:attrName>
                                        </p:attrNameLst>
                                      </p:cBhvr>
                                      <p:tavLst>
                                        <p:tav tm="0">
                                          <p:val>
                                            <p:strVal val="#ppt_x"/>
                                          </p:val>
                                        </p:tav>
                                        <p:tav tm="100000">
                                          <p:val>
                                            <p:strVal val="#ppt_x"/>
                                          </p:val>
                                        </p:tav>
                                      </p:tavLst>
                                    </p:anim>
                                    <p:anim calcmode="lin" valueType="num">
                                      <p:cBhvr additive="base">
                                        <p:cTn id="139" dur="500" fill="hold"/>
                                        <p:tgtEl>
                                          <p:spTgt spid="194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nimBg="1"/>
      <p:bldP spid="194564" grpId="0" animBg="1"/>
      <p:bldP spid="194565" grpId="0" animBg="1"/>
      <p:bldP spid="194598" grpId="0" animBg="1"/>
      <p:bldP spid="194599" grpId="0" animBg="1"/>
      <p:bldP spid="194600" grpId="0" animBg="1"/>
      <p:bldP spid="194616" grpId="0"/>
      <p:bldP spid="194617" grpId="0"/>
      <p:bldP spid="194618" grpId="0"/>
      <p:bldP spid="194635" grpId="0"/>
      <p:bldP spid="194636" grpId="0"/>
      <p:bldP spid="194637" grpId="0"/>
      <p:bldP spid="1946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spect="1" noChangeArrowheads="1"/>
          </p:cNvSpPr>
          <p:nvPr/>
        </p:nvSpPr>
        <p:spPr bwMode="auto">
          <a:xfrm>
            <a:off x="2097088" y="304800"/>
            <a:ext cx="5480050" cy="304800"/>
          </a:xfrm>
          <a:prstGeom prst="rect">
            <a:avLst/>
          </a:prstGeom>
          <a:noFill/>
          <a:ln w="9525">
            <a:noFill/>
            <a:miter lim="800000"/>
            <a:headEnd/>
            <a:tailEnd/>
          </a:ln>
        </p:spPr>
        <p:txBody>
          <a:bodyPr wrap="none">
            <a:spAutoFit/>
          </a:bodyPr>
          <a:lstStyle/>
          <a:p>
            <a:r>
              <a:rPr lang="en-US" sz="1400"/>
              <a:t>IA              IIA                          IIIA        IVA        VA        VIA       VIIA</a:t>
            </a:r>
          </a:p>
        </p:txBody>
      </p:sp>
      <p:grpSp>
        <p:nvGrpSpPr>
          <p:cNvPr id="29699" name="Group 3"/>
          <p:cNvGrpSpPr>
            <a:grpSpLocks/>
          </p:cNvGrpSpPr>
          <p:nvPr/>
        </p:nvGrpSpPr>
        <p:grpSpPr bwMode="auto">
          <a:xfrm>
            <a:off x="1981200" y="3733800"/>
            <a:ext cx="5618163" cy="3094038"/>
            <a:chOff x="1248" y="2352"/>
            <a:chExt cx="3539" cy="1949"/>
          </a:xfrm>
        </p:grpSpPr>
        <p:sp>
          <p:nvSpPr>
            <p:cNvPr id="29760" name="Text Box 4"/>
            <p:cNvSpPr txBox="1">
              <a:spLocks noChangeAspect="1" noChangeArrowheads="1"/>
            </p:cNvSpPr>
            <p:nvPr/>
          </p:nvSpPr>
          <p:spPr bwMode="auto">
            <a:xfrm>
              <a:off x="1272" y="2593"/>
              <a:ext cx="893" cy="173"/>
            </a:xfrm>
            <a:prstGeom prst="rect">
              <a:avLst/>
            </a:prstGeom>
            <a:noFill/>
            <a:ln w="9525">
              <a:noFill/>
              <a:miter lim="800000"/>
              <a:headEnd/>
              <a:tailEnd/>
            </a:ln>
          </p:spPr>
          <p:txBody>
            <a:bodyPr wrap="none">
              <a:spAutoFit/>
            </a:bodyPr>
            <a:lstStyle/>
            <a:p>
              <a:r>
                <a:rPr lang="en-US" sz="1200"/>
                <a:t>0.60               0.31</a:t>
              </a:r>
            </a:p>
          </p:txBody>
        </p:sp>
        <p:sp>
          <p:nvSpPr>
            <p:cNvPr id="29761" name="Text Box 5"/>
            <p:cNvSpPr txBox="1">
              <a:spLocks noChangeAspect="1" noChangeArrowheads="1"/>
            </p:cNvSpPr>
            <p:nvPr/>
          </p:nvSpPr>
          <p:spPr bwMode="auto">
            <a:xfrm>
              <a:off x="1248" y="2947"/>
              <a:ext cx="893" cy="173"/>
            </a:xfrm>
            <a:prstGeom prst="rect">
              <a:avLst/>
            </a:prstGeom>
            <a:noFill/>
            <a:ln w="9525">
              <a:noFill/>
              <a:miter lim="800000"/>
              <a:headEnd/>
              <a:tailEnd/>
            </a:ln>
          </p:spPr>
          <p:txBody>
            <a:bodyPr wrap="none">
              <a:spAutoFit/>
            </a:bodyPr>
            <a:lstStyle/>
            <a:p>
              <a:r>
                <a:rPr lang="en-US" sz="1200"/>
                <a:t> 0.95              0.65</a:t>
              </a:r>
            </a:p>
          </p:txBody>
        </p:sp>
        <p:sp>
          <p:nvSpPr>
            <p:cNvPr id="29762" name="Text Box 6"/>
            <p:cNvSpPr txBox="1">
              <a:spLocks noChangeAspect="1" noChangeArrowheads="1"/>
            </p:cNvSpPr>
            <p:nvPr/>
          </p:nvSpPr>
          <p:spPr bwMode="auto">
            <a:xfrm>
              <a:off x="1248" y="3357"/>
              <a:ext cx="920" cy="173"/>
            </a:xfrm>
            <a:prstGeom prst="rect">
              <a:avLst/>
            </a:prstGeom>
            <a:noFill/>
            <a:ln w="9525">
              <a:noFill/>
              <a:miter lim="800000"/>
              <a:headEnd/>
              <a:tailEnd/>
            </a:ln>
          </p:spPr>
          <p:txBody>
            <a:bodyPr wrap="none">
              <a:spAutoFit/>
            </a:bodyPr>
            <a:lstStyle/>
            <a:p>
              <a:r>
                <a:rPr lang="en-US" sz="1200"/>
                <a:t> 1.33               0.99</a:t>
              </a:r>
            </a:p>
          </p:txBody>
        </p:sp>
        <p:sp>
          <p:nvSpPr>
            <p:cNvPr id="29763" name="Text Box 7"/>
            <p:cNvSpPr txBox="1">
              <a:spLocks noChangeAspect="1" noChangeArrowheads="1"/>
            </p:cNvSpPr>
            <p:nvPr/>
          </p:nvSpPr>
          <p:spPr bwMode="auto">
            <a:xfrm>
              <a:off x="1248" y="3697"/>
              <a:ext cx="947" cy="173"/>
            </a:xfrm>
            <a:prstGeom prst="rect">
              <a:avLst/>
            </a:prstGeom>
            <a:noFill/>
            <a:ln w="9525">
              <a:noFill/>
              <a:miter lim="800000"/>
              <a:headEnd/>
              <a:tailEnd/>
            </a:ln>
          </p:spPr>
          <p:txBody>
            <a:bodyPr wrap="none">
              <a:spAutoFit/>
            </a:bodyPr>
            <a:lstStyle/>
            <a:p>
              <a:r>
                <a:rPr lang="en-US" sz="1200"/>
                <a:t> 1.48                1.13</a:t>
              </a:r>
            </a:p>
          </p:txBody>
        </p:sp>
        <p:sp>
          <p:nvSpPr>
            <p:cNvPr id="29764" name="Text Box 8"/>
            <p:cNvSpPr txBox="1">
              <a:spLocks noChangeAspect="1" noChangeArrowheads="1"/>
            </p:cNvSpPr>
            <p:nvPr/>
          </p:nvSpPr>
          <p:spPr bwMode="auto">
            <a:xfrm>
              <a:off x="1272" y="4128"/>
              <a:ext cx="893" cy="173"/>
            </a:xfrm>
            <a:prstGeom prst="rect">
              <a:avLst/>
            </a:prstGeom>
            <a:noFill/>
            <a:ln w="9525">
              <a:noFill/>
              <a:miter lim="800000"/>
              <a:headEnd/>
              <a:tailEnd/>
            </a:ln>
          </p:spPr>
          <p:txBody>
            <a:bodyPr wrap="none">
              <a:spAutoFit/>
            </a:bodyPr>
            <a:lstStyle/>
            <a:p>
              <a:r>
                <a:rPr lang="en-US" sz="1200"/>
                <a:t>1.69               1.35</a:t>
              </a:r>
            </a:p>
          </p:txBody>
        </p:sp>
        <p:sp>
          <p:nvSpPr>
            <p:cNvPr id="29765" name="Text Box 9"/>
            <p:cNvSpPr txBox="1">
              <a:spLocks noChangeAspect="1" noChangeArrowheads="1"/>
            </p:cNvSpPr>
            <p:nvPr/>
          </p:nvSpPr>
          <p:spPr bwMode="auto">
            <a:xfrm>
              <a:off x="2938" y="2611"/>
              <a:ext cx="1835" cy="173"/>
            </a:xfrm>
            <a:prstGeom prst="rect">
              <a:avLst/>
            </a:prstGeom>
            <a:noFill/>
            <a:ln w="9525">
              <a:noFill/>
              <a:miter lim="800000"/>
              <a:headEnd/>
              <a:tailEnd/>
            </a:ln>
          </p:spPr>
          <p:txBody>
            <a:bodyPr wrap="none">
              <a:spAutoFit/>
            </a:bodyPr>
            <a:lstStyle/>
            <a:p>
              <a:r>
                <a:rPr lang="en-US" sz="1200"/>
                <a:t>                           1.71       1.40         1.36</a:t>
              </a:r>
            </a:p>
          </p:txBody>
        </p:sp>
        <p:sp>
          <p:nvSpPr>
            <p:cNvPr id="29766" name="Text Box 10"/>
            <p:cNvSpPr txBox="1">
              <a:spLocks noChangeAspect="1" noChangeArrowheads="1"/>
            </p:cNvSpPr>
            <p:nvPr/>
          </p:nvSpPr>
          <p:spPr bwMode="auto">
            <a:xfrm>
              <a:off x="2736" y="2947"/>
              <a:ext cx="2051" cy="173"/>
            </a:xfrm>
            <a:prstGeom prst="rect">
              <a:avLst/>
            </a:prstGeom>
            <a:noFill/>
            <a:ln w="9525">
              <a:noFill/>
              <a:miter lim="800000"/>
              <a:headEnd/>
              <a:tailEnd/>
            </a:ln>
          </p:spPr>
          <p:txBody>
            <a:bodyPr wrap="none">
              <a:spAutoFit/>
            </a:bodyPr>
            <a:lstStyle/>
            <a:p>
              <a:r>
                <a:rPr lang="en-US" sz="1200"/>
                <a:t>0.50                                         1.84          1.81</a:t>
              </a:r>
            </a:p>
          </p:txBody>
        </p:sp>
        <p:sp>
          <p:nvSpPr>
            <p:cNvPr id="29767" name="Text Box 11"/>
            <p:cNvSpPr txBox="1">
              <a:spLocks noChangeAspect="1" noChangeArrowheads="1"/>
            </p:cNvSpPr>
            <p:nvPr/>
          </p:nvSpPr>
          <p:spPr bwMode="auto">
            <a:xfrm>
              <a:off x="2755" y="3357"/>
              <a:ext cx="2024" cy="173"/>
            </a:xfrm>
            <a:prstGeom prst="rect">
              <a:avLst/>
            </a:prstGeom>
            <a:noFill/>
            <a:ln w="9525">
              <a:noFill/>
              <a:miter lim="800000"/>
              <a:headEnd/>
              <a:tailEnd/>
            </a:ln>
          </p:spPr>
          <p:txBody>
            <a:bodyPr wrap="none">
              <a:spAutoFit/>
            </a:bodyPr>
            <a:lstStyle/>
            <a:p>
              <a:r>
                <a:rPr lang="en-US" sz="1200"/>
                <a:t>0.62                                        1.98          1.85</a:t>
              </a:r>
            </a:p>
          </p:txBody>
        </p:sp>
        <p:sp>
          <p:nvSpPr>
            <p:cNvPr id="29768" name="Text Box 12"/>
            <p:cNvSpPr txBox="1">
              <a:spLocks noChangeAspect="1" noChangeArrowheads="1"/>
            </p:cNvSpPr>
            <p:nvPr/>
          </p:nvSpPr>
          <p:spPr bwMode="auto">
            <a:xfrm>
              <a:off x="2755" y="3715"/>
              <a:ext cx="2024" cy="173"/>
            </a:xfrm>
            <a:prstGeom prst="rect">
              <a:avLst/>
            </a:prstGeom>
            <a:noFill/>
            <a:ln w="9525">
              <a:noFill/>
              <a:miter lim="800000"/>
              <a:headEnd/>
              <a:tailEnd/>
            </a:ln>
          </p:spPr>
          <p:txBody>
            <a:bodyPr wrap="none">
              <a:spAutoFit/>
            </a:bodyPr>
            <a:lstStyle/>
            <a:p>
              <a:r>
                <a:rPr lang="en-US" sz="1200"/>
                <a:t>0.81                                         2.21         2.16</a:t>
              </a:r>
            </a:p>
          </p:txBody>
        </p:sp>
        <p:sp>
          <p:nvSpPr>
            <p:cNvPr id="29769" name="Text Box 13"/>
            <p:cNvSpPr txBox="1">
              <a:spLocks noChangeAspect="1" noChangeArrowheads="1"/>
            </p:cNvSpPr>
            <p:nvPr/>
          </p:nvSpPr>
          <p:spPr bwMode="auto">
            <a:xfrm>
              <a:off x="2771" y="4128"/>
              <a:ext cx="301" cy="173"/>
            </a:xfrm>
            <a:prstGeom prst="rect">
              <a:avLst/>
            </a:prstGeom>
            <a:noFill/>
            <a:ln w="9525">
              <a:noFill/>
              <a:miter lim="800000"/>
              <a:headEnd/>
              <a:tailEnd/>
            </a:ln>
          </p:spPr>
          <p:txBody>
            <a:bodyPr wrap="none">
              <a:spAutoFit/>
            </a:bodyPr>
            <a:lstStyle/>
            <a:p>
              <a:r>
                <a:rPr lang="en-US" sz="1200"/>
                <a:t>0.95</a:t>
              </a:r>
            </a:p>
          </p:txBody>
        </p:sp>
        <p:sp>
          <p:nvSpPr>
            <p:cNvPr id="29770" name="Oval 14"/>
            <p:cNvSpPr>
              <a:spLocks noChangeAspect="1" noChangeArrowheads="1"/>
            </p:cNvSpPr>
            <p:nvPr/>
          </p:nvSpPr>
          <p:spPr bwMode="auto">
            <a:xfrm>
              <a:off x="1392" y="2535"/>
              <a:ext cx="57" cy="5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71" name="Text Box 15"/>
            <p:cNvSpPr txBox="1">
              <a:spLocks noChangeAspect="1" noChangeArrowheads="1"/>
            </p:cNvSpPr>
            <p:nvPr/>
          </p:nvSpPr>
          <p:spPr bwMode="auto">
            <a:xfrm>
              <a:off x="1316" y="2352"/>
              <a:ext cx="263" cy="173"/>
            </a:xfrm>
            <a:prstGeom prst="rect">
              <a:avLst/>
            </a:prstGeom>
            <a:noFill/>
            <a:ln w="9525">
              <a:noFill/>
              <a:miter lim="800000"/>
              <a:headEnd/>
              <a:tailEnd/>
            </a:ln>
          </p:spPr>
          <p:txBody>
            <a:bodyPr wrap="none">
              <a:spAutoFit/>
            </a:bodyPr>
            <a:lstStyle/>
            <a:p>
              <a:r>
                <a:rPr lang="en-US" sz="1200"/>
                <a:t>Li</a:t>
              </a:r>
              <a:r>
                <a:rPr lang="en-US" sz="1200" baseline="30000"/>
                <a:t>1+</a:t>
              </a:r>
              <a:endParaRPr lang="en-US" sz="1200"/>
            </a:p>
          </p:txBody>
        </p:sp>
        <p:sp>
          <p:nvSpPr>
            <p:cNvPr id="29772" name="Oval 16"/>
            <p:cNvSpPr>
              <a:spLocks noChangeAspect="1" noChangeArrowheads="1"/>
            </p:cNvSpPr>
            <p:nvPr/>
          </p:nvSpPr>
          <p:spPr bwMode="auto">
            <a:xfrm>
              <a:off x="1968" y="2544"/>
              <a:ext cx="29" cy="2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73" name="Oval 17"/>
            <p:cNvSpPr>
              <a:spLocks noChangeAspect="1" noChangeArrowheads="1"/>
            </p:cNvSpPr>
            <p:nvPr/>
          </p:nvSpPr>
          <p:spPr bwMode="auto">
            <a:xfrm>
              <a:off x="1952" y="2912"/>
              <a:ext cx="64" cy="6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74" name="Oval 18"/>
            <p:cNvSpPr>
              <a:spLocks noChangeAspect="1" noChangeArrowheads="1"/>
            </p:cNvSpPr>
            <p:nvPr/>
          </p:nvSpPr>
          <p:spPr bwMode="auto">
            <a:xfrm>
              <a:off x="1392" y="2884"/>
              <a:ext cx="92" cy="9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75" name="Text Box 19"/>
            <p:cNvSpPr txBox="1">
              <a:spLocks noChangeAspect="1" noChangeArrowheads="1"/>
            </p:cNvSpPr>
            <p:nvPr/>
          </p:nvSpPr>
          <p:spPr bwMode="auto">
            <a:xfrm>
              <a:off x="1854" y="2352"/>
              <a:ext cx="306" cy="173"/>
            </a:xfrm>
            <a:prstGeom prst="rect">
              <a:avLst/>
            </a:prstGeom>
            <a:noFill/>
            <a:ln w="9525">
              <a:noFill/>
              <a:miter lim="800000"/>
              <a:headEnd/>
              <a:tailEnd/>
            </a:ln>
          </p:spPr>
          <p:txBody>
            <a:bodyPr wrap="none">
              <a:spAutoFit/>
            </a:bodyPr>
            <a:lstStyle/>
            <a:p>
              <a:r>
                <a:rPr lang="en-US" sz="1200"/>
                <a:t>Be</a:t>
              </a:r>
              <a:r>
                <a:rPr lang="en-US" sz="1200" baseline="30000"/>
                <a:t>2+</a:t>
              </a:r>
              <a:endParaRPr lang="en-US" sz="1200"/>
            </a:p>
          </p:txBody>
        </p:sp>
        <p:sp>
          <p:nvSpPr>
            <p:cNvPr id="29776" name="Text Box 20"/>
            <p:cNvSpPr txBox="1">
              <a:spLocks noChangeAspect="1" noChangeArrowheads="1"/>
            </p:cNvSpPr>
            <p:nvPr/>
          </p:nvSpPr>
          <p:spPr bwMode="auto">
            <a:xfrm>
              <a:off x="1296" y="2736"/>
              <a:ext cx="311" cy="173"/>
            </a:xfrm>
            <a:prstGeom prst="rect">
              <a:avLst/>
            </a:prstGeom>
            <a:noFill/>
            <a:ln w="9525">
              <a:noFill/>
              <a:miter lim="800000"/>
              <a:headEnd/>
              <a:tailEnd/>
            </a:ln>
          </p:spPr>
          <p:txBody>
            <a:bodyPr wrap="none">
              <a:spAutoFit/>
            </a:bodyPr>
            <a:lstStyle/>
            <a:p>
              <a:r>
                <a:rPr lang="en-US" sz="1200"/>
                <a:t>Na</a:t>
              </a:r>
              <a:r>
                <a:rPr lang="en-US" sz="1200" baseline="30000"/>
                <a:t>1+</a:t>
              </a:r>
              <a:endParaRPr lang="en-US" sz="1200"/>
            </a:p>
          </p:txBody>
        </p:sp>
        <p:sp>
          <p:nvSpPr>
            <p:cNvPr id="29777" name="Text Box 21"/>
            <p:cNvSpPr txBox="1">
              <a:spLocks noChangeAspect="1" noChangeArrowheads="1"/>
            </p:cNvSpPr>
            <p:nvPr/>
          </p:nvSpPr>
          <p:spPr bwMode="auto">
            <a:xfrm>
              <a:off x="1872" y="2755"/>
              <a:ext cx="322" cy="173"/>
            </a:xfrm>
            <a:prstGeom prst="rect">
              <a:avLst/>
            </a:prstGeom>
            <a:noFill/>
            <a:ln w="9525">
              <a:noFill/>
              <a:miter lim="800000"/>
              <a:headEnd/>
              <a:tailEnd/>
            </a:ln>
          </p:spPr>
          <p:txBody>
            <a:bodyPr wrap="none">
              <a:spAutoFit/>
            </a:bodyPr>
            <a:lstStyle/>
            <a:p>
              <a:r>
                <a:rPr lang="en-US" sz="1200"/>
                <a:t>Mg</a:t>
              </a:r>
              <a:r>
                <a:rPr lang="en-US" sz="1200" baseline="30000"/>
                <a:t>2+</a:t>
              </a:r>
              <a:endParaRPr lang="en-US" sz="1200"/>
            </a:p>
          </p:txBody>
        </p:sp>
        <p:sp>
          <p:nvSpPr>
            <p:cNvPr id="29778" name="Oval 22"/>
            <p:cNvSpPr>
              <a:spLocks noChangeAspect="1" noChangeArrowheads="1"/>
            </p:cNvSpPr>
            <p:nvPr/>
          </p:nvSpPr>
          <p:spPr bwMode="auto">
            <a:xfrm>
              <a:off x="1920" y="4032"/>
              <a:ext cx="130" cy="12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 </a:t>
              </a:r>
            </a:p>
          </p:txBody>
        </p:sp>
        <p:sp>
          <p:nvSpPr>
            <p:cNvPr id="29779" name="Oval 23"/>
            <p:cNvSpPr>
              <a:spLocks noChangeAspect="1" noChangeArrowheads="1"/>
            </p:cNvSpPr>
            <p:nvPr/>
          </p:nvSpPr>
          <p:spPr bwMode="auto">
            <a:xfrm>
              <a:off x="1920" y="3631"/>
              <a:ext cx="110" cy="11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 </a:t>
              </a:r>
            </a:p>
          </p:txBody>
        </p:sp>
        <p:sp>
          <p:nvSpPr>
            <p:cNvPr id="29780" name="Oval 24"/>
            <p:cNvSpPr>
              <a:spLocks noChangeAspect="1" noChangeArrowheads="1"/>
            </p:cNvSpPr>
            <p:nvPr/>
          </p:nvSpPr>
          <p:spPr bwMode="auto">
            <a:xfrm>
              <a:off x="1920" y="3264"/>
              <a:ext cx="95" cy="9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800">
                  <a:solidFill>
                    <a:schemeClr val="bg1"/>
                  </a:solidFill>
                </a:rPr>
                <a:t> </a:t>
              </a:r>
            </a:p>
          </p:txBody>
        </p:sp>
        <p:sp>
          <p:nvSpPr>
            <p:cNvPr id="29781" name="Oval 25"/>
            <p:cNvSpPr>
              <a:spLocks noChangeAspect="1" noChangeArrowheads="1"/>
            </p:cNvSpPr>
            <p:nvPr/>
          </p:nvSpPr>
          <p:spPr bwMode="auto">
            <a:xfrm>
              <a:off x="1361" y="3264"/>
              <a:ext cx="127" cy="12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000">
                  <a:solidFill>
                    <a:schemeClr val="bg1"/>
                  </a:solidFill>
                </a:rPr>
                <a:t> </a:t>
              </a:r>
              <a:endParaRPr lang="en-US" sz="1000" baseline="30000">
                <a:solidFill>
                  <a:schemeClr val="bg1"/>
                </a:solidFill>
              </a:endParaRPr>
            </a:p>
          </p:txBody>
        </p:sp>
        <p:sp>
          <p:nvSpPr>
            <p:cNvPr id="29782" name="Oval 26"/>
            <p:cNvSpPr>
              <a:spLocks noChangeAspect="1" noChangeArrowheads="1"/>
            </p:cNvSpPr>
            <p:nvPr/>
          </p:nvSpPr>
          <p:spPr bwMode="auto">
            <a:xfrm>
              <a:off x="1347" y="3607"/>
              <a:ext cx="141" cy="14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 </a:t>
              </a:r>
              <a:endParaRPr lang="en-US" sz="1200" baseline="30000">
                <a:solidFill>
                  <a:schemeClr val="bg1"/>
                </a:solidFill>
              </a:endParaRPr>
            </a:p>
          </p:txBody>
        </p:sp>
        <p:sp>
          <p:nvSpPr>
            <p:cNvPr id="29783" name="Oval 27"/>
            <p:cNvSpPr>
              <a:spLocks noChangeAspect="1" noChangeArrowheads="1"/>
            </p:cNvSpPr>
            <p:nvPr/>
          </p:nvSpPr>
          <p:spPr bwMode="auto">
            <a:xfrm>
              <a:off x="1344" y="3984"/>
              <a:ext cx="161" cy="16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a:solidFill>
                    <a:schemeClr val="bg1"/>
                  </a:solidFill>
                </a:rPr>
                <a:t> </a:t>
              </a:r>
            </a:p>
          </p:txBody>
        </p:sp>
        <p:sp>
          <p:nvSpPr>
            <p:cNvPr id="29784" name="Oval 28"/>
            <p:cNvSpPr>
              <a:spLocks noChangeAspect="1" noChangeArrowheads="1"/>
            </p:cNvSpPr>
            <p:nvPr/>
          </p:nvSpPr>
          <p:spPr bwMode="auto">
            <a:xfrm>
              <a:off x="4532" y="2803"/>
              <a:ext cx="172" cy="17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Cl</a:t>
              </a:r>
              <a:r>
                <a:rPr lang="en-US" sz="1200" b="1" baseline="30000">
                  <a:solidFill>
                    <a:schemeClr val="bg1"/>
                  </a:solidFill>
                </a:rPr>
                <a:t>1-</a:t>
              </a:r>
            </a:p>
          </p:txBody>
        </p:sp>
        <p:sp>
          <p:nvSpPr>
            <p:cNvPr id="29785" name="Oval 29"/>
            <p:cNvSpPr>
              <a:spLocks noChangeAspect="1" noChangeArrowheads="1"/>
            </p:cNvSpPr>
            <p:nvPr/>
          </p:nvSpPr>
          <p:spPr bwMode="auto">
            <a:xfrm>
              <a:off x="3724" y="2476"/>
              <a:ext cx="164" cy="16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N</a:t>
              </a:r>
              <a:r>
                <a:rPr lang="en-US" sz="1200" b="1" baseline="30000">
                  <a:solidFill>
                    <a:schemeClr val="bg1"/>
                  </a:solidFill>
                </a:rPr>
                <a:t>3-</a:t>
              </a:r>
            </a:p>
          </p:txBody>
        </p:sp>
        <p:sp>
          <p:nvSpPr>
            <p:cNvPr id="29786" name="Oval 30"/>
            <p:cNvSpPr>
              <a:spLocks noChangeAspect="1" noChangeArrowheads="1"/>
            </p:cNvSpPr>
            <p:nvPr/>
          </p:nvSpPr>
          <p:spPr bwMode="auto">
            <a:xfrm>
              <a:off x="4128" y="2496"/>
              <a:ext cx="136" cy="13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O</a:t>
              </a:r>
              <a:r>
                <a:rPr lang="en-US" sz="1200" b="1" baseline="30000">
                  <a:solidFill>
                    <a:schemeClr val="bg1"/>
                  </a:solidFill>
                </a:rPr>
                <a:t>2-</a:t>
              </a:r>
            </a:p>
          </p:txBody>
        </p:sp>
        <p:sp>
          <p:nvSpPr>
            <p:cNvPr id="29787" name="Oval 31"/>
            <p:cNvSpPr>
              <a:spLocks noChangeAspect="1" noChangeArrowheads="1"/>
            </p:cNvSpPr>
            <p:nvPr/>
          </p:nvSpPr>
          <p:spPr bwMode="auto">
            <a:xfrm>
              <a:off x="4560" y="2496"/>
              <a:ext cx="130" cy="13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F</a:t>
              </a:r>
              <a:r>
                <a:rPr lang="en-US" sz="1200" b="1" baseline="30000">
                  <a:solidFill>
                    <a:schemeClr val="bg1"/>
                  </a:solidFill>
                </a:rPr>
                <a:t>1-</a:t>
              </a:r>
              <a:endParaRPr lang="en-US" sz="1200" b="1">
                <a:solidFill>
                  <a:schemeClr val="bg1"/>
                </a:solidFill>
              </a:endParaRPr>
            </a:p>
          </p:txBody>
        </p:sp>
        <p:sp>
          <p:nvSpPr>
            <p:cNvPr id="29788" name="Oval 32"/>
            <p:cNvSpPr>
              <a:spLocks noChangeAspect="1" noChangeArrowheads="1"/>
            </p:cNvSpPr>
            <p:nvPr/>
          </p:nvSpPr>
          <p:spPr bwMode="auto">
            <a:xfrm>
              <a:off x="4096" y="2800"/>
              <a:ext cx="176" cy="17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a:t>
              </a:r>
              <a:r>
                <a:rPr lang="en-US" sz="1200" b="1" baseline="30000">
                  <a:solidFill>
                    <a:schemeClr val="bg1"/>
                  </a:solidFill>
                </a:rPr>
                <a:t>2-</a:t>
              </a:r>
            </a:p>
          </p:txBody>
        </p:sp>
        <p:sp>
          <p:nvSpPr>
            <p:cNvPr id="29789" name="Oval 33"/>
            <p:cNvSpPr>
              <a:spLocks noChangeAspect="1" noChangeArrowheads="1"/>
            </p:cNvSpPr>
            <p:nvPr/>
          </p:nvSpPr>
          <p:spPr bwMode="auto">
            <a:xfrm>
              <a:off x="2884" y="4036"/>
              <a:ext cx="92" cy="9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90" name="Oval 34"/>
            <p:cNvSpPr>
              <a:spLocks noChangeAspect="1" noChangeArrowheads="1"/>
            </p:cNvSpPr>
            <p:nvPr/>
          </p:nvSpPr>
          <p:spPr bwMode="auto">
            <a:xfrm>
              <a:off x="2880" y="2927"/>
              <a:ext cx="49" cy="4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91" name="Oval 35"/>
            <p:cNvSpPr>
              <a:spLocks noChangeAspect="1" noChangeArrowheads="1"/>
            </p:cNvSpPr>
            <p:nvPr/>
          </p:nvSpPr>
          <p:spPr bwMode="auto">
            <a:xfrm>
              <a:off x="2880" y="3300"/>
              <a:ext cx="61" cy="6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92" name="Oval 36"/>
            <p:cNvSpPr>
              <a:spLocks noChangeAspect="1" noChangeArrowheads="1"/>
            </p:cNvSpPr>
            <p:nvPr/>
          </p:nvSpPr>
          <p:spPr bwMode="auto">
            <a:xfrm>
              <a:off x="4081" y="3170"/>
              <a:ext cx="191" cy="19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Se</a:t>
              </a:r>
              <a:r>
                <a:rPr lang="en-US" sz="1200" b="1" baseline="30000">
                  <a:solidFill>
                    <a:schemeClr val="bg1"/>
                  </a:solidFill>
                </a:rPr>
                <a:t>2-</a:t>
              </a:r>
            </a:p>
          </p:txBody>
        </p:sp>
        <p:sp>
          <p:nvSpPr>
            <p:cNvPr id="29793" name="Oval 37"/>
            <p:cNvSpPr>
              <a:spLocks noChangeAspect="1" noChangeArrowheads="1"/>
            </p:cNvSpPr>
            <p:nvPr/>
          </p:nvSpPr>
          <p:spPr bwMode="auto">
            <a:xfrm>
              <a:off x="4512" y="3182"/>
              <a:ext cx="179" cy="17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Br</a:t>
              </a:r>
              <a:r>
                <a:rPr lang="en-US" sz="1200" b="1" baseline="30000">
                  <a:solidFill>
                    <a:schemeClr val="bg1"/>
                  </a:solidFill>
                </a:rPr>
                <a:t>1-</a:t>
              </a:r>
            </a:p>
          </p:txBody>
        </p:sp>
        <p:sp>
          <p:nvSpPr>
            <p:cNvPr id="29794" name="Oval 38"/>
            <p:cNvSpPr>
              <a:spLocks noChangeAspect="1" noChangeArrowheads="1"/>
            </p:cNvSpPr>
            <p:nvPr/>
          </p:nvSpPr>
          <p:spPr bwMode="auto">
            <a:xfrm>
              <a:off x="2880" y="3650"/>
              <a:ext cx="78" cy="7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95" name="Oval 39"/>
            <p:cNvSpPr>
              <a:spLocks noChangeAspect="1" noChangeArrowheads="1"/>
            </p:cNvSpPr>
            <p:nvPr/>
          </p:nvSpPr>
          <p:spPr bwMode="auto">
            <a:xfrm>
              <a:off x="4080" y="3535"/>
              <a:ext cx="214" cy="2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Te</a:t>
              </a:r>
              <a:r>
                <a:rPr lang="en-US" sz="1200" b="1" baseline="30000">
                  <a:solidFill>
                    <a:schemeClr val="bg1"/>
                  </a:solidFill>
                </a:rPr>
                <a:t>2-</a:t>
              </a:r>
            </a:p>
          </p:txBody>
        </p:sp>
        <p:sp>
          <p:nvSpPr>
            <p:cNvPr id="29796" name="Oval 40"/>
            <p:cNvSpPr>
              <a:spLocks noChangeAspect="1" noChangeArrowheads="1"/>
            </p:cNvSpPr>
            <p:nvPr/>
          </p:nvSpPr>
          <p:spPr bwMode="auto">
            <a:xfrm>
              <a:off x="4512" y="3535"/>
              <a:ext cx="208" cy="20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I</a:t>
              </a:r>
              <a:r>
                <a:rPr lang="en-US" sz="1200" b="1" baseline="30000">
                  <a:solidFill>
                    <a:schemeClr val="bg1"/>
                  </a:solidFill>
                </a:rPr>
                <a:t>1-</a:t>
              </a:r>
            </a:p>
          </p:txBody>
        </p:sp>
        <p:sp>
          <p:nvSpPr>
            <p:cNvPr id="29797" name="Text Box 41"/>
            <p:cNvSpPr txBox="1">
              <a:spLocks noChangeAspect="1" noChangeArrowheads="1"/>
            </p:cNvSpPr>
            <p:nvPr/>
          </p:nvSpPr>
          <p:spPr bwMode="auto">
            <a:xfrm>
              <a:off x="2798" y="2755"/>
              <a:ext cx="274" cy="173"/>
            </a:xfrm>
            <a:prstGeom prst="rect">
              <a:avLst/>
            </a:prstGeom>
            <a:noFill/>
            <a:ln w="9525">
              <a:noFill/>
              <a:miter lim="800000"/>
              <a:headEnd/>
              <a:tailEnd/>
            </a:ln>
          </p:spPr>
          <p:txBody>
            <a:bodyPr wrap="none">
              <a:spAutoFit/>
            </a:bodyPr>
            <a:lstStyle/>
            <a:p>
              <a:r>
                <a:rPr lang="en-US" sz="1200"/>
                <a:t>Al</a:t>
              </a:r>
              <a:r>
                <a:rPr lang="en-US" sz="1200" baseline="30000"/>
                <a:t>3+</a:t>
              </a:r>
              <a:endParaRPr lang="en-US" sz="1200"/>
            </a:p>
          </p:txBody>
        </p:sp>
        <p:sp>
          <p:nvSpPr>
            <p:cNvPr id="29798" name="Text Box 42"/>
            <p:cNvSpPr txBox="1">
              <a:spLocks noChangeAspect="1" noChangeArrowheads="1"/>
            </p:cNvSpPr>
            <p:nvPr/>
          </p:nvSpPr>
          <p:spPr bwMode="auto">
            <a:xfrm>
              <a:off x="2755" y="3120"/>
              <a:ext cx="317" cy="173"/>
            </a:xfrm>
            <a:prstGeom prst="rect">
              <a:avLst/>
            </a:prstGeom>
            <a:noFill/>
            <a:ln w="9525">
              <a:noFill/>
              <a:miter lim="800000"/>
              <a:headEnd/>
              <a:tailEnd/>
            </a:ln>
          </p:spPr>
          <p:txBody>
            <a:bodyPr wrap="none">
              <a:spAutoFit/>
            </a:bodyPr>
            <a:lstStyle/>
            <a:p>
              <a:r>
                <a:rPr lang="en-US" sz="1200"/>
                <a:t>Ga</a:t>
              </a:r>
              <a:r>
                <a:rPr lang="en-US" sz="1200" baseline="30000"/>
                <a:t>3+</a:t>
              </a:r>
              <a:endParaRPr lang="en-US" sz="1200"/>
            </a:p>
          </p:txBody>
        </p:sp>
        <p:sp>
          <p:nvSpPr>
            <p:cNvPr id="29799" name="Text Box 43"/>
            <p:cNvSpPr txBox="1">
              <a:spLocks noChangeAspect="1" noChangeArrowheads="1"/>
            </p:cNvSpPr>
            <p:nvPr/>
          </p:nvSpPr>
          <p:spPr bwMode="auto">
            <a:xfrm>
              <a:off x="2784" y="3504"/>
              <a:ext cx="269" cy="173"/>
            </a:xfrm>
            <a:prstGeom prst="rect">
              <a:avLst/>
            </a:prstGeom>
            <a:noFill/>
            <a:ln w="9525">
              <a:noFill/>
              <a:miter lim="800000"/>
              <a:headEnd/>
              <a:tailEnd/>
            </a:ln>
          </p:spPr>
          <p:txBody>
            <a:bodyPr wrap="none">
              <a:spAutoFit/>
            </a:bodyPr>
            <a:lstStyle/>
            <a:p>
              <a:r>
                <a:rPr lang="en-US" sz="1200"/>
                <a:t>In</a:t>
              </a:r>
              <a:r>
                <a:rPr lang="en-US" sz="1200" baseline="30000"/>
                <a:t>3+</a:t>
              </a:r>
              <a:endParaRPr lang="en-US" sz="1200"/>
            </a:p>
          </p:txBody>
        </p:sp>
        <p:sp>
          <p:nvSpPr>
            <p:cNvPr id="29800" name="Text Box 44"/>
            <p:cNvSpPr txBox="1">
              <a:spLocks noChangeAspect="1" noChangeArrowheads="1"/>
            </p:cNvSpPr>
            <p:nvPr/>
          </p:nvSpPr>
          <p:spPr bwMode="auto">
            <a:xfrm>
              <a:off x="2784" y="3859"/>
              <a:ext cx="269" cy="173"/>
            </a:xfrm>
            <a:prstGeom prst="rect">
              <a:avLst/>
            </a:prstGeom>
            <a:noFill/>
            <a:ln w="9525">
              <a:noFill/>
              <a:miter lim="800000"/>
              <a:headEnd/>
              <a:tailEnd/>
            </a:ln>
          </p:spPr>
          <p:txBody>
            <a:bodyPr wrap="none">
              <a:spAutoFit/>
            </a:bodyPr>
            <a:lstStyle/>
            <a:p>
              <a:r>
                <a:rPr lang="en-US" sz="1200"/>
                <a:t>Tl</a:t>
              </a:r>
              <a:r>
                <a:rPr lang="en-US" sz="1200" baseline="30000"/>
                <a:t>3+</a:t>
              </a:r>
              <a:endParaRPr lang="en-US" sz="1200"/>
            </a:p>
          </p:txBody>
        </p:sp>
        <p:sp>
          <p:nvSpPr>
            <p:cNvPr id="29801" name="Rectangle 45"/>
            <p:cNvSpPr>
              <a:spLocks noChangeArrowheads="1"/>
            </p:cNvSpPr>
            <p:nvPr/>
          </p:nvSpPr>
          <p:spPr bwMode="auto">
            <a:xfrm>
              <a:off x="1872" y="3120"/>
              <a:ext cx="311" cy="173"/>
            </a:xfrm>
            <a:prstGeom prst="rect">
              <a:avLst/>
            </a:prstGeom>
            <a:noFill/>
            <a:ln w="9525">
              <a:noFill/>
              <a:miter lim="800000"/>
              <a:headEnd/>
              <a:tailEnd/>
            </a:ln>
          </p:spPr>
          <p:txBody>
            <a:bodyPr wrap="none">
              <a:spAutoFit/>
            </a:bodyPr>
            <a:lstStyle/>
            <a:p>
              <a:r>
                <a:rPr lang="en-US" sz="1200"/>
                <a:t>Ca</a:t>
              </a:r>
              <a:r>
                <a:rPr lang="en-US" sz="1200" baseline="30000"/>
                <a:t>2+</a:t>
              </a:r>
              <a:endParaRPr lang="en-US" sz="1200"/>
            </a:p>
          </p:txBody>
        </p:sp>
        <p:sp>
          <p:nvSpPr>
            <p:cNvPr id="29802" name="Text Box 46"/>
            <p:cNvSpPr txBox="1">
              <a:spLocks noChangeArrowheads="1"/>
            </p:cNvSpPr>
            <p:nvPr/>
          </p:nvSpPr>
          <p:spPr bwMode="auto">
            <a:xfrm>
              <a:off x="1296" y="3120"/>
              <a:ext cx="253" cy="173"/>
            </a:xfrm>
            <a:prstGeom prst="rect">
              <a:avLst/>
            </a:prstGeom>
            <a:noFill/>
            <a:ln w="9525">
              <a:noFill/>
              <a:miter lim="800000"/>
              <a:headEnd/>
              <a:tailEnd/>
            </a:ln>
          </p:spPr>
          <p:txBody>
            <a:bodyPr wrap="none">
              <a:spAutoFit/>
            </a:bodyPr>
            <a:lstStyle/>
            <a:p>
              <a:r>
                <a:rPr lang="en-US" sz="1200"/>
                <a:t>K</a:t>
              </a:r>
              <a:r>
                <a:rPr lang="en-US" sz="1200" baseline="30000"/>
                <a:t>1+</a:t>
              </a:r>
              <a:endParaRPr lang="en-US" sz="1200"/>
            </a:p>
          </p:txBody>
        </p:sp>
        <p:sp>
          <p:nvSpPr>
            <p:cNvPr id="29803" name="Text Box 47"/>
            <p:cNvSpPr txBox="1">
              <a:spLocks noChangeArrowheads="1"/>
            </p:cNvSpPr>
            <p:nvPr/>
          </p:nvSpPr>
          <p:spPr bwMode="auto">
            <a:xfrm>
              <a:off x="1872" y="3477"/>
              <a:ext cx="285" cy="173"/>
            </a:xfrm>
            <a:prstGeom prst="rect">
              <a:avLst/>
            </a:prstGeom>
            <a:noFill/>
            <a:ln w="9525">
              <a:noFill/>
              <a:miter lim="800000"/>
              <a:headEnd/>
              <a:tailEnd/>
            </a:ln>
          </p:spPr>
          <p:txBody>
            <a:bodyPr wrap="none">
              <a:spAutoFit/>
            </a:bodyPr>
            <a:lstStyle/>
            <a:p>
              <a:r>
                <a:rPr lang="en-US" sz="1200"/>
                <a:t>Sr</a:t>
              </a:r>
              <a:r>
                <a:rPr lang="en-US" sz="1200" baseline="30000"/>
                <a:t>2+</a:t>
              </a:r>
              <a:endParaRPr lang="en-US" sz="1200"/>
            </a:p>
          </p:txBody>
        </p:sp>
        <p:sp>
          <p:nvSpPr>
            <p:cNvPr id="29804" name="Text Box 48"/>
            <p:cNvSpPr txBox="1">
              <a:spLocks noChangeArrowheads="1"/>
            </p:cNvSpPr>
            <p:nvPr/>
          </p:nvSpPr>
          <p:spPr bwMode="auto">
            <a:xfrm>
              <a:off x="1273" y="3477"/>
              <a:ext cx="311" cy="173"/>
            </a:xfrm>
            <a:prstGeom prst="rect">
              <a:avLst/>
            </a:prstGeom>
            <a:noFill/>
            <a:ln w="9525">
              <a:noFill/>
              <a:miter lim="800000"/>
              <a:headEnd/>
              <a:tailEnd/>
            </a:ln>
          </p:spPr>
          <p:txBody>
            <a:bodyPr wrap="none">
              <a:spAutoFit/>
            </a:bodyPr>
            <a:lstStyle/>
            <a:p>
              <a:r>
                <a:rPr lang="en-US" sz="1200"/>
                <a:t>Rb</a:t>
              </a:r>
              <a:r>
                <a:rPr lang="en-US" sz="1200" baseline="30000"/>
                <a:t>1+</a:t>
              </a:r>
              <a:endParaRPr lang="en-US" sz="1200"/>
            </a:p>
          </p:txBody>
        </p:sp>
        <p:sp>
          <p:nvSpPr>
            <p:cNvPr id="29805" name="Text Box 49"/>
            <p:cNvSpPr txBox="1">
              <a:spLocks noChangeArrowheads="1"/>
            </p:cNvSpPr>
            <p:nvPr/>
          </p:nvSpPr>
          <p:spPr bwMode="auto">
            <a:xfrm>
              <a:off x="1286" y="3840"/>
              <a:ext cx="306" cy="173"/>
            </a:xfrm>
            <a:prstGeom prst="rect">
              <a:avLst/>
            </a:prstGeom>
            <a:noFill/>
            <a:ln w="9525">
              <a:noFill/>
              <a:miter lim="800000"/>
              <a:headEnd/>
              <a:tailEnd/>
            </a:ln>
          </p:spPr>
          <p:txBody>
            <a:bodyPr wrap="none">
              <a:spAutoFit/>
            </a:bodyPr>
            <a:lstStyle/>
            <a:p>
              <a:r>
                <a:rPr lang="en-US" sz="1200"/>
                <a:t>Cs</a:t>
              </a:r>
              <a:r>
                <a:rPr lang="en-US" sz="1200" baseline="30000"/>
                <a:t>1+</a:t>
              </a:r>
              <a:endParaRPr lang="en-US" sz="1200"/>
            </a:p>
          </p:txBody>
        </p:sp>
        <p:sp>
          <p:nvSpPr>
            <p:cNvPr id="29806" name="Text Box 50"/>
            <p:cNvSpPr txBox="1">
              <a:spLocks noChangeArrowheads="1"/>
            </p:cNvSpPr>
            <p:nvPr/>
          </p:nvSpPr>
          <p:spPr bwMode="auto">
            <a:xfrm>
              <a:off x="1872" y="3859"/>
              <a:ext cx="306" cy="173"/>
            </a:xfrm>
            <a:prstGeom prst="rect">
              <a:avLst/>
            </a:prstGeom>
            <a:noFill/>
            <a:ln w="9525">
              <a:noFill/>
              <a:miter lim="800000"/>
              <a:headEnd/>
              <a:tailEnd/>
            </a:ln>
          </p:spPr>
          <p:txBody>
            <a:bodyPr wrap="none">
              <a:spAutoFit/>
            </a:bodyPr>
            <a:lstStyle/>
            <a:p>
              <a:r>
                <a:rPr lang="en-US" sz="1200"/>
                <a:t>Ba</a:t>
              </a:r>
              <a:r>
                <a:rPr lang="en-US" sz="1200" baseline="30000"/>
                <a:t>2+</a:t>
              </a:r>
              <a:endParaRPr lang="en-US" sz="1200"/>
            </a:p>
          </p:txBody>
        </p:sp>
      </p:grpSp>
      <p:grpSp>
        <p:nvGrpSpPr>
          <p:cNvPr id="29700" name="Group 51"/>
          <p:cNvGrpSpPr>
            <a:grpSpLocks/>
          </p:cNvGrpSpPr>
          <p:nvPr/>
        </p:nvGrpSpPr>
        <p:grpSpPr bwMode="auto">
          <a:xfrm>
            <a:off x="1966913" y="533400"/>
            <a:ext cx="5576887" cy="3124200"/>
            <a:chOff x="1239" y="2400"/>
            <a:chExt cx="3513" cy="1968"/>
          </a:xfrm>
        </p:grpSpPr>
        <p:sp>
          <p:nvSpPr>
            <p:cNvPr id="29711" name="Oval 52"/>
            <p:cNvSpPr>
              <a:spLocks noChangeAspect="1" noChangeArrowheads="1"/>
            </p:cNvSpPr>
            <p:nvPr/>
          </p:nvSpPr>
          <p:spPr bwMode="auto">
            <a:xfrm>
              <a:off x="1344" y="2506"/>
              <a:ext cx="147" cy="14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Li</a:t>
              </a:r>
            </a:p>
          </p:txBody>
        </p:sp>
        <p:sp>
          <p:nvSpPr>
            <p:cNvPr id="29712" name="Oval 53"/>
            <p:cNvSpPr>
              <a:spLocks noChangeAspect="1" noChangeArrowheads="1"/>
            </p:cNvSpPr>
            <p:nvPr/>
          </p:nvSpPr>
          <p:spPr bwMode="auto">
            <a:xfrm>
              <a:off x="1344" y="2880"/>
              <a:ext cx="178" cy="179"/>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Na</a:t>
              </a:r>
            </a:p>
          </p:txBody>
        </p:sp>
        <p:sp>
          <p:nvSpPr>
            <p:cNvPr id="29713" name="Oval 54"/>
            <p:cNvSpPr>
              <a:spLocks noChangeAspect="1" noChangeArrowheads="1"/>
            </p:cNvSpPr>
            <p:nvPr/>
          </p:nvSpPr>
          <p:spPr bwMode="auto">
            <a:xfrm>
              <a:off x="1314" y="3234"/>
              <a:ext cx="222" cy="22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K</a:t>
              </a:r>
            </a:p>
          </p:txBody>
        </p:sp>
        <p:sp>
          <p:nvSpPr>
            <p:cNvPr id="29714" name="Oval 55"/>
            <p:cNvSpPr>
              <a:spLocks noChangeAspect="1" noChangeArrowheads="1"/>
            </p:cNvSpPr>
            <p:nvPr/>
          </p:nvSpPr>
          <p:spPr bwMode="auto">
            <a:xfrm>
              <a:off x="1344" y="3559"/>
              <a:ext cx="233" cy="23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Rb</a:t>
              </a:r>
            </a:p>
          </p:txBody>
        </p:sp>
        <p:sp>
          <p:nvSpPr>
            <p:cNvPr id="29715" name="Oval 56"/>
            <p:cNvSpPr>
              <a:spLocks noChangeAspect="1" noChangeArrowheads="1"/>
            </p:cNvSpPr>
            <p:nvPr/>
          </p:nvSpPr>
          <p:spPr bwMode="auto">
            <a:xfrm>
              <a:off x="1333" y="3974"/>
              <a:ext cx="251" cy="25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Cs</a:t>
              </a:r>
            </a:p>
          </p:txBody>
        </p:sp>
        <p:sp>
          <p:nvSpPr>
            <p:cNvPr id="29716" name="Oval 57"/>
            <p:cNvSpPr>
              <a:spLocks noChangeAspect="1" noChangeArrowheads="1"/>
            </p:cNvSpPr>
            <p:nvPr/>
          </p:nvSpPr>
          <p:spPr bwMode="auto">
            <a:xfrm>
              <a:off x="4561" y="2928"/>
              <a:ext cx="95" cy="9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Cl</a:t>
              </a:r>
            </a:p>
          </p:txBody>
        </p:sp>
        <p:sp>
          <p:nvSpPr>
            <p:cNvPr id="29717" name="Oval 58"/>
            <p:cNvSpPr>
              <a:spLocks noChangeAspect="1" noChangeArrowheads="1"/>
            </p:cNvSpPr>
            <p:nvPr/>
          </p:nvSpPr>
          <p:spPr bwMode="auto">
            <a:xfrm>
              <a:off x="4128" y="2928"/>
              <a:ext cx="101" cy="10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S</a:t>
              </a:r>
            </a:p>
          </p:txBody>
        </p:sp>
        <p:sp>
          <p:nvSpPr>
            <p:cNvPr id="29718" name="Oval 59"/>
            <p:cNvSpPr>
              <a:spLocks noChangeAspect="1" noChangeArrowheads="1"/>
            </p:cNvSpPr>
            <p:nvPr/>
          </p:nvSpPr>
          <p:spPr bwMode="auto">
            <a:xfrm>
              <a:off x="3744" y="2928"/>
              <a:ext cx="96" cy="10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P</a:t>
              </a:r>
            </a:p>
          </p:txBody>
        </p:sp>
        <p:sp>
          <p:nvSpPr>
            <p:cNvPr id="29719" name="Oval 60"/>
            <p:cNvSpPr>
              <a:spLocks noChangeAspect="1" noChangeArrowheads="1"/>
            </p:cNvSpPr>
            <p:nvPr/>
          </p:nvSpPr>
          <p:spPr bwMode="auto">
            <a:xfrm>
              <a:off x="3295" y="2928"/>
              <a:ext cx="113" cy="11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Si</a:t>
              </a:r>
            </a:p>
          </p:txBody>
        </p:sp>
        <p:sp>
          <p:nvSpPr>
            <p:cNvPr id="29720" name="Oval 61"/>
            <p:cNvSpPr>
              <a:spLocks noChangeAspect="1" noChangeArrowheads="1"/>
            </p:cNvSpPr>
            <p:nvPr/>
          </p:nvSpPr>
          <p:spPr bwMode="auto">
            <a:xfrm>
              <a:off x="2880" y="2928"/>
              <a:ext cx="138" cy="13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Al</a:t>
              </a:r>
            </a:p>
          </p:txBody>
        </p:sp>
        <p:sp>
          <p:nvSpPr>
            <p:cNvPr id="29721" name="Oval 62"/>
            <p:cNvSpPr>
              <a:spLocks noChangeAspect="1" noChangeArrowheads="1"/>
            </p:cNvSpPr>
            <p:nvPr/>
          </p:nvSpPr>
          <p:spPr bwMode="auto">
            <a:xfrm>
              <a:off x="4560" y="3269"/>
              <a:ext cx="96" cy="11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Br</a:t>
              </a:r>
            </a:p>
          </p:txBody>
        </p:sp>
        <p:sp>
          <p:nvSpPr>
            <p:cNvPr id="29722" name="Oval 63"/>
            <p:cNvSpPr>
              <a:spLocks noChangeAspect="1" noChangeArrowheads="1"/>
            </p:cNvSpPr>
            <p:nvPr/>
          </p:nvSpPr>
          <p:spPr bwMode="auto">
            <a:xfrm>
              <a:off x="4176" y="3269"/>
              <a:ext cx="113" cy="11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Se</a:t>
              </a:r>
            </a:p>
          </p:txBody>
        </p:sp>
        <p:sp>
          <p:nvSpPr>
            <p:cNvPr id="29723" name="Oval 64"/>
            <p:cNvSpPr>
              <a:spLocks noChangeAspect="1" noChangeArrowheads="1"/>
            </p:cNvSpPr>
            <p:nvPr/>
          </p:nvSpPr>
          <p:spPr bwMode="auto">
            <a:xfrm>
              <a:off x="3744" y="3269"/>
              <a:ext cx="115" cy="11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As</a:t>
              </a:r>
            </a:p>
          </p:txBody>
        </p:sp>
        <p:sp>
          <p:nvSpPr>
            <p:cNvPr id="29724" name="Oval 65"/>
            <p:cNvSpPr>
              <a:spLocks noChangeAspect="1" noChangeArrowheads="1"/>
            </p:cNvSpPr>
            <p:nvPr/>
          </p:nvSpPr>
          <p:spPr bwMode="auto">
            <a:xfrm>
              <a:off x="3312" y="3269"/>
              <a:ext cx="118" cy="11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Ge</a:t>
              </a:r>
            </a:p>
          </p:txBody>
        </p:sp>
        <p:sp>
          <p:nvSpPr>
            <p:cNvPr id="29725" name="Oval 66"/>
            <p:cNvSpPr>
              <a:spLocks noChangeAspect="1" noChangeArrowheads="1"/>
            </p:cNvSpPr>
            <p:nvPr/>
          </p:nvSpPr>
          <p:spPr bwMode="auto">
            <a:xfrm>
              <a:off x="2880" y="3271"/>
              <a:ext cx="118" cy="11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900" b="1">
                  <a:solidFill>
                    <a:schemeClr val="bg1"/>
                  </a:solidFill>
                </a:rPr>
                <a:t>Ga</a:t>
              </a:r>
            </a:p>
          </p:txBody>
        </p:sp>
        <p:sp>
          <p:nvSpPr>
            <p:cNvPr id="29726" name="Oval 67"/>
            <p:cNvSpPr>
              <a:spLocks noChangeAspect="1" noChangeArrowheads="1"/>
            </p:cNvSpPr>
            <p:nvPr/>
          </p:nvSpPr>
          <p:spPr bwMode="auto">
            <a:xfrm>
              <a:off x="4530" y="3648"/>
              <a:ext cx="126" cy="12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I</a:t>
              </a:r>
            </a:p>
          </p:txBody>
        </p:sp>
        <p:sp>
          <p:nvSpPr>
            <p:cNvPr id="29727" name="Oval 68"/>
            <p:cNvSpPr>
              <a:spLocks noChangeAspect="1" noChangeArrowheads="1"/>
            </p:cNvSpPr>
            <p:nvPr/>
          </p:nvSpPr>
          <p:spPr bwMode="auto">
            <a:xfrm>
              <a:off x="4128" y="3648"/>
              <a:ext cx="132" cy="132"/>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000" b="1">
                  <a:solidFill>
                    <a:schemeClr val="bg1"/>
                  </a:solidFill>
                </a:rPr>
                <a:t>Te</a:t>
              </a:r>
            </a:p>
          </p:txBody>
        </p:sp>
        <p:sp>
          <p:nvSpPr>
            <p:cNvPr id="29728" name="Oval 69"/>
            <p:cNvSpPr>
              <a:spLocks noChangeAspect="1" noChangeArrowheads="1"/>
            </p:cNvSpPr>
            <p:nvPr/>
          </p:nvSpPr>
          <p:spPr bwMode="auto">
            <a:xfrm>
              <a:off x="3744" y="3648"/>
              <a:ext cx="136" cy="13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000" b="1">
                  <a:solidFill>
                    <a:schemeClr val="bg1"/>
                  </a:solidFill>
                </a:rPr>
                <a:t>Sb</a:t>
              </a:r>
            </a:p>
          </p:txBody>
        </p:sp>
        <p:sp>
          <p:nvSpPr>
            <p:cNvPr id="29729" name="Oval 70"/>
            <p:cNvSpPr>
              <a:spLocks noChangeAspect="1" noChangeArrowheads="1"/>
            </p:cNvSpPr>
            <p:nvPr/>
          </p:nvSpPr>
          <p:spPr bwMode="auto">
            <a:xfrm>
              <a:off x="3312" y="3648"/>
              <a:ext cx="136" cy="13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000" b="1">
                  <a:solidFill>
                    <a:schemeClr val="bg1"/>
                  </a:solidFill>
                </a:rPr>
                <a:t>Sn</a:t>
              </a:r>
            </a:p>
          </p:txBody>
        </p:sp>
        <p:sp>
          <p:nvSpPr>
            <p:cNvPr id="29730" name="Oval 71"/>
            <p:cNvSpPr>
              <a:spLocks noChangeAspect="1" noChangeArrowheads="1"/>
            </p:cNvSpPr>
            <p:nvPr/>
          </p:nvSpPr>
          <p:spPr bwMode="auto">
            <a:xfrm>
              <a:off x="2868" y="3600"/>
              <a:ext cx="156" cy="15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In</a:t>
              </a:r>
            </a:p>
          </p:txBody>
        </p:sp>
        <p:sp>
          <p:nvSpPr>
            <p:cNvPr id="29731" name="Oval 72"/>
            <p:cNvSpPr>
              <a:spLocks noChangeAspect="1" noChangeArrowheads="1"/>
            </p:cNvSpPr>
            <p:nvPr/>
          </p:nvSpPr>
          <p:spPr bwMode="auto">
            <a:xfrm>
              <a:off x="2841" y="4032"/>
              <a:ext cx="164" cy="16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Tl</a:t>
              </a:r>
            </a:p>
          </p:txBody>
        </p:sp>
        <p:sp>
          <p:nvSpPr>
            <p:cNvPr id="29732" name="Oval 73"/>
            <p:cNvSpPr>
              <a:spLocks noChangeAspect="1" noChangeArrowheads="1"/>
            </p:cNvSpPr>
            <p:nvPr/>
          </p:nvSpPr>
          <p:spPr bwMode="auto">
            <a:xfrm>
              <a:off x="3270" y="4032"/>
              <a:ext cx="167" cy="16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Pb</a:t>
              </a:r>
            </a:p>
          </p:txBody>
        </p:sp>
        <p:sp>
          <p:nvSpPr>
            <p:cNvPr id="29733" name="Oval 74"/>
            <p:cNvSpPr>
              <a:spLocks noChangeAspect="1" noChangeArrowheads="1"/>
            </p:cNvSpPr>
            <p:nvPr/>
          </p:nvSpPr>
          <p:spPr bwMode="auto">
            <a:xfrm>
              <a:off x="3699" y="4032"/>
              <a:ext cx="141" cy="141"/>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Bi</a:t>
              </a:r>
            </a:p>
          </p:txBody>
        </p:sp>
        <p:sp>
          <p:nvSpPr>
            <p:cNvPr id="29734" name="Oval 75"/>
            <p:cNvSpPr>
              <a:spLocks noChangeAspect="1" noChangeArrowheads="1"/>
            </p:cNvSpPr>
            <p:nvPr/>
          </p:nvSpPr>
          <p:spPr bwMode="auto">
            <a:xfrm>
              <a:off x="1911" y="2880"/>
              <a:ext cx="153" cy="153"/>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000" b="1">
                  <a:solidFill>
                    <a:schemeClr val="bg1"/>
                  </a:solidFill>
                </a:rPr>
                <a:t>Mg</a:t>
              </a:r>
            </a:p>
          </p:txBody>
        </p:sp>
        <p:sp>
          <p:nvSpPr>
            <p:cNvPr id="29735" name="Oval 76"/>
            <p:cNvSpPr>
              <a:spLocks noChangeAspect="1" noChangeArrowheads="1"/>
            </p:cNvSpPr>
            <p:nvPr/>
          </p:nvSpPr>
          <p:spPr bwMode="auto">
            <a:xfrm>
              <a:off x="1872" y="3266"/>
              <a:ext cx="190" cy="19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Ca</a:t>
              </a:r>
            </a:p>
          </p:txBody>
        </p:sp>
        <p:sp>
          <p:nvSpPr>
            <p:cNvPr id="29736" name="Oval 77"/>
            <p:cNvSpPr>
              <a:spLocks noChangeAspect="1" noChangeArrowheads="1"/>
            </p:cNvSpPr>
            <p:nvPr/>
          </p:nvSpPr>
          <p:spPr bwMode="auto">
            <a:xfrm>
              <a:off x="1872" y="3585"/>
              <a:ext cx="208" cy="207"/>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Sr</a:t>
              </a:r>
            </a:p>
          </p:txBody>
        </p:sp>
        <p:sp>
          <p:nvSpPr>
            <p:cNvPr id="29737" name="Oval 78"/>
            <p:cNvSpPr>
              <a:spLocks noChangeAspect="1" noChangeArrowheads="1"/>
            </p:cNvSpPr>
            <p:nvPr/>
          </p:nvSpPr>
          <p:spPr bwMode="auto">
            <a:xfrm>
              <a:off x="1872" y="4016"/>
              <a:ext cx="208" cy="208"/>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Ba</a:t>
              </a:r>
            </a:p>
          </p:txBody>
        </p:sp>
        <p:sp>
          <p:nvSpPr>
            <p:cNvPr id="29738" name="Oval 79"/>
            <p:cNvSpPr>
              <a:spLocks noChangeAspect="1" noChangeArrowheads="1"/>
            </p:cNvSpPr>
            <p:nvPr/>
          </p:nvSpPr>
          <p:spPr bwMode="auto">
            <a:xfrm>
              <a:off x="1920" y="2544"/>
              <a:ext cx="107" cy="10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 </a:t>
              </a:r>
            </a:p>
          </p:txBody>
        </p:sp>
        <p:sp>
          <p:nvSpPr>
            <p:cNvPr id="29739" name="Oval 80"/>
            <p:cNvSpPr>
              <a:spLocks noChangeAspect="1" noChangeArrowheads="1"/>
            </p:cNvSpPr>
            <p:nvPr/>
          </p:nvSpPr>
          <p:spPr bwMode="auto">
            <a:xfrm>
              <a:off x="4595" y="2566"/>
              <a:ext cx="61" cy="60"/>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 </a:t>
              </a:r>
            </a:p>
          </p:txBody>
        </p:sp>
        <p:sp>
          <p:nvSpPr>
            <p:cNvPr id="29740" name="Oval 81"/>
            <p:cNvSpPr>
              <a:spLocks noChangeAspect="1" noChangeArrowheads="1"/>
            </p:cNvSpPr>
            <p:nvPr/>
          </p:nvSpPr>
          <p:spPr bwMode="auto">
            <a:xfrm>
              <a:off x="4160" y="2554"/>
              <a:ext cx="64" cy="6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 </a:t>
              </a:r>
            </a:p>
          </p:txBody>
        </p:sp>
        <p:sp>
          <p:nvSpPr>
            <p:cNvPr id="29741" name="Oval 82"/>
            <p:cNvSpPr>
              <a:spLocks noChangeAspect="1" noChangeArrowheads="1"/>
            </p:cNvSpPr>
            <p:nvPr/>
          </p:nvSpPr>
          <p:spPr bwMode="auto">
            <a:xfrm>
              <a:off x="3774" y="2554"/>
              <a:ext cx="66" cy="6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 </a:t>
              </a:r>
            </a:p>
          </p:txBody>
        </p:sp>
        <p:sp>
          <p:nvSpPr>
            <p:cNvPr id="29742" name="Oval 83"/>
            <p:cNvSpPr>
              <a:spLocks noChangeAspect="1" noChangeArrowheads="1"/>
            </p:cNvSpPr>
            <p:nvPr/>
          </p:nvSpPr>
          <p:spPr bwMode="auto">
            <a:xfrm>
              <a:off x="3333" y="2554"/>
              <a:ext cx="75" cy="75"/>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 </a:t>
              </a:r>
            </a:p>
          </p:txBody>
        </p:sp>
        <p:sp>
          <p:nvSpPr>
            <p:cNvPr id="29743" name="Oval 84"/>
            <p:cNvSpPr>
              <a:spLocks noChangeAspect="1" noChangeArrowheads="1"/>
            </p:cNvSpPr>
            <p:nvPr/>
          </p:nvSpPr>
          <p:spPr bwMode="auto">
            <a:xfrm>
              <a:off x="2893" y="2556"/>
              <a:ext cx="83" cy="84"/>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pPr algn="ctr"/>
              <a:r>
                <a:rPr lang="en-US" sz="1200" b="1">
                  <a:solidFill>
                    <a:schemeClr val="bg1"/>
                  </a:solidFill>
                </a:rPr>
                <a:t> </a:t>
              </a:r>
            </a:p>
          </p:txBody>
        </p:sp>
        <p:sp>
          <p:nvSpPr>
            <p:cNvPr id="29744" name="Text Box 85"/>
            <p:cNvSpPr txBox="1">
              <a:spLocks noChangeAspect="1" noChangeArrowheads="1"/>
            </p:cNvSpPr>
            <p:nvPr/>
          </p:nvSpPr>
          <p:spPr bwMode="auto">
            <a:xfrm>
              <a:off x="1263" y="2637"/>
              <a:ext cx="893" cy="173"/>
            </a:xfrm>
            <a:prstGeom prst="rect">
              <a:avLst/>
            </a:prstGeom>
            <a:noFill/>
            <a:ln w="9525">
              <a:noFill/>
              <a:miter lim="800000"/>
              <a:headEnd/>
              <a:tailEnd/>
            </a:ln>
          </p:spPr>
          <p:txBody>
            <a:bodyPr wrap="none">
              <a:spAutoFit/>
            </a:bodyPr>
            <a:lstStyle/>
            <a:p>
              <a:r>
                <a:rPr lang="en-US" sz="1200"/>
                <a:t>1.52               1.11</a:t>
              </a:r>
            </a:p>
          </p:txBody>
        </p:sp>
        <p:sp>
          <p:nvSpPr>
            <p:cNvPr id="29745" name="Text Box 86"/>
            <p:cNvSpPr txBox="1">
              <a:spLocks noChangeAspect="1" noChangeArrowheads="1"/>
            </p:cNvSpPr>
            <p:nvPr/>
          </p:nvSpPr>
          <p:spPr bwMode="auto">
            <a:xfrm>
              <a:off x="1252" y="3024"/>
              <a:ext cx="893" cy="173"/>
            </a:xfrm>
            <a:prstGeom prst="rect">
              <a:avLst/>
            </a:prstGeom>
            <a:noFill/>
            <a:ln w="9525">
              <a:noFill/>
              <a:miter lim="800000"/>
              <a:headEnd/>
              <a:tailEnd/>
            </a:ln>
          </p:spPr>
          <p:txBody>
            <a:bodyPr wrap="none">
              <a:spAutoFit/>
            </a:bodyPr>
            <a:lstStyle/>
            <a:p>
              <a:r>
                <a:rPr lang="en-US" sz="1200"/>
                <a:t> 1.86              1.60</a:t>
              </a:r>
            </a:p>
          </p:txBody>
        </p:sp>
        <p:sp>
          <p:nvSpPr>
            <p:cNvPr id="29746" name="Text Box 87"/>
            <p:cNvSpPr txBox="1">
              <a:spLocks noChangeAspect="1" noChangeArrowheads="1"/>
            </p:cNvSpPr>
            <p:nvPr/>
          </p:nvSpPr>
          <p:spPr bwMode="auto">
            <a:xfrm>
              <a:off x="1239" y="3414"/>
              <a:ext cx="920" cy="173"/>
            </a:xfrm>
            <a:prstGeom prst="rect">
              <a:avLst/>
            </a:prstGeom>
            <a:noFill/>
            <a:ln w="9525">
              <a:noFill/>
              <a:miter lim="800000"/>
              <a:headEnd/>
              <a:tailEnd/>
            </a:ln>
          </p:spPr>
          <p:txBody>
            <a:bodyPr wrap="none">
              <a:spAutoFit/>
            </a:bodyPr>
            <a:lstStyle/>
            <a:p>
              <a:r>
                <a:rPr lang="en-US" sz="1200"/>
                <a:t> 2.31               1.97</a:t>
              </a:r>
            </a:p>
          </p:txBody>
        </p:sp>
        <p:sp>
          <p:nvSpPr>
            <p:cNvPr id="29747" name="Text Box 88"/>
            <p:cNvSpPr txBox="1">
              <a:spLocks noChangeAspect="1" noChangeArrowheads="1"/>
            </p:cNvSpPr>
            <p:nvPr/>
          </p:nvSpPr>
          <p:spPr bwMode="auto">
            <a:xfrm>
              <a:off x="1239" y="3753"/>
              <a:ext cx="947" cy="173"/>
            </a:xfrm>
            <a:prstGeom prst="rect">
              <a:avLst/>
            </a:prstGeom>
            <a:noFill/>
            <a:ln w="9525">
              <a:noFill/>
              <a:miter lim="800000"/>
              <a:headEnd/>
              <a:tailEnd/>
            </a:ln>
          </p:spPr>
          <p:txBody>
            <a:bodyPr wrap="none">
              <a:spAutoFit/>
            </a:bodyPr>
            <a:lstStyle/>
            <a:p>
              <a:r>
                <a:rPr lang="en-US" sz="1200"/>
                <a:t> 2.44                2.15</a:t>
              </a:r>
            </a:p>
          </p:txBody>
        </p:sp>
        <p:sp>
          <p:nvSpPr>
            <p:cNvPr id="29748" name="Text Box 89"/>
            <p:cNvSpPr txBox="1">
              <a:spLocks noChangeAspect="1" noChangeArrowheads="1"/>
            </p:cNvSpPr>
            <p:nvPr/>
          </p:nvSpPr>
          <p:spPr bwMode="auto">
            <a:xfrm>
              <a:off x="1263" y="4195"/>
              <a:ext cx="893" cy="173"/>
            </a:xfrm>
            <a:prstGeom prst="rect">
              <a:avLst/>
            </a:prstGeom>
            <a:noFill/>
            <a:ln w="9525">
              <a:noFill/>
              <a:miter lim="800000"/>
              <a:headEnd/>
              <a:tailEnd/>
            </a:ln>
          </p:spPr>
          <p:txBody>
            <a:bodyPr wrap="none">
              <a:spAutoFit/>
            </a:bodyPr>
            <a:lstStyle/>
            <a:p>
              <a:r>
                <a:rPr lang="en-US" sz="1200"/>
                <a:t>2.62               2.17</a:t>
              </a:r>
            </a:p>
          </p:txBody>
        </p:sp>
        <p:sp>
          <p:nvSpPr>
            <p:cNvPr id="29749" name="Text Box 90"/>
            <p:cNvSpPr txBox="1">
              <a:spLocks noChangeAspect="1" noChangeArrowheads="1"/>
            </p:cNvSpPr>
            <p:nvPr/>
          </p:nvSpPr>
          <p:spPr bwMode="auto">
            <a:xfrm>
              <a:off x="2784" y="2636"/>
              <a:ext cx="1937" cy="173"/>
            </a:xfrm>
            <a:prstGeom prst="rect">
              <a:avLst/>
            </a:prstGeom>
            <a:noFill/>
            <a:ln w="9525">
              <a:noFill/>
              <a:miter lim="800000"/>
              <a:headEnd/>
              <a:tailEnd/>
            </a:ln>
          </p:spPr>
          <p:txBody>
            <a:bodyPr wrap="none">
              <a:spAutoFit/>
            </a:bodyPr>
            <a:lstStyle/>
            <a:p>
              <a:r>
                <a:rPr lang="en-US" sz="1200"/>
                <a:t>0.88         0.77        0.70         0.66       0.64</a:t>
              </a:r>
            </a:p>
          </p:txBody>
        </p:sp>
        <p:sp>
          <p:nvSpPr>
            <p:cNvPr id="29750" name="Text Box 91"/>
            <p:cNvSpPr txBox="1">
              <a:spLocks noChangeAspect="1" noChangeArrowheads="1"/>
            </p:cNvSpPr>
            <p:nvPr/>
          </p:nvSpPr>
          <p:spPr bwMode="auto">
            <a:xfrm>
              <a:off x="2784" y="3015"/>
              <a:ext cx="1937" cy="173"/>
            </a:xfrm>
            <a:prstGeom prst="rect">
              <a:avLst/>
            </a:prstGeom>
            <a:noFill/>
            <a:ln w="9525">
              <a:noFill/>
              <a:miter lim="800000"/>
              <a:headEnd/>
              <a:tailEnd/>
            </a:ln>
          </p:spPr>
          <p:txBody>
            <a:bodyPr wrap="none">
              <a:spAutoFit/>
            </a:bodyPr>
            <a:lstStyle/>
            <a:p>
              <a:r>
                <a:rPr lang="en-US" sz="1200"/>
                <a:t>1.43         1.17        1.10         1.04       0.99</a:t>
              </a:r>
            </a:p>
          </p:txBody>
        </p:sp>
        <p:sp>
          <p:nvSpPr>
            <p:cNvPr id="29751" name="Text Box 92"/>
            <p:cNvSpPr txBox="1">
              <a:spLocks noChangeAspect="1" noChangeArrowheads="1"/>
            </p:cNvSpPr>
            <p:nvPr/>
          </p:nvSpPr>
          <p:spPr bwMode="auto">
            <a:xfrm>
              <a:off x="2815" y="3414"/>
              <a:ext cx="1937" cy="173"/>
            </a:xfrm>
            <a:prstGeom prst="rect">
              <a:avLst/>
            </a:prstGeom>
            <a:noFill/>
            <a:ln w="9525">
              <a:noFill/>
              <a:miter lim="800000"/>
              <a:headEnd/>
              <a:tailEnd/>
            </a:ln>
          </p:spPr>
          <p:txBody>
            <a:bodyPr wrap="none">
              <a:spAutoFit/>
            </a:bodyPr>
            <a:lstStyle/>
            <a:p>
              <a:r>
                <a:rPr lang="en-US" sz="1200"/>
                <a:t>1.22         1.22        1.21         1.17       1.14</a:t>
              </a:r>
            </a:p>
          </p:txBody>
        </p:sp>
        <p:sp>
          <p:nvSpPr>
            <p:cNvPr id="29752" name="Text Box 93"/>
            <p:cNvSpPr txBox="1">
              <a:spLocks noChangeAspect="1" noChangeArrowheads="1"/>
            </p:cNvSpPr>
            <p:nvPr/>
          </p:nvSpPr>
          <p:spPr bwMode="auto">
            <a:xfrm>
              <a:off x="2815" y="3750"/>
              <a:ext cx="1937" cy="173"/>
            </a:xfrm>
            <a:prstGeom prst="rect">
              <a:avLst/>
            </a:prstGeom>
            <a:noFill/>
            <a:ln w="9525">
              <a:noFill/>
              <a:miter lim="800000"/>
              <a:headEnd/>
              <a:tailEnd/>
            </a:ln>
          </p:spPr>
          <p:txBody>
            <a:bodyPr wrap="none">
              <a:spAutoFit/>
            </a:bodyPr>
            <a:lstStyle/>
            <a:p>
              <a:r>
                <a:rPr lang="en-US" sz="1200"/>
                <a:t>1.62         1.40        1.41         1.37       1.33</a:t>
              </a:r>
            </a:p>
          </p:txBody>
        </p:sp>
        <p:sp>
          <p:nvSpPr>
            <p:cNvPr id="29753" name="Text Box 94"/>
            <p:cNvSpPr txBox="1">
              <a:spLocks noChangeAspect="1" noChangeArrowheads="1"/>
            </p:cNvSpPr>
            <p:nvPr/>
          </p:nvSpPr>
          <p:spPr bwMode="auto">
            <a:xfrm>
              <a:off x="2784" y="4176"/>
              <a:ext cx="1133" cy="173"/>
            </a:xfrm>
            <a:prstGeom prst="rect">
              <a:avLst/>
            </a:prstGeom>
            <a:noFill/>
            <a:ln w="9525">
              <a:noFill/>
              <a:miter lim="800000"/>
              <a:headEnd/>
              <a:tailEnd/>
            </a:ln>
          </p:spPr>
          <p:txBody>
            <a:bodyPr wrap="none">
              <a:spAutoFit/>
            </a:bodyPr>
            <a:lstStyle/>
            <a:p>
              <a:r>
                <a:rPr lang="en-US" sz="1200"/>
                <a:t>1.71         1.75        1.46</a:t>
              </a:r>
            </a:p>
          </p:txBody>
        </p:sp>
        <p:sp>
          <p:nvSpPr>
            <p:cNvPr id="29754" name="Text Box 95"/>
            <p:cNvSpPr txBox="1">
              <a:spLocks noChangeAspect="1" noChangeArrowheads="1"/>
            </p:cNvSpPr>
            <p:nvPr/>
          </p:nvSpPr>
          <p:spPr bwMode="auto">
            <a:xfrm>
              <a:off x="1854" y="2400"/>
              <a:ext cx="233" cy="173"/>
            </a:xfrm>
            <a:prstGeom prst="rect">
              <a:avLst/>
            </a:prstGeom>
            <a:noFill/>
            <a:ln w="9525">
              <a:noFill/>
              <a:miter lim="800000"/>
              <a:headEnd/>
              <a:tailEnd/>
            </a:ln>
          </p:spPr>
          <p:txBody>
            <a:bodyPr wrap="none">
              <a:spAutoFit/>
            </a:bodyPr>
            <a:lstStyle/>
            <a:p>
              <a:r>
                <a:rPr lang="en-US" sz="1200"/>
                <a:t>Be</a:t>
              </a:r>
            </a:p>
          </p:txBody>
        </p:sp>
        <p:sp>
          <p:nvSpPr>
            <p:cNvPr id="29755" name="Text Box 96"/>
            <p:cNvSpPr txBox="1">
              <a:spLocks noChangeAspect="1" noChangeArrowheads="1"/>
            </p:cNvSpPr>
            <p:nvPr/>
          </p:nvSpPr>
          <p:spPr bwMode="auto">
            <a:xfrm>
              <a:off x="2832" y="2400"/>
              <a:ext cx="207" cy="173"/>
            </a:xfrm>
            <a:prstGeom prst="rect">
              <a:avLst/>
            </a:prstGeom>
            <a:noFill/>
            <a:ln w="9525">
              <a:noFill/>
              <a:miter lim="800000"/>
              <a:headEnd/>
              <a:tailEnd/>
            </a:ln>
          </p:spPr>
          <p:txBody>
            <a:bodyPr wrap="none">
              <a:spAutoFit/>
            </a:bodyPr>
            <a:lstStyle/>
            <a:p>
              <a:r>
                <a:rPr lang="en-US" sz="1200"/>
                <a:t>B </a:t>
              </a:r>
            </a:p>
          </p:txBody>
        </p:sp>
        <p:sp>
          <p:nvSpPr>
            <p:cNvPr id="29756" name="Text Box 97"/>
            <p:cNvSpPr txBox="1">
              <a:spLocks noChangeAspect="1" noChangeArrowheads="1"/>
            </p:cNvSpPr>
            <p:nvPr/>
          </p:nvSpPr>
          <p:spPr bwMode="auto">
            <a:xfrm>
              <a:off x="3271" y="2400"/>
              <a:ext cx="185" cy="173"/>
            </a:xfrm>
            <a:prstGeom prst="rect">
              <a:avLst/>
            </a:prstGeom>
            <a:noFill/>
            <a:ln w="9525">
              <a:noFill/>
              <a:miter lim="800000"/>
              <a:headEnd/>
              <a:tailEnd/>
            </a:ln>
          </p:spPr>
          <p:txBody>
            <a:bodyPr wrap="none">
              <a:spAutoFit/>
            </a:bodyPr>
            <a:lstStyle/>
            <a:p>
              <a:r>
                <a:rPr lang="en-US" sz="1200"/>
                <a:t>C</a:t>
              </a:r>
            </a:p>
          </p:txBody>
        </p:sp>
        <p:sp>
          <p:nvSpPr>
            <p:cNvPr id="29757" name="Text Box 98"/>
            <p:cNvSpPr txBox="1">
              <a:spLocks noChangeAspect="1" noChangeArrowheads="1"/>
            </p:cNvSpPr>
            <p:nvPr/>
          </p:nvSpPr>
          <p:spPr bwMode="auto">
            <a:xfrm>
              <a:off x="3703" y="2400"/>
              <a:ext cx="185" cy="173"/>
            </a:xfrm>
            <a:prstGeom prst="rect">
              <a:avLst/>
            </a:prstGeom>
            <a:noFill/>
            <a:ln w="9525">
              <a:noFill/>
              <a:miter lim="800000"/>
              <a:headEnd/>
              <a:tailEnd/>
            </a:ln>
          </p:spPr>
          <p:txBody>
            <a:bodyPr wrap="none">
              <a:spAutoFit/>
            </a:bodyPr>
            <a:lstStyle/>
            <a:p>
              <a:r>
                <a:rPr lang="en-US" sz="1200"/>
                <a:t>N</a:t>
              </a:r>
            </a:p>
          </p:txBody>
        </p:sp>
        <p:sp>
          <p:nvSpPr>
            <p:cNvPr id="29758" name="Text Box 99"/>
            <p:cNvSpPr txBox="1">
              <a:spLocks noChangeAspect="1" noChangeArrowheads="1"/>
            </p:cNvSpPr>
            <p:nvPr/>
          </p:nvSpPr>
          <p:spPr bwMode="auto">
            <a:xfrm>
              <a:off x="4087" y="2400"/>
              <a:ext cx="191" cy="173"/>
            </a:xfrm>
            <a:prstGeom prst="rect">
              <a:avLst/>
            </a:prstGeom>
            <a:noFill/>
            <a:ln w="9525">
              <a:noFill/>
              <a:miter lim="800000"/>
              <a:headEnd/>
              <a:tailEnd/>
            </a:ln>
          </p:spPr>
          <p:txBody>
            <a:bodyPr wrap="none">
              <a:spAutoFit/>
            </a:bodyPr>
            <a:lstStyle/>
            <a:p>
              <a:r>
                <a:rPr lang="en-US" sz="1200"/>
                <a:t>O</a:t>
              </a:r>
            </a:p>
          </p:txBody>
        </p:sp>
        <p:sp>
          <p:nvSpPr>
            <p:cNvPr id="29759" name="Text Box 100"/>
            <p:cNvSpPr txBox="1">
              <a:spLocks noChangeAspect="1" noChangeArrowheads="1"/>
            </p:cNvSpPr>
            <p:nvPr/>
          </p:nvSpPr>
          <p:spPr bwMode="auto">
            <a:xfrm>
              <a:off x="4519" y="2400"/>
              <a:ext cx="175" cy="173"/>
            </a:xfrm>
            <a:prstGeom prst="rect">
              <a:avLst/>
            </a:prstGeom>
            <a:noFill/>
            <a:ln w="9525">
              <a:noFill/>
              <a:miter lim="800000"/>
              <a:headEnd/>
              <a:tailEnd/>
            </a:ln>
          </p:spPr>
          <p:txBody>
            <a:bodyPr wrap="none">
              <a:spAutoFit/>
            </a:bodyPr>
            <a:lstStyle/>
            <a:p>
              <a:r>
                <a:rPr lang="en-US" sz="1200"/>
                <a:t>F</a:t>
              </a:r>
            </a:p>
          </p:txBody>
        </p:sp>
      </p:grpSp>
      <p:grpSp>
        <p:nvGrpSpPr>
          <p:cNvPr id="29701" name="Group 101"/>
          <p:cNvGrpSpPr>
            <a:grpSpLocks/>
          </p:cNvGrpSpPr>
          <p:nvPr/>
        </p:nvGrpSpPr>
        <p:grpSpPr bwMode="auto">
          <a:xfrm>
            <a:off x="5867400" y="6324600"/>
            <a:ext cx="1828800" cy="381000"/>
            <a:chOff x="3648" y="2064"/>
            <a:chExt cx="1152" cy="240"/>
          </a:xfrm>
        </p:grpSpPr>
        <p:grpSp>
          <p:nvGrpSpPr>
            <p:cNvPr id="29707" name="Group 102"/>
            <p:cNvGrpSpPr>
              <a:grpSpLocks/>
            </p:cNvGrpSpPr>
            <p:nvPr/>
          </p:nvGrpSpPr>
          <p:grpSpPr bwMode="auto">
            <a:xfrm>
              <a:off x="3733" y="2064"/>
              <a:ext cx="1067" cy="231"/>
              <a:chOff x="4070" y="2160"/>
              <a:chExt cx="1067" cy="231"/>
            </a:xfrm>
          </p:grpSpPr>
          <p:sp>
            <p:nvSpPr>
              <p:cNvPr id="29709" name="Oval 103"/>
              <p:cNvSpPr>
                <a:spLocks noChangeAspect="1" noChangeArrowheads="1"/>
              </p:cNvSpPr>
              <p:nvPr/>
            </p:nvSpPr>
            <p:spPr bwMode="auto">
              <a:xfrm>
                <a:off x="4070" y="2208"/>
                <a:ext cx="96" cy="96"/>
              </a:xfrm>
              <a:prstGeom prst="ellipse">
                <a:avLst/>
              </a:prstGeom>
              <a:gradFill rotWithShape="1">
                <a:gsLst>
                  <a:gs pos="0">
                    <a:srgbClr val="3366FF"/>
                  </a:gs>
                  <a:gs pos="100000">
                    <a:srgbClr val="0000FF"/>
                  </a:gs>
                </a:gsLst>
                <a:lin ang="2700000" scaled="1"/>
              </a:gradFill>
              <a:ln w="9525">
                <a:noFill/>
                <a:round/>
                <a:headEnd/>
                <a:tailEnd/>
              </a:ln>
            </p:spPr>
            <p:txBody>
              <a:bodyPr wrap="none" anchor="ctr"/>
              <a:lstStyle/>
              <a:p>
                <a:endParaRPr lang="en-US"/>
              </a:p>
            </p:txBody>
          </p:sp>
          <p:sp>
            <p:nvSpPr>
              <p:cNvPr id="29710" name="Text Box 104"/>
              <p:cNvSpPr txBox="1">
                <a:spLocks noChangeAspect="1" noChangeArrowheads="1"/>
              </p:cNvSpPr>
              <p:nvPr/>
            </p:nvSpPr>
            <p:spPr bwMode="auto">
              <a:xfrm>
                <a:off x="4161" y="2160"/>
                <a:ext cx="976" cy="231"/>
              </a:xfrm>
              <a:prstGeom prst="rect">
                <a:avLst/>
              </a:prstGeom>
              <a:noFill/>
              <a:ln w="9525">
                <a:noFill/>
                <a:miter lim="800000"/>
                <a:headEnd/>
                <a:tailEnd/>
              </a:ln>
            </p:spPr>
            <p:txBody>
              <a:bodyPr wrap="none">
                <a:spAutoFit/>
              </a:bodyPr>
              <a:lstStyle/>
              <a:p>
                <a:r>
                  <a:rPr lang="en-US"/>
                  <a:t>= 1 Angstrom</a:t>
                </a:r>
              </a:p>
            </p:txBody>
          </p:sp>
        </p:grpSp>
        <p:sp>
          <p:nvSpPr>
            <p:cNvPr id="29708" name="Rectangle 105"/>
            <p:cNvSpPr>
              <a:spLocks noChangeArrowheads="1"/>
            </p:cNvSpPr>
            <p:nvPr/>
          </p:nvSpPr>
          <p:spPr bwMode="auto">
            <a:xfrm>
              <a:off x="3648" y="2064"/>
              <a:ext cx="1152" cy="240"/>
            </a:xfrm>
            <a:prstGeom prst="rect">
              <a:avLst/>
            </a:prstGeom>
            <a:noFill/>
            <a:ln w="9525">
              <a:solidFill>
                <a:schemeClr val="tx1"/>
              </a:solidFill>
              <a:miter lim="800000"/>
              <a:headEnd/>
              <a:tailEnd/>
            </a:ln>
          </p:spPr>
          <p:txBody>
            <a:bodyPr wrap="none" anchor="ctr"/>
            <a:lstStyle/>
            <a:p>
              <a:endParaRPr lang="en-US"/>
            </a:p>
          </p:txBody>
        </p:sp>
      </p:grpSp>
      <p:sp>
        <p:nvSpPr>
          <p:cNvPr id="29702" name="Text Box 106"/>
          <p:cNvSpPr txBox="1">
            <a:spLocks noChangeArrowheads="1"/>
          </p:cNvSpPr>
          <p:nvPr/>
        </p:nvSpPr>
        <p:spPr bwMode="auto">
          <a:xfrm>
            <a:off x="555625" y="990600"/>
            <a:ext cx="958850" cy="641350"/>
          </a:xfrm>
          <a:prstGeom prst="rect">
            <a:avLst/>
          </a:prstGeom>
          <a:noFill/>
          <a:ln w="9525">
            <a:noFill/>
            <a:miter lim="800000"/>
            <a:headEnd/>
            <a:tailEnd/>
          </a:ln>
        </p:spPr>
        <p:txBody>
          <a:bodyPr wrap="none">
            <a:spAutoFit/>
          </a:bodyPr>
          <a:lstStyle/>
          <a:p>
            <a:pPr algn="ctr"/>
            <a:r>
              <a:rPr lang="en-US" b="1"/>
              <a:t>Atomic</a:t>
            </a:r>
          </a:p>
          <a:p>
            <a:pPr algn="ctr"/>
            <a:r>
              <a:rPr lang="en-US" b="1"/>
              <a:t>Radii</a:t>
            </a:r>
          </a:p>
        </p:txBody>
      </p:sp>
      <p:sp>
        <p:nvSpPr>
          <p:cNvPr id="29703" name="Text Box 107"/>
          <p:cNvSpPr txBox="1">
            <a:spLocks noChangeArrowheads="1"/>
          </p:cNvSpPr>
          <p:nvPr/>
        </p:nvSpPr>
        <p:spPr bwMode="auto">
          <a:xfrm>
            <a:off x="641350" y="4191000"/>
            <a:ext cx="742950" cy="641350"/>
          </a:xfrm>
          <a:prstGeom prst="rect">
            <a:avLst/>
          </a:prstGeom>
          <a:noFill/>
          <a:ln w="9525">
            <a:noFill/>
            <a:miter lim="800000"/>
            <a:headEnd/>
            <a:tailEnd/>
          </a:ln>
        </p:spPr>
        <p:txBody>
          <a:bodyPr wrap="none">
            <a:spAutoFit/>
          </a:bodyPr>
          <a:lstStyle/>
          <a:p>
            <a:pPr algn="ctr"/>
            <a:r>
              <a:rPr lang="en-US" b="1"/>
              <a:t>Ionic</a:t>
            </a:r>
          </a:p>
          <a:p>
            <a:pPr algn="ctr"/>
            <a:r>
              <a:rPr lang="en-US" b="1"/>
              <a:t>Radii</a:t>
            </a:r>
          </a:p>
        </p:txBody>
      </p:sp>
      <p:sp>
        <p:nvSpPr>
          <p:cNvPr id="29704" name="Text Box 108"/>
          <p:cNvSpPr txBox="1">
            <a:spLocks noChangeArrowheads="1"/>
          </p:cNvSpPr>
          <p:nvPr/>
        </p:nvSpPr>
        <p:spPr bwMode="auto">
          <a:xfrm>
            <a:off x="342900" y="5105400"/>
            <a:ext cx="1409700" cy="457200"/>
          </a:xfrm>
          <a:prstGeom prst="rect">
            <a:avLst/>
          </a:prstGeom>
          <a:noFill/>
          <a:ln w="9525">
            <a:noFill/>
            <a:miter lim="800000"/>
            <a:headEnd/>
            <a:tailEnd/>
          </a:ln>
        </p:spPr>
        <p:txBody>
          <a:bodyPr wrap="none">
            <a:spAutoFit/>
          </a:bodyPr>
          <a:lstStyle/>
          <a:p>
            <a:r>
              <a:rPr lang="en-US" sz="1200" i="1"/>
              <a:t>Cations:  smaller </a:t>
            </a:r>
          </a:p>
          <a:p>
            <a:r>
              <a:rPr lang="en-US" sz="1200" i="1"/>
              <a:t>than parent atoms</a:t>
            </a:r>
          </a:p>
        </p:txBody>
      </p:sp>
      <p:sp>
        <p:nvSpPr>
          <p:cNvPr id="29705" name="Text Box 109"/>
          <p:cNvSpPr txBox="1">
            <a:spLocks noChangeArrowheads="1"/>
          </p:cNvSpPr>
          <p:nvPr/>
        </p:nvSpPr>
        <p:spPr bwMode="auto">
          <a:xfrm>
            <a:off x="7696200" y="5105400"/>
            <a:ext cx="1409700" cy="457200"/>
          </a:xfrm>
          <a:prstGeom prst="rect">
            <a:avLst/>
          </a:prstGeom>
          <a:noFill/>
          <a:ln w="9525">
            <a:noFill/>
            <a:miter lim="800000"/>
            <a:headEnd/>
            <a:tailEnd/>
          </a:ln>
        </p:spPr>
        <p:txBody>
          <a:bodyPr wrap="none">
            <a:spAutoFit/>
          </a:bodyPr>
          <a:lstStyle/>
          <a:p>
            <a:r>
              <a:rPr lang="en-US" sz="1200" i="1"/>
              <a:t>Anions:  LARGER</a:t>
            </a:r>
          </a:p>
          <a:p>
            <a:r>
              <a:rPr lang="en-US" sz="1200" i="1"/>
              <a:t>than parent atoms</a:t>
            </a:r>
          </a:p>
        </p:txBody>
      </p:sp>
      <p:sp>
        <p:nvSpPr>
          <p:cNvPr id="29706" name="AutoShape 110">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92075" tIns="46037" rIns="92075" bIns="46037" anchor="b"/>
          <a:lstStyle/>
          <a:p>
            <a:pPr eaLnBrk="1" hangingPunct="1"/>
            <a:r>
              <a:rPr lang="en-US" smtClean="0"/>
              <a:t>Electron Affinity</a:t>
            </a:r>
          </a:p>
        </p:txBody>
      </p:sp>
      <p:sp>
        <p:nvSpPr>
          <p:cNvPr id="184323" name="Rectangle 3"/>
          <p:cNvSpPr>
            <a:spLocks noGrp="1" noChangeArrowheads="1"/>
          </p:cNvSpPr>
          <p:nvPr>
            <p:ph type="body" idx="1"/>
          </p:nvPr>
        </p:nvSpPr>
        <p:spPr/>
        <p:txBody>
          <a:bodyPr lIns="92075" tIns="46037" rIns="92075" bIns="46037"/>
          <a:lstStyle/>
          <a:p>
            <a:pPr eaLnBrk="1" hangingPunct="1">
              <a:lnSpc>
                <a:spcPct val="90000"/>
              </a:lnSpc>
            </a:pPr>
            <a:r>
              <a:rPr lang="en-US" smtClean="0"/>
              <a:t>The energy change associated with adding an electron to a gaseous atom.</a:t>
            </a:r>
          </a:p>
          <a:p>
            <a:pPr eaLnBrk="1" hangingPunct="1">
              <a:lnSpc>
                <a:spcPct val="90000"/>
              </a:lnSpc>
            </a:pPr>
            <a:r>
              <a:rPr lang="en-US" smtClean="0"/>
              <a:t>Easiest to add to group 17.</a:t>
            </a:r>
          </a:p>
          <a:p>
            <a:pPr eaLnBrk="1" hangingPunct="1">
              <a:lnSpc>
                <a:spcPct val="90000"/>
              </a:lnSpc>
            </a:pPr>
            <a:r>
              <a:rPr lang="en-US" smtClean="0"/>
              <a:t>Gets them to full energy level.</a:t>
            </a:r>
          </a:p>
          <a:p>
            <a:pPr eaLnBrk="1" hangingPunct="1">
              <a:lnSpc>
                <a:spcPct val="90000"/>
              </a:lnSpc>
            </a:pPr>
            <a:r>
              <a:rPr lang="en-US" smtClean="0"/>
              <a:t>Increase from left to right atoms become smaller, with greater nuclear charge.</a:t>
            </a:r>
          </a:p>
          <a:p>
            <a:pPr eaLnBrk="1" hangingPunct="1">
              <a:lnSpc>
                <a:spcPct val="90000"/>
              </a:lnSpc>
            </a:pPr>
            <a:r>
              <a:rPr lang="en-US" smtClean="0"/>
              <a:t>Decrease as we go down a group.</a:t>
            </a:r>
          </a:p>
        </p:txBody>
      </p:sp>
      <p:sp>
        <p:nvSpPr>
          <p:cNvPr id="30724" name="AutoShape 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to="" calcmode="lin" valueType="num">
                                      <p:cBhvr>
                                        <p:cTn id="7" dur="1" fill="hold"/>
                                        <p:tgtEl>
                                          <p:spTgt spid="1843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 to="" calcmode="lin" valueType="num">
                                      <p:cBhvr>
                                        <p:cTn id="12" dur="1" fill="hold"/>
                                        <p:tgtEl>
                                          <p:spTgt spid="1843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 to="" calcmode="lin" valueType="num">
                                      <p:cBhvr>
                                        <p:cTn id="17" dur="1" fill="hold"/>
                                        <p:tgtEl>
                                          <p:spTgt spid="1843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84323">
                                            <p:txEl>
                                              <p:pRg st="3" end="3"/>
                                            </p:txEl>
                                          </p:spTgt>
                                        </p:tgtEl>
                                        <p:attrNameLst>
                                          <p:attrName>style.visibility</p:attrName>
                                        </p:attrNameLst>
                                      </p:cBhvr>
                                      <p:to>
                                        <p:strVal val="visible"/>
                                      </p:to>
                                    </p:set>
                                    <p:anim to="" calcmode="lin" valueType="num">
                                      <p:cBhvr>
                                        <p:cTn id="22" dur="1" fill="hold"/>
                                        <p:tgtEl>
                                          <p:spTgt spid="18432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84323">
                                            <p:txEl>
                                              <p:pRg st="4" end="4"/>
                                            </p:txEl>
                                          </p:spTgt>
                                        </p:tgtEl>
                                        <p:attrNameLst>
                                          <p:attrName>style.visibility</p:attrName>
                                        </p:attrNameLst>
                                      </p:cBhvr>
                                      <p:to>
                                        <p:strVal val="visible"/>
                                      </p:to>
                                    </p:set>
                                    <p:anim to="" calcmode="lin" valueType="num">
                                      <p:cBhvr>
                                        <p:cTn id="27" dur="1" fill="hold"/>
                                        <p:tgtEl>
                                          <p:spTgt spid="18432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30213" y="2527300"/>
            <a:ext cx="8229600" cy="1143000"/>
          </a:xfrm>
        </p:spPr>
        <p:txBody>
          <a:bodyPr/>
          <a:lstStyle/>
          <a:p>
            <a:pPr eaLnBrk="1" hangingPunct="1"/>
            <a:r>
              <a:rPr lang="en-US" smtClean="0"/>
              <a:t>Electronegativity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905000" y="1676400"/>
          <a:ext cx="5486400" cy="4868863"/>
        </p:xfrm>
        <a:graphic>
          <a:graphicData uri="http://schemas.openxmlformats.org/presentationml/2006/ole">
            <mc:AlternateContent xmlns:mc="http://schemas.openxmlformats.org/markup-compatibility/2006">
              <mc:Choice xmlns:v="urn:schemas-microsoft-com:vml" Requires="v">
                <p:oleObj spid="_x0000_s1027" name="Bitmap Image" r:id="rId4" imgW="3982006" imgH="3533333" progId="PBrush">
                  <p:embed/>
                </p:oleObj>
              </mc:Choice>
              <mc:Fallback>
                <p:oleObj name="Bitmap Image" r:id="rId4" imgW="3982006" imgH="3533333"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76400"/>
                        <a:ext cx="5486400" cy="48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p:txBody>
          <a:bodyPr/>
          <a:lstStyle/>
          <a:p>
            <a:pPr eaLnBrk="1" hangingPunct="1"/>
            <a:r>
              <a:rPr lang="en-US" smtClean="0"/>
              <a:t>Stowe’s Periodic Table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685800"/>
          </a:xfrm>
        </p:spPr>
        <p:txBody>
          <a:bodyPr lIns="90488" tIns="44450" rIns="90488" bIns="44450"/>
          <a:lstStyle/>
          <a:p>
            <a:pPr eaLnBrk="1" hangingPunct="1"/>
            <a:r>
              <a:rPr lang="en-US" sz="4000" smtClean="0"/>
              <a:t>Electronegativity</a:t>
            </a:r>
          </a:p>
        </p:txBody>
      </p:sp>
      <p:sp>
        <p:nvSpPr>
          <p:cNvPr id="528387" name="Rectangle 3"/>
          <p:cNvSpPr>
            <a:spLocks noGrp="1" noChangeArrowheads="1"/>
          </p:cNvSpPr>
          <p:nvPr>
            <p:ph type="body" idx="1"/>
          </p:nvPr>
        </p:nvSpPr>
        <p:spPr>
          <a:xfrm>
            <a:off x="5057775" y="2214563"/>
            <a:ext cx="4086225" cy="2133600"/>
          </a:xfrm>
        </p:spPr>
        <p:txBody>
          <a:bodyPr lIns="90488" tIns="44450" rIns="90488" bIns="44450"/>
          <a:lstStyle/>
          <a:p>
            <a:pPr eaLnBrk="1" hangingPunct="1">
              <a:lnSpc>
                <a:spcPct val="90000"/>
              </a:lnSpc>
              <a:buFontTx/>
              <a:buNone/>
              <a:defRPr/>
            </a:pPr>
            <a:r>
              <a:rPr lang="en-US" dirty="0">
                <a:effectLst>
                  <a:outerShdw blurRad="38100" dist="38100" dir="2700000" algn="tl">
                    <a:srgbClr val="C0C0C0"/>
                  </a:outerShdw>
                </a:effectLst>
              </a:rPr>
              <a:t>  </a:t>
            </a:r>
            <a:r>
              <a:rPr lang="en-US" dirty="0"/>
              <a:t>The ability of an</a:t>
            </a:r>
          </a:p>
          <a:p>
            <a:pPr eaLnBrk="1" hangingPunct="1">
              <a:lnSpc>
                <a:spcPct val="90000"/>
              </a:lnSpc>
              <a:buFontTx/>
              <a:buNone/>
              <a:defRPr/>
            </a:pPr>
            <a:r>
              <a:rPr lang="en-US" dirty="0"/>
              <a:t>atom in a </a:t>
            </a:r>
            <a:r>
              <a:rPr lang="en-US" dirty="0" smtClean="0"/>
              <a:t>compound </a:t>
            </a:r>
            <a:endParaRPr lang="en-US" dirty="0"/>
          </a:p>
          <a:p>
            <a:pPr eaLnBrk="1" hangingPunct="1">
              <a:lnSpc>
                <a:spcPct val="90000"/>
              </a:lnSpc>
              <a:buFontTx/>
              <a:buNone/>
              <a:defRPr/>
            </a:pPr>
            <a:r>
              <a:rPr lang="en-US" dirty="0"/>
              <a:t>to attract shared</a:t>
            </a:r>
          </a:p>
          <a:p>
            <a:pPr eaLnBrk="1" hangingPunct="1">
              <a:lnSpc>
                <a:spcPct val="90000"/>
              </a:lnSpc>
              <a:buFontTx/>
              <a:buNone/>
              <a:defRPr/>
            </a:pPr>
            <a:r>
              <a:rPr lang="en-US" dirty="0"/>
              <a:t>electrons to itself.</a:t>
            </a:r>
          </a:p>
        </p:txBody>
      </p:sp>
      <p:pic>
        <p:nvPicPr>
          <p:cNvPr id="32772" name="Picture 4" descr="pauling">
            <a:hlinkClick r:id="rId3" tooltip="Wikipedia -  L I N U S   P A U L I N G"/>
          </p:cNvPr>
          <p:cNvPicPr>
            <a:picLocks noChangeAspect="1" noChangeArrowheads="1"/>
          </p:cNvPicPr>
          <p:nvPr/>
        </p:nvPicPr>
        <p:blipFill>
          <a:blip r:embed="rId4" cstate="print"/>
          <a:srcRect/>
          <a:stretch>
            <a:fillRect/>
          </a:stretch>
        </p:blipFill>
        <p:spPr bwMode="auto">
          <a:xfrm>
            <a:off x="554038" y="1731963"/>
            <a:ext cx="4114800" cy="3902075"/>
          </a:xfrm>
          <a:prstGeom prst="rect">
            <a:avLst/>
          </a:prstGeom>
          <a:noFill/>
          <a:ln w="3175">
            <a:solidFill>
              <a:srgbClr val="976431"/>
            </a:solidFill>
            <a:miter lim="800000"/>
            <a:headEnd/>
            <a:tailEnd/>
          </a:ln>
        </p:spPr>
      </p:pic>
      <p:sp>
        <p:nvSpPr>
          <p:cNvPr id="32773" name="Text Box 5"/>
          <p:cNvSpPr txBox="1">
            <a:spLocks noChangeArrowheads="1"/>
          </p:cNvSpPr>
          <p:nvPr/>
        </p:nvSpPr>
        <p:spPr bwMode="auto">
          <a:xfrm>
            <a:off x="1189038" y="5641975"/>
            <a:ext cx="2606675" cy="762000"/>
          </a:xfrm>
          <a:prstGeom prst="rect">
            <a:avLst/>
          </a:prstGeom>
          <a:noFill/>
          <a:ln w="12700">
            <a:noFill/>
            <a:miter lim="800000"/>
            <a:headEnd/>
            <a:tailEnd/>
          </a:ln>
        </p:spPr>
        <p:txBody>
          <a:bodyPr>
            <a:spAutoFit/>
          </a:bodyPr>
          <a:lstStyle/>
          <a:p>
            <a:pPr algn="ctr" eaLnBrk="0" hangingPunct="0"/>
            <a:r>
              <a:rPr lang="en-US" sz="2400"/>
              <a:t>Linus Pauling</a:t>
            </a:r>
          </a:p>
          <a:p>
            <a:pPr algn="ctr" eaLnBrk="0" hangingPunct="0"/>
            <a:r>
              <a:rPr lang="en-US" sz="2000"/>
              <a:t>1901 - 1994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anim calcmode="lin" valueType="num">
                                      <p:cBhvr additive="base">
                                        <p:cTn id="7" dur="500" fill="hold"/>
                                        <p:tgtEl>
                                          <p:spTgt spid="528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28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28387">
                                            <p:txEl>
                                              <p:pRg st="1" end="1"/>
                                            </p:txEl>
                                          </p:spTgt>
                                        </p:tgtEl>
                                        <p:attrNameLst>
                                          <p:attrName>style.visibility</p:attrName>
                                        </p:attrNameLst>
                                      </p:cBhvr>
                                      <p:to>
                                        <p:strVal val="visible"/>
                                      </p:to>
                                    </p:set>
                                    <p:anim calcmode="lin" valueType="num">
                                      <p:cBhvr additive="base">
                                        <p:cTn id="13" dur="500" fill="hold"/>
                                        <p:tgtEl>
                                          <p:spTgt spid="528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8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28387">
                                            <p:txEl>
                                              <p:pRg st="2" end="2"/>
                                            </p:txEl>
                                          </p:spTgt>
                                        </p:tgtEl>
                                        <p:attrNameLst>
                                          <p:attrName>style.visibility</p:attrName>
                                        </p:attrNameLst>
                                      </p:cBhvr>
                                      <p:to>
                                        <p:strVal val="visible"/>
                                      </p:to>
                                    </p:set>
                                    <p:anim calcmode="lin" valueType="num">
                                      <p:cBhvr additive="base">
                                        <p:cTn id="19" dur="500" fill="hold"/>
                                        <p:tgtEl>
                                          <p:spTgt spid="528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28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28387">
                                            <p:txEl>
                                              <p:pRg st="3" end="3"/>
                                            </p:txEl>
                                          </p:spTgt>
                                        </p:tgtEl>
                                        <p:attrNameLst>
                                          <p:attrName>style.visibility</p:attrName>
                                        </p:attrNameLst>
                                      </p:cBhvr>
                                      <p:to>
                                        <p:strVal val="visible"/>
                                      </p:to>
                                    </p:set>
                                    <p:anim calcmode="lin" valueType="num">
                                      <p:cBhvr additive="base">
                                        <p:cTn id="25" dur="500" fill="hold"/>
                                        <p:tgtEl>
                                          <p:spTgt spid="5283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28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295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795" name="Rectangle 3"/>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796" name="Rectangle 4"/>
          <p:cNvSpPr>
            <a:spLocks noChangeArrowheads="1"/>
          </p:cNvSpPr>
          <p:nvPr/>
        </p:nvSpPr>
        <p:spPr bwMode="auto">
          <a:xfrm>
            <a:off x="6248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797" name="Rectangle 5"/>
          <p:cNvSpPr>
            <a:spLocks noChangeArrowheads="1"/>
          </p:cNvSpPr>
          <p:nvPr/>
        </p:nvSpPr>
        <p:spPr bwMode="auto">
          <a:xfrm>
            <a:off x="6629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798" name="Rectangle 6"/>
          <p:cNvSpPr>
            <a:spLocks noChangeArrowheads="1"/>
          </p:cNvSpPr>
          <p:nvPr/>
        </p:nvSpPr>
        <p:spPr bwMode="auto">
          <a:xfrm>
            <a:off x="7010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799" name="Rectangle 7"/>
          <p:cNvSpPr>
            <a:spLocks noChangeArrowheads="1"/>
          </p:cNvSpPr>
          <p:nvPr/>
        </p:nvSpPr>
        <p:spPr bwMode="auto">
          <a:xfrm>
            <a:off x="7391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0" name="Rectangle 8"/>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801" name="Rectangle 9"/>
          <p:cNvSpPr>
            <a:spLocks noChangeArrowheads="1"/>
          </p:cNvSpPr>
          <p:nvPr/>
        </p:nvSpPr>
        <p:spPr bwMode="auto">
          <a:xfrm>
            <a:off x="1295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2" name="Rectangle 10"/>
          <p:cNvSpPr>
            <a:spLocks noChangeArrowheads="1"/>
          </p:cNvSpPr>
          <p:nvPr/>
        </p:nvSpPr>
        <p:spPr bwMode="auto">
          <a:xfrm>
            <a:off x="5867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3" name="Rectangle 11"/>
          <p:cNvSpPr>
            <a:spLocks noChangeArrowheads="1"/>
          </p:cNvSpPr>
          <p:nvPr/>
        </p:nvSpPr>
        <p:spPr bwMode="auto">
          <a:xfrm>
            <a:off x="1676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4" name="Rectangle 12"/>
          <p:cNvSpPr>
            <a:spLocks noChangeArrowheads="1"/>
          </p:cNvSpPr>
          <p:nvPr/>
        </p:nvSpPr>
        <p:spPr bwMode="auto">
          <a:xfrm>
            <a:off x="1295400" y="1447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5" name="Rectangle 13"/>
          <p:cNvSpPr>
            <a:spLocks noChangeArrowheads="1"/>
          </p:cNvSpPr>
          <p:nvPr/>
        </p:nvSpPr>
        <p:spPr bwMode="auto">
          <a:xfrm>
            <a:off x="5867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6" name="Rectangle 14"/>
          <p:cNvSpPr>
            <a:spLocks noChangeArrowheads="1"/>
          </p:cNvSpPr>
          <p:nvPr/>
        </p:nvSpPr>
        <p:spPr bwMode="auto">
          <a:xfrm>
            <a:off x="6248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7" name="Rectangle 15"/>
          <p:cNvSpPr>
            <a:spLocks noChangeArrowheads="1"/>
          </p:cNvSpPr>
          <p:nvPr/>
        </p:nvSpPr>
        <p:spPr bwMode="auto">
          <a:xfrm>
            <a:off x="6629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8" name="Rectangle 16"/>
          <p:cNvSpPr>
            <a:spLocks noChangeArrowheads="1"/>
          </p:cNvSpPr>
          <p:nvPr/>
        </p:nvSpPr>
        <p:spPr bwMode="auto">
          <a:xfrm>
            <a:off x="7010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09" name="Rectangle 17"/>
          <p:cNvSpPr>
            <a:spLocks noChangeArrowheads="1"/>
          </p:cNvSpPr>
          <p:nvPr/>
        </p:nvSpPr>
        <p:spPr bwMode="auto">
          <a:xfrm>
            <a:off x="7391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0" name="Rectangle 18"/>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811" name="Rectangle 19"/>
          <p:cNvSpPr>
            <a:spLocks noChangeArrowheads="1"/>
          </p:cNvSpPr>
          <p:nvPr/>
        </p:nvSpPr>
        <p:spPr bwMode="auto">
          <a:xfrm>
            <a:off x="1295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2" name="Rectangle 20"/>
          <p:cNvSpPr>
            <a:spLocks noChangeArrowheads="1"/>
          </p:cNvSpPr>
          <p:nvPr/>
        </p:nvSpPr>
        <p:spPr bwMode="auto">
          <a:xfrm>
            <a:off x="1676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3" name="Rectangle 21"/>
          <p:cNvSpPr>
            <a:spLocks noChangeArrowheads="1"/>
          </p:cNvSpPr>
          <p:nvPr/>
        </p:nvSpPr>
        <p:spPr bwMode="auto">
          <a:xfrm>
            <a:off x="2057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4" name="Rectangle 22"/>
          <p:cNvSpPr>
            <a:spLocks noChangeArrowheads="1"/>
          </p:cNvSpPr>
          <p:nvPr/>
        </p:nvSpPr>
        <p:spPr bwMode="auto">
          <a:xfrm>
            <a:off x="2438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5" name="Rectangle 23"/>
          <p:cNvSpPr>
            <a:spLocks noChangeArrowheads="1"/>
          </p:cNvSpPr>
          <p:nvPr/>
        </p:nvSpPr>
        <p:spPr bwMode="auto">
          <a:xfrm>
            <a:off x="2819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6" name="Rectangle 24"/>
          <p:cNvSpPr>
            <a:spLocks noChangeArrowheads="1"/>
          </p:cNvSpPr>
          <p:nvPr/>
        </p:nvSpPr>
        <p:spPr bwMode="auto">
          <a:xfrm>
            <a:off x="3200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7" name="Rectangle 25"/>
          <p:cNvSpPr>
            <a:spLocks noChangeArrowheads="1"/>
          </p:cNvSpPr>
          <p:nvPr/>
        </p:nvSpPr>
        <p:spPr bwMode="auto">
          <a:xfrm>
            <a:off x="3581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8" name="Rectangle 26"/>
          <p:cNvSpPr>
            <a:spLocks noChangeArrowheads="1"/>
          </p:cNvSpPr>
          <p:nvPr/>
        </p:nvSpPr>
        <p:spPr bwMode="auto">
          <a:xfrm>
            <a:off x="3962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19" name="Rectangle 27"/>
          <p:cNvSpPr>
            <a:spLocks noChangeArrowheads="1"/>
          </p:cNvSpPr>
          <p:nvPr/>
        </p:nvSpPr>
        <p:spPr bwMode="auto">
          <a:xfrm>
            <a:off x="4343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0" name="Rectangle 28"/>
          <p:cNvSpPr>
            <a:spLocks noChangeArrowheads="1"/>
          </p:cNvSpPr>
          <p:nvPr/>
        </p:nvSpPr>
        <p:spPr bwMode="auto">
          <a:xfrm>
            <a:off x="4724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1" name="Rectangle 29"/>
          <p:cNvSpPr>
            <a:spLocks noChangeArrowheads="1"/>
          </p:cNvSpPr>
          <p:nvPr/>
        </p:nvSpPr>
        <p:spPr bwMode="auto">
          <a:xfrm>
            <a:off x="5105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2" name="Rectangle 30"/>
          <p:cNvSpPr>
            <a:spLocks noChangeArrowheads="1"/>
          </p:cNvSpPr>
          <p:nvPr/>
        </p:nvSpPr>
        <p:spPr bwMode="auto">
          <a:xfrm>
            <a:off x="5486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3" name="Rectangle 31"/>
          <p:cNvSpPr>
            <a:spLocks noChangeArrowheads="1"/>
          </p:cNvSpPr>
          <p:nvPr/>
        </p:nvSpPr>
        <p:spPr bwMode="auto">
          <a:xfrm>
            <a:off x="5867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4" name="Rectangle 32"/>
          <p:cNvSpPr>
            <a:spLocks noChangeArrowheads="1"/>
          </p:cNvSpPr>
          <p:nvPr/>
        </p:nvSpPr>
        <p:spPr bwMode="auto">
          <a:xfrm>
            <a:off x="6248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5" name="Rectangle 33"/>
          <p:cNvSpPr>
            <a:spLocks noChangeArrowheads="1"/>
          </p:cNvSpPr>
          <p:nvPr/>
        </p:nvSpPr>
        <p:spPr bwMode="auto">
          <a:xfrm>
            <a:off x="6629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6" name="Rectangle 34"/>
          <p:cNvSpPr>
            <a:spLocks noChangeArrowheads="1"/>
          </p:cNvSpPr>
          <p:nvPr/>
        </p:nvSpPr>
        <p:spPr bwMode="auto">
          <a:xfrm>
            <a:off x="7010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7" name="Rectangle 35"/>
          <p:cNvSpPr>
            <a:spLocks noChangeArrowheads="1"/>
          </p:cNvSpPr>
          <p:nvPr/>
        </p:nvSpPr>
        <p:spPr bwMode="auto">
          <a:xfrm>
            <a:off x="7391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28" name="Rectangle 36"/>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829" name="Rectangle 37"/>
          <p:cNvSpPr>
            <a:spLocks noChangeArrowheads="1"/>
          </p:cNvSpPr>
          <p:nvPr/>
        </p:nvSpPr>
        <p:spPr bwMode="auto">
          <a:xfrm>
            <a:off x="1295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0" name="Rectangle 38"/>
          <p:cNvSpPr>
            <a:spLocks noChangeArrowheads="1"/>
          </p:cNvSpPr>
          <p:nvPr/>
        </p:nvSpPr>
        <p:spPr bwMode="auto">
          <a:xfrm>
            <a:off x="1676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1" name="Rectangle 39"/>
          <p:cNvSpPr>
            <a:spLocks noChangeArrowheads="1"/>
          </p:cNvSpPr>
          <p:nvPr/>
        </p:nvSpPr>
        <p:spPr bwMode="auto">
          <a:xfrm>
            <a:off x="2057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2" name="Rectangle 40"/>
          <p:cNvSpPr>
            <a:spLocks noChangeArrowheads="1"/>
          </p:cNvSpPr>
          <p:nvPr/>
        </p:nvSpPr>
        <p:spPr bwMode="auto">
          <a:xfrm>
            <a:off x="2438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3" name="Rectangle 41"/>
          <p:cNvSpPr>
            <a:spLocks noChangeArrowheads="1"/>
          </p:cNvSpPr>
          <p:nvPr/>
        </p:nvSpPr>
        <p:spPr bwMode="auto">
          <a:xfrm>
            <a:off x="2819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4" name="Rectangle 42"/>
          <p:cNvSpPr>
            <a:spLocks noChangeArrowheads="1"/>
          </p:cNvSpPr>
          <p:nvPr/>
        </p:nvSpPr>
        <p:spPr bwMode="auto">
          <a:xfrm>
            <a:off x="3200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5" name="Rectangle 43"/>
          <p:cNvSpPr>
            <a:spLocks noChangeArrowheads="1"/>
          </p:cNvSpPr>
          <p:nvPr/>
        </p:nvSpPr>
        <p:spPr bwMode="auto">
          <a:xfrm>
            <a:off x="3581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6" name="Rectangle 44"/>
          <p:cNvSpPr>
            <a:spLocks noChangeArrowheads="1"/>
          </p:cNvSpPr>
          <p:nvPr/>
        </p:nvSpPr>
        <p:spPr bwMode="auto">
          <a:xfrm>
            <a:off x="3962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7" name="Rectangle 45"/>
          <p:cNvSpPr>
            <a:spLocks noChangeArrowheads="1"/>
          </p:cNvSpPr>
          <p:nvPr/>
        </p:nvSpPr>
        <p:spPr bwMode="auto">
          <a:xfrm>
            <a:off x="4343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8" name="Rectangle 46"/>
          <p:cNvSpPr>
            <a:spLocks noChangeArrowheads="1"/>
          </p:cNvSpPr>
          <p:nvPr/>
        </p:nvSpPr>
        <p:spPr bwMode="auto">
          <a:xfrm>
            <a:off x="4724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39" name="Rectangle 47"/>
          <p:cNvSpPr>
            <a:spLocks noChangeArrowheads="1"/>
          </p:cNvSpPr>
          <p:nvPr/>
        </p:nvSpPr>
        <p:spPr bwMode="auto">
          <a:xfrm>
            <a:off x="5105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0" name="Rectangle 48"/>
          <p:cNvSpPr>
            <a:spLocks noChangeArrowheads="1"/>
          </p:cNvSpPr>
          <p:nvPr/>
        </p:nvSpPr>
        <p:spPr bwMode="auto">
          <a:xfrm>
            <a:off x="5486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1" name="Rectangle 49"/>
          <p:cNvSpPr>
            <a:spLocks noChangeArrowheads="1"/>
          </p:cNvSpPr>
          <p:nvPr/>
        </p:nvSpPr>
        <p:spPr bwMode="auto">
          <a:xfrm>
            <a:off x="5867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2" name="Rectangle 50"/>
          <p:cNvSpPr>
            <a:spLocks noChangeArrowheads="1"/>
          </p:cNvSpPr>
          <p:nvPr/>
        </p:nvSpPr>
        <p:spPr bwMode="auto">
          <a:xfrm>
            <a:off x="6248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3" name="Rectangle 51"/>
          <p:cNvSpPr>
            <a:spLocks noChangeArrowheads="1"/>
          </p:cNvSpPr>
          <p:nvPr/>
        </p:nvSpPr>
        <p:spPr bwMode="auto">
          <a:xfrm>
            <a:off x="6629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4" name="Rectangle 52"/>
          <p:cNvSpPr>
            <a:spLocks noChangeArrowheads="1"/>
          </p:cNvSpPr>
          <p:nvPr/>
        </p:nvSpPr>
        <p:spPr bwMode="auto">
          <a:xfrm>
            <a:off x="7010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5" name="Rectangle 53"/>
          <p:cNvSpPr>
            <a:spLocks noChangeArrowheads="1"/>
          </p:cNvSpPr>
          <p:nvPr/>
        </p:nvSpPr>
        <p:spPr bwMode="auto">
          <a:xfrm>
            <a:off x="7391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6" name="Rectangle 54"/>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847" name="Rectangle 55"/>
          <p:cNvSpPr>
            <a:spLocks noChangeArrowheads="1"/>
          </p:cNvSpPr>
          <p:nvPr/>
        </p:nvSpPr>
        <p:spPr bwMode="auto">
          <a:xfrm>
            <a:off x="1295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8" name="Rectangle 56"/>
          <p:cNvSpPr>
            <a:spLocks noChangeArrowheads="1"/>
          </p:cNvSpPr>
          <p:nvPr/>
        </p:nvSpPr>
        <p:spPr bwMode="auto">
          <a:xfrm>
            <a:off x="1676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49" name="Rectangle 57"/>
          <p:cNvSpPr>
            <a:spLocks noChangeArrowheads="1"/>
          </p:cNvSpPr>
          <p:nvPr/>
        </p:nvSpPr>
        <p:spPr bwMode="auto">
          <a:xfrm>
            <a:off x="2438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0" name="Rectangle 58"/>
          <p:cNvSpPr>
            <a:spLocks noChangeArrowheads="1"/>
          </p:cNvSpPr>
          <p:nvPr/>
        </p:nvSpPr>
        <p:spPr bwMode="auto">
          <a:xfrm>
            <a:off x="2819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1" name="Rectangle 59"/>
          <p:cNvSpPr>
            <a:spLocks noChangeArrowheads="1"/>
          </p:cNvSpPr>
          <p:nvPr/>
        </p:nvSpPr>
        <p:spPr bwMode="auto">
          <a:xfrm>
            <a:off x="3200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2" name="Rectangle 60"/>
          <p:cNvSpPr>
            <a:spLocks noChangeArrowheads="1"/>
          </p:cNvSpPr>
          <p:nvPr/>
        </p:nvSpPr>
        <p:spPr bwMode="auto">
          <a:xfrm>
            <a:off x="3581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3" name="Rectangle 61"/>
          <p:cNvSpPr>
            <a:spLocks noChangeArrowheads="1"/>
          </p:cNvSpPr>
          <p:nvPr/>
        </p:nvSpPr>
        <p:spPr bwMode="auto">
          <a:xfrm>
            <a:off x="3962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4" name="Rectangle 62"/>
          <p:cNvSpPr>
            <a:spLocks noChangeArrowheads="1"/>
          </p:cNvSpPr>
          <p:nvPr/>
        </p:nvSpPr>
        <p:spPr bwMode="auto">
          <a:xfrm>
            <a:off x="4343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5" name="Rectangle 63"/>
          <p:cNvSpPr>
            <a:spLocks noChangeArrowheads="1"/>
          </p:cNvSpPr>
          <p:nvPr/>
        </p:nvSpPr>
        <p:spPr bwMode="auto">
          <a:xfrm>
            <a:off x="4724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6" name="Rectangle 64"/>
          <p:cNvSpPr>
            <a:spLocks noChangeArrowheads="1"/>
          </p:cNvSpPr>
          <p:nvPr/>
        </p:nvSpPr>
        <p:spPr bwMode="auto">
          <a:xfrm>
            <a:off x="5105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7" name="Rectangle 65"/>
          <p:cNvSpPr>
            <a:spLocks noChangeArrowheads="1"/>
          </p:cNvSpPr>
          <p:nvPr/>
        </p:nvSpPr>
        <p:spPr bwMode="auto">
          <a:xfrm>
            <a:off x="5486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8" name="Rectangle 66"/>
          <p:cNvSpPr>
            <a:spLocks noChangeArrowheads="1"/>
          </p:cNvSpPr>
          <p:nvPr/>
        </p:nvSpPr>
        <p:spPr bwMode="auto">
          <a:xfrm>
            <a:off x="5867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59" name="Rectangle 67"/>
          <p:cNvSpPr>
            <a:spLocks noChangeArrowheads="1"/>
          </p:cNvSpPr>
          <p:nvPr/>
        </p:nvSpPr>
        <p:spPr bwMode="auto">
          <a:xfrm>
            <a:off x="6248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60" name="Rectangle 68"/>
          <p:cNvSpPr>
            <a:spLocks noChangeArrowheads="1"/>
          </p:cNvSpPr>
          <p:nvPr/>
        </p:nvSpPr>
        <p:spPr bwMode="auto">
          <a:xfrm>
            <a:off x="6629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61" name="Rectangle 69"/>
          <p:cNvSpPr>
            <a:spLocks noChangeArrowheads="1"/>
          </p:cNvSpPr>
          <p:nvPr/>
        </p:nvSpPr>
        <p:spPr bwMode="auto">
          <a:xfrm>
            <a:off x="7010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62" name="Rectangle 70"/>
          <p:cNvSpPr>
            <a:spLocks noChangeArrowheads="1"/>
          </p:cNvSpPr>
          <p:nvPr/>
        </p:nvSpPr>
        <p:spPr bwMode="auto">
          <a:xfrm>
            <a:off x="7391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63" name="Rectangle 71"/>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864" name="Rectangle 72"/>
          <p:cNvSpPr>
            <a:spLocks noChangeArrowheads="1"/>
          </p:cNvSpPr>
          <p:nvPr/>
        </p:nvSpPr>
        <p:spPr bwMode="auto">
          <a:xfrm>
            <a:off x="1676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65" name="Text Box 74"/>
          <p:cNvSpPr txBox="1">
            <a:spLocks noChangeArrowheads="1"/>
          </p:cNvSpPr>
          <p:nvPr/>
        </p:nvSpPr>
        <p:spPr bwMode="auto">
          <a:xfrm>
            <a:off x="974725" y="1557338"/>
            <a:ext cx="268288" cy="274637"/>
          </a:xfrm>
          <a:prstGeom prst="rect">
            <a:avLst/>
          </a:prstGeom>
          <a:noFill/>
          <a:ln w="9525">
            <a:noFill/>
            <a:miter lim="800000"/>
            <a:headEnd/>
            <a:tailEnd/>
          </a:ln>
        </p:spPr>
        <p:txBody>
          <a:bodyPr wrap="none">
            <a:spAutoFit/>
          </a:bodyPr>
          <a:lstStyle/>
          <a:p>
            <a:r>
              <a:rPr lang="en-US" sz="1200" b="1"/>
              <a:t>1</a:t>
            </a:r>
          </a:p>
        </p:txBody>
      </p:sp>
      <p:sp>
        <p:nvSpPr>
          <p:cNvPr id="33866" name="Text Box 75"/>
          <p:cNvSpPr txBox="1">
            <a:spLocks noChangeArrowheads="1"/>
          </p:cNvSpPr>
          <p:nvPr/>
        </p:nvSpPr>
        <p:spPr bwMode="auto">
          <a:xfrm>
            <a:off x="974725" y="2090738"/>
            <a:ext cx="268288" cy="274637"/>
          </a:xfrm>
          <a:prstGeom prst="rect">
            <a:avLst/>
          </a:prstGeom>
          <a:noFill/>
          <a:ln w="9525">
            <a:noFill/>
            <a:miter lim="800000"/>
            <a:headEnd/>
            <a:tailEnd/>
          </a:ln>
        </p:spPr>
        <p:txBody>
          <a:bodyPr wrap="none">
            <a:spAutoFit/>
          </a:bodyPr>
          <a:lstStyle/>
          <a:p>
            <a:r>
              <a:rPr lang="en-US" sz="1200" b="1"/>
              <a:t>2</a:t>
            </a:r>
          </a:p>
        </p:txBody>
      </p:sp>
      <p:sp>
        <p:nvSpPr>
          <p:cNvPr id="33867" name="Text Box 76"/>
          <p:cNvSpPr txBox="1">
            <a:spLocks noChangeArrowheads="1"/>
          </p:cNvSpPr>
          <p:nvPr/>
        </p:nvSpPr>
        <p:spPr bwMode="auto">
          <a:xfrm>
            <a:off x="974725" y="2624138"/>
            <a:ext cx="268288" cy="274637"/>
          </a:xfrm>
          <a:prstGeom prst="rect">
            <a:avLst/>
          </a:prstGeom>
          <a:noFill/>
          <a:ln w="9525">
            <a:noFill/>
            <a:miter lim="800000"/>
            <a:headEnd/>
            <a:tailEnd/>
          </a:ln>
        </p:spPr>
        <p:txBody>
          <a:bodyPr wrap="none">
            <a:spAutoFit/>
          </a:bodyPr>
          <a:lstStyle/>
          <a:p>
            <a:r>
              <a:rPr lang="en-US" sz="1200" b="1"/>
              <a:t>3</a:t>
            </a:r>
          </a:p>
        </p:txBody>
      </p:sp>
      <p:sp>
        <p:nvSpPr>
          <p:cNvPr id="33868" name="Text Box 77"/>
          <p:cNvSpPr txBox="1">
            <a:spLocks noChangeArrowheads="1"/>
          </p:cNvSpPr>
          <p:nvPr/>
        </p:nvSpPr>
        <p:spPr bwMode="auto">
          <a:xfrm>
            <a:off x="974725" y="3157538"/>
            <a:ext cx="268288" cy="274637"/>
          </a:xfrm>
          <a:prstGeom prst="rect">
            <a:avLst/>
          </a:prstGeom>
          <a:noFill/>
          <a:ln w="9525">
            <a:noFill/>
            <a:miter lim="800000"/>
            <a:headEnd/>
            <a:tailEnd/>
          </a:ln>
        </p:spPr>
        <p:txBody>
          <a:bodyPr wrap="none">
            <a:spAutoFit/>
          </a:bodyPr>
          <a:lstStyle/>
          <a:p>
            <a:r>
              <a:rPr lang="en-US" sz="1200" b="1"/>
              <a:t>4</a:t>
            </a:r>
          </a:p>
        </p:txBody>
      </p:sp>
      <p:sp>
        <p:nvSpPr>
          <p:cNvPr id="33869" name="Text Box 78"/>
          <p:cNvSpPr txBox="1">
            <a:spLocks noChangeArrowheads="1"/>
          </p:cNvSpPr>
          <p:nvPr/>
        </p:nvSpPr>
        <p:spPr bwMode="auto">
          <a:xfrm>
            <a:off x="974725" y="3690938"/>
            <a:ext cx="268288" cy="274637"/>
          </a:xfrm>
          <a:prstGeom prst="rect">
            <a:avLst/>
          </a:prstGeom>
          <a:noFill/>
          <a:ln w="9525">
            <a:noFill/>
            <a:miter lim="800000"/>
            <a:headEnd/>
            <a:tailEnd/>
          </a:ln>
        </p:spPr>
        <p:txBody>
          <a:bodyPr wrap="none">
            <a:spAutoFit/>
          </a:bodyPr>
          <a:lstStyle/>
          <a:p>
            <a:r>
              <a:rPr lang="en-US" sz="1200" b="1"/>
              <a:t>5</a:t>
            </a:r>
          </a:p>
        </p:txBody>
      </p:sp>
      <p:sp>
        <p:nvSpPr>
          <p:cNvPr id="33870" name="Text Box 79"/>
          <p:cNvSpPr txBox="1">
            <a:spLocks noChangeArrowheads="1"/>
          </p:cNvSpPr>
          <p:nvPr/>
        </p:nvSpPr>
        <p:spPr bwMode="auto">
          <a:xfrm>
            <a:off x="974725" y="4224338"/>
            <a:ext cx="268288" cy="274637"/>
          </a:xfrm>
          <a:prstGeom prst="rect">
            <a:avLst/>
          </a:prstGeom>
          <a:noFill/>
          <a:ln w="9525">
            <a:noFill/>
            <a:miter lim="800000"/>
            <a:headEnd/>
            <a:tailEnd/>
          </a:ln>
        </p:spPr>
        <p:txBody>
          <a:bodyPr wrap="none">
            <a:spAutoFit/>
          </a:bodyPr>
          <a:lstStyle/>
          <a:p>
            <a:r>
              <a:rPr lang="en-US" sz="1200" b="1"/>
              <a:t>6</a:t>
            </a:r>
          </a:p>
        </p:txBody>
      </p:sp>
      <p:sp>
        <p:nvSpPr>
          <p:cNvPr id="33871" name="Text Box 152"/>
          <p:cNvSpPr txBox="1">
            <a:spLocks noChangeArrowheads="1"/>
          </p:cNvSpPr>
          <p:nvPr/>
        </p:nvSpPr>
        <p:spPr bwMode="auto">
          <a:xfrm>
            <a:off x="974725" y="1557338"/>
            <a:ext cx="268288" cy="274637"/>
          </a:xfrm>
          <a:prstGeom prst="rect">
            <a:avLst/>
          </a:prstGeom>
          <a:noFill/>
          <a:ln w="9525">
            <a:noFill/>
            <a:miter lim="800000"/>
            <a:headEnd/>
            <a:tailEnd/>
          </a:ln>
        </p:spPr>
        <p:txBody>
          <a:bodyPr wrap="none">
            <a:spAutoFit/>
          </a:bodyPr>
          <a:lstStyle/>
          <a:p>
            <a:r>
              <a:rPr lang="en-US" sz="1200" b="1"/>
              <a:t>1</a:t>
            </a:r>
          </a:p>
        </p:txBody>
      </p:sp>
      <p:sp>
        <p:nvSpPr>
          <p:cNvPr id="33872" name="Text Box 153"/>
          <p:cNvSpPr txBox="1">
            <a:spLocks noChangeArrowheads="1"/>
          </p:cNvSpPr>
          <p:nvPr/>
        </p:nvSpPr>
        <p:spPr bwMode="auto">
          <a:xfrm>
            <a:off x="974725" y="2090738"/>
            <a:ext cx="268288" cy="274637"/>
          </a:xfrm>
          <a:prstGeom prst="rect">
            <a:avLst/>
          </a:prstGeom>
          <a:noFill/>
          <a:ln w="9525">
            <a:noFill/>
            <a:miter lim="800000"/>
            <a:headEnd/>
            <a:tailEnd/>
          </a:ln>
        </p:spPr>
        <p:txBody>
          <a:bodyPr wrap="none">
            <a:spAutoFit/>
          </a:bodyPr>
          <a:lstStyle/>
          <a:p>
            <a:r>
              <a:rPr lang="en-US" sz="1200" b="1"/>
              <a:t>2</a:t>
            </a:r>
          </a:p>
        </p:txBody>
      </p:sp>
      <p:sp>
        <p:nvSpPr>
          <p:cNvPr id="33873" name="Text Box 154"/>
          <p:cNvSpPr txBox="1">
            <a:spLocks noChangeArrowheads="1"/>
          </p:cNvSpPr>
          <p:nvPr/>
        </p:nvSpPr>
        <p:spPr bwMode="auto">
          <a:xfrm>
            <a:off x="974725" y="2624138"/>
            <a:ext cx="268288" cy="274637"/>
          </a:xfrm>
          <a:prstGeom prst="rect">
            <a:avLst/>
          </a:prstGeom>
          <a:noFill/>
          <a:ln w="9525">
            <a:noFill/>
            <a:miter lim="800000"/>
            <a:headEnd/>
            <a:tailEnd/>
          </a:ln>
        </p:spPr>
        <p:txBody>
          <a:bodyPr wrap="none">
            <a:spAutoFit/>
          </a:bodyPr>
          <a:lstStyle/>
          <a:p>
            <a:r>
              <a:rPr lang="en-US" sz="1200" b="1"/>
              <a:t>3</a:t>
            </a:r>
          </a:p>
        </p:txBody>
      </p:sp>
      <p:sp>
        <p:nvSpPr>
          <p:cNvPr id="33874" name="Text Box 155"/>
          <p:cNvSpPr txBox="1">
            <a:spLocks noChangeArrowheads="1"/>
          </p:cNvSpPr>
          <p:nvPr/>
        </p:nvSpPr>
        <p:spPr bwMode="auto">
          <a:xfrm>
            <a:off x="974725" y="3157538"/>
            <a:ext cx="268288" cy="274637"/>
          </a:xfrm>
          <a:prstGeom prst="rect">
            <a:avLst/>
          </a:prstGeom>
          <a:noFill/>
          <a:ln w="9525">
            <a:noFill/>
            <a:miter lim="800000"/>
            <a:headEnd/>
            <a:tailEnd/>
          </a:ln>
        </p:spPr>
        <p:txBody>
          <a:bodyPr wrap="none">
            <a:spAutoFit/>
          </a:bodyPr>
          <a:lstStyle/>
          <a:p>
            <a:r>
              <a:rPr lang="en-US" sz="1200" b="1"/>
              <a:t>4</a:t>
            </a:r>
          </a:p>
        </p:txBody>
      </p:sp>
      <p:sp>
        <p:nvSpPr>
          <p:cNvPr id="33875" name="Text Box 156"/>
          <p:cNvSpPr txBox="1">
            <a:spLocks noChangeArrowheads="1"/>
          </p:cNvSpPr>
          <p:nvPr/>
        </p:nvSpPr>
        <p:spPr bwMode="auto">
          <a:xfrm>
            <a:off x="974725" y="3690938"/>
            <a:ext cx="268288" cy="274637"/>
          </a:xfrm>
          <a:prstGeom prst="rect">
            <a:avLst/>
          </a:prstGeom>
          <a:noFill/>
          <a:ln w="9525">
            <a:noFill/>
            <a:miter lim="800000"/>
            <a:headEnd/>
            <a:tailEnd/>
          </a:ln>
        </p:spPr>
        <p:txBody>
          <a:bodyPr wrap="none">
            <a:spAutoFit/>
          </a:bodyPr>
          <a:lstStyle/>
          <a:p>
            <a:r>
              <a:rPr lang="en-US" sz="1200" b="1"/>
              <a:t>5</a:t>
            </a:r>
          </a:p>
        </p:txBody>
      </p:sp>
      <p:sp>
        <p:nvSpPr>
          <p:cNvPr id="33876" name="Text Box 157"/>
          <p:cNvSpPr txBox="1">
            <a:spLocks noChangeArrowheads="1"/>
          </p:cNvSpPr>
          <p:nvPr/>
        </p:nvSpPr>
        <p:spPr bwMode="auto">
          <a:xfrm>
            <a:off x="974725" y="4224338"/>
            <a:ext cx="268288" cy="274637"/>
          </a:xfrm>
          <a:prstGeom prst="rect">
            <a:avLst/>
          </a:prstGeom>
          <a:noFill/>
          <a:ln w="9525">
            <a:noFill/>
            <a:miter lim="800000"/>
            <a:headEnd/>
            <a:tailEnd/>
          </a:ln>
        </p:spPr>
        <p:txBody>
          <a:bodyPr wrap="none">
            <a:spAutoFit/>
          </a:bodyPr>
          <a:lstStyle/>
          <a:p>
            <a:r>
              <a:rPr lang="en-US" sz="1200" b="1"/>
              <a:t>6</a:t>
            </a:r>
          </a:p>
        </p:txBody>
      </p:sp>
      <p:sp>
        <p:nvSpPr>
          <p:cNvPr id="33877" name="Rectangle 158"/>
          <p:cNvSpPr>
            <a:spLocks noGrp="1" noChangeArrowheads="1"/>
          </p:cNvSpPr>
          <p:nvPr>
            <p:ph type="title"/>
          </p:nvPr>
        </p:nvSpPr>
        <p:spPr>
          <a:xfrm>
            <a:off x="2133600" y="533400"/>
            <a:ext cx="4800600" cy="609600"/>
          </a:xfrm>
        </p:spPr>
        <p:txBody>
          <a:bodyPr/>
          <a:lstStyle/>
          <a:p>
            <a:pPr eaLnBrk="1" hangingPunct="1"/>
            <a:r>
              <a:rPr lang="en-US" smtClean="0"/>
              <a:t>Electronegativities</a:t>
            </a:r>
          </a:p>
        </p:txBody>
      </p:sp>
      <p:sp>
        <p:nvSpPr>
          <p:cNvPr id="33878" name="AutoShape 159">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3879" name="Rectangle 167"/>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3880" name="Rectangle 172"/>
          <p:cNvSpPr>
            <a:spLocks noChangeArrowheads="1"/>
          </p:cNvSpPr>
          <p:nvPr/>
        </p:nvSpPr>
        <p:spPr bwMode="auto">
          <a:xfrm>
            <a:off x="1295400" y="4648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81" name="Rectangle 173"/>
          <p:cNvSpPr>
            <a:spLocks noChangeArrowheads="1"/>
          </p:cNvSpPr>
          <p:nvPr/>
        </p:nvSpPr>
        <p:spPr bwMode="auto">
          <a:xfrm>
            <a:off x="1676400" y="4648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33882" name="Text Box 174"/>
          <p:cNvSpPr txBox="1">
            <a:spLocks noChangeArrowheads="1"/>
          </p:cNvSpPr>
          <p:nvPr/>
        </p:nvSpPr>
        <p:spPr bwMode="auto">
          <a:xfrm>
            <a:off x="974725" y="4762500"/>
            <a:ext cx="268288" cy="274638"/>
          </a:xfrm>
          <a:prstGeom prst="rect">
            <a:avLst/>
          </a:prstGeom>
          <a:noFill/>
          <a:ln w="9525">
            <a:noFill/>
            <a:miter lim="800000"/>
            <a:headEnd/>
            <a:tailEnd/>
          </a:ln>
        </p:spPr>
        <p:txBody>
          <a:bodyPr wrap="none">
            <a:spAutoFit/>
          </a:bodyPr>
          <a:lstStyle/>
          <a:p>
            <a:r>
              <a:rPr lang="en-US" sz="1200" b="1"/>
              <a:t>7</a:t>
            </a:r>
          </a:p>
        </p:txBody>
      </p:sp>
      <p:sp>
        <p:nvSpPr>
          <p:cNvPr id="33883" name="Rectangle 178"/>
          <p:cNvSpPr>
            <a:spLocks noChangeArrowheads="1"/>
          </p:cNvSpPr>
          <p:nvPr/>
        </p:nvSpPr>
        <p:spPr bwMode="auto">
          <a:xfrm>
            <a:off x="2057400" y="46482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2" name="Group 219"/>
          <p:cNvGrpSpPr>
            <a:grpSpLocks/>
          </p:cNvGrpSpPr>
          <p:nvPr/>
        </p:nvGrpSpPr>
        <p:grpSpPr bwMode="auto">
          <a:xfrm>
            <a:off x="1676400" y="1981200"/>
            <a:ext cx="5334000" cy="4208463"/>
            <a:chOff x="1056" y="1248"/>
            <a:chExt cx="3360" cy="2651"/>
          </a:xfrm>
        </p:grpSpPr>
        <p:sp>
          <p:nvSpPr>
            <p:cNvPr id="33969" name="Rectangle 89"/>
            <p:cNvSpPr>
              <a:spLocks noChangeArrowheads="1"/>
            </p:cNvSpPr>
            <p:nvPr/>
          </p:nvSpPr>
          <p:spPr bwMode="auto">
            <a:xfrm>
              <a:off x="1056" y="124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Be</a:t>
              </a:r>
              <a:endParaRPr lang="en-US" sz="1000"/>
            </a:p>
            <a:p>
              <a:pPr algn="ctr"/>
              <a:endParaRPr lang="en-US" sz="1000"/>
            </a:p>
            <a:p>
              <a:pPr algn="ctr"/>
              <a:r>
                <a:rPr lang="en-US" sz="1000"/>
                <a:t>1.5</a:t>
              </a:r>
              <a:endParaRPr lang="en-US" sz="1000" baseline="30000"/>
            </a:p>
          </p:txBody>
        </p:sp>
        <p:sp>
          <p:nvSpPr>
            <p:cNvPr id="33970" name="Rectangle 91"/>
            <p:cNvSpPr>
              <a:spLocks noChangeArrowheads="1"/>
            </p:cNvSpPr>
            <p:nvPr/>
          </p:nvSpPr>
          <p:spPr bwMode="auto">
            <a:xfrm>
              <a:off x="3696" y="1584"/>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Al</a:t>
              </a:r>
              <a:endParaRPr lang="en-US" sz="1000"/>
            </a:p>
            <a:p>
              <a:pPr algn="ctr"/>
              <a:endParaRPr lang="en-US" sz="1000"/>
            </a:p>
            <a:p>
              <a:pPr algn="ctr"/>
              <a:r>
                <a:rPr lang="en-US" sz="1000"/>
                <a:t>1.5</a:t>
              </a:r>
              <a:endParaRPr lang="en-US" sz="1000" baseline="30000"/>
            </a:p>
          </p:txBody>
        </p:sp>
        <p:sp>
          <p:nvSpPr>
            <p:cNvPr id="33971" name="Rectangle 92"/>
            <p:cNvSpPr>
              <a:spLocks noChangeArrowheads="1"/>
            </p:cNvSpPr>
            <p:nvPr/>
          </p:nvSpPr>
          <p:spPr bwMode="auto">
            <a:xfrm>
              <a:off x="3936" y="1584"/>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Si</a:t>
              </a:r>
              <a:endParaRPr lang="en-US" sz="1000"/>
            </a:p>
            <a:p>
              <a:pPr algn="ctr"/>
              <a:endParaRPr lang="en-US" sz="1000"/>
            </a:p>
            <a:p>
              <a:pPr algn="ctr"/>
              <a:r>
                <a:rPr lang="en-US" sz="1000"/>
                <a:t>1.8</a:t>
              </a:r>
              <a:endParaRPr lang="en-US" sz="1000" baseline="30000"/>
            </a:p>
          </p:txBody>
        </p:sp>
        <p:sp>
          <p:nvSpPr>
            <p:cNvPr id="33972" name="Rectangle 100"/>
            <p:cNvSpPr>
              <a:spLocks noChangeArrowheads="1"/>
            </p:cNvSpPr>
            <p:nvPr/>
          </p:nvSpPr>
          <p:spPr bwMode="auto">
            <a:xfrm>
              <a:off x="15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Ti</a:t>
              </a:r>
              <a:endParaRPr lang="en-US" sz="1000"/>
            </a:p>
            <a:p>
              <a:pPr algn="ctr"/>
              <a:endParaRPr lang="en-US" sz="1000"/>
            </a:p>
            <a:p>
              <a:pPr algn="ctr"/>
              <a:r>
                <a:rPr lang="en-US" sz="1000"/>
                <a:t>1.5</a:t>
              </a:r>
              <a:endParaRPr lang="en-US" sz="1000" baseline="30000"/>
            </a:p>
          </p:txBody>
        </p:sp>
        <p:sp>
          <p:nvSpPr>
            <p:cNvPr id="33973" name="Rectangle 101"/>
            <p:cNvSpPr>
              <a:spLocks noChangeArrowheads="1"/>
            </p:cNvSpPr>
            <p:nvPr/>
          </p:nvSpPr>
          <p:spPr bwMode="auto">
            <a:xfrm>
              <a:off x="177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V</a:t>
              </a:r>
              <a:endParaRPr lang="en-US" sz="1000"/>
            </a:p>
            <a:p>
              <a:pPr algn="ctr"/>
              <a:endParaRPr lang="en-US" sz="1000"/>
            </a:p>
            <a:p>
              <a:pPr algn="ctr"/>
              <a:r>
                <a:rPr lang="en-US" sz="1000"/>
                <a:t>1.6</a:t>
              </a:r>
              <a:endParaRPr lang="en-US" sz="1000" baseline="30000"/>
            </a:p>
          </p:txBody>
        </p:sp>
        <p:sp>
          <p:nvSpPr>
            <p:cNvPr id="33974" name="Rectangle 102"/>
            <p:cNvSpPr>
              <a:spLocks noChangeArrowheads="1"/>
            </p:cNvSpPr>
            <p:nvPr/>
          </p:nvSpPr>
          <p:spPr bwMode="auto">
            <a:xfrm>
              <a:off x="201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Cr</a:t>
              </a:r>
              <a:endParaRPr lang="en-US" sz="1000"/>
            </a:p>
            <a:p>
              <a:pPr algn="ctr"/>
              <a:endParaRPr lang="en-US" sz="1000"/>
            </a:p>
            <a:p>
              <a:pPr algn="ctr"/>
              <a:r>
                <a:rPr lang="en-US" sz="1000"/>
                <a:t>1.6</a:t>
              </a:r>
              <a:endParaRPr lang="en-US" sz="1000" baseline="30000"/>
            </a:p>
          </p:txBody>
        </p:sp>
        <p:sp>
          <p:nvSpPr>
            <p:cNvPr id="33975" name="Rectangle 103"/>
            <p:cNvSpPr>
              <a:spLocks noChangeArrowheads="1"/>
            </p:cNvSpPr>
            <p:nvPr/>
          </p:nvSpPr>
          <p:spPr bwMode="auto">
            <a:xfrm>
              <a:off x="225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Mn</a:t>
              </a:r>
              <a:endParaRPr lang="en-US" sz="1000"/>
            </a:p>
            <a:p>
              <a:pPr algn="ctr"/>
              <a:endParaRPr lang="en-US" sz="1000"/>
            </a:p>
            <a:p>
              <a:pPr algn="ctr"/>
              <a:r>
                <a:rPr lang="en-US" sz="1000"/>
                <a:t>1.5</a:t>
              </a:r>
              <a:endParaRPr lang="en-US" sz="1000" baseline="30000"/>
            </a:p>
          </p:txBody>
        </p:sp>
        <p:sp>
          <p:nvSpPr>
            <p:cNvPr id="33976" name="Rectangle 104"/>
            <p:cNvSpPr>
              <a:spLocks noChangeArrowheads="1"/>
            </p:cNvSpPr>
            <p:nvPr/>
          </p:nvSpPr>
          <p:spPr bwMode="auto">
            <a:xfrm>
              <a:off x="249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Fe</a:t>
              </a:r>
              <a:endParaRPr lang="en-US" sz="1000"/>
            </a:p>
            <a:p>
              <a:pPr algn="ctr"/>
              <a:endParaRPr lang="en-US" sz="1000"/>
            </a:p>
            <a:p>
              <a:pPr algn="ctr"/>
              <a:r>
                <a:rPr lang="en-US" sz="1000"/>
                <a:t>1.8</a:t>
              </a:r>
              <a:endParaRPr lang="en-US" sz="1000" baseline="30000"/>
            </a:p>
          </p:txBody>
        </p:sp>
        <p:sp>
          <p:nvSpPr>
            <p:cNvPr id="33977" name="Rectangle 105"/>
            <p:cNvSpPr>
              <a:spLocks noChangeArrowheads="1"/>
            </p:cNvSpPr>
            <p:nvPr/>
          </p:nvSpPr>
          <p:spPr bwMode="auto">
            <a:xfrm>
              <a:off x="27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Co</a:t>
              </a:r>
              <a:endParaRPr lang="en-US" sz="1000"/>
            </a:p>
            <a:p>
              <a:pPr algn="ctr"/>
              <a:endParaRPr lang="en-US" sz="1000"/>
            </a:p>
            <a:p>
              <a:pPr algn="ctr"/>
              <a:r>
                <a:rPr lang="en-US" sz="1000"/>
                <a:t>1.8</a:t>
              </a:r>
              <a:endParaRPr lang="en-US" sz="1000" baseline="30000"/>
            </a:p>
          </p:txBody>
        </p:sp>
        <p:sp>
          <p:nvSpPr>
            <p:cNvPr id="33978" name="Rectangle 106"/>
            <p:cNvSpPr>
              <a:spLocks noChangeArrowheads="1"/>
            </p:cNvSpPr>
            <p:nvPr/>
          </p:nvSpPr>
          <p:spPr bwMode="auto">
            <a:xfrm>
              <a:off x="297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Ni</a:t>
              </a:r>
              <a:endParaRPr lang="en-US" sz="1000"/>
            </a:p>
            <a:p>
              <a:pPr algn="ctr"/>
              <a:endParaRPr lang="en-US" sz="1000"/>
            </a:p>
            <a:p>
              <a:pPr algn="ctr"/>
              <a:r>
                <a:rPr lang="en-US" sz="1000"/>
                <a:t>1.8</a:t>
              </a:r>
              <a:endParaRPr lang="en-US" sz="1000" baseline="30000"/>
            </a:p>
          </p:txBody>
        </p:sp>
        <p:sp>
          <p:nvSpPr>
            <p:cNvPr id="33979" name="Rectangle 107"/>
            <p:cNvSpPr>
              <a:spLocks noChangeArrowheads="1"/>
            </p:cNvSpPr>
            <p:nvPr/>
          </p:nvSpPr>
          <p:spPr bwMode="auto">
            <a:xfrm>
              <a:off x="321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Cu</a:t>
              </a:r>
              <a:endParaRPr lang="en-US" sz="1000"/>
            </a:p>
            <a:p>
              <a:pPr algn="ctr"/>
              <a:endParaRPr lang="en-US" sz="1000"/>
            </a:p>
            <a:p>
              <a:pPr algn="ctr"/>
              <a:r>
                <a:rPr lang="en-US" sz="1000"/>
                <a:t>1.9</a:t>
              </a:r>
              <a:endParaRPr lang="en-US" sz="1000" baseline="30000"/>
            </a:p>
          </p:txBody>
        </p:sp>
        <p:sp>
          <p:nvSpPr>
            <p:cNvPr id="33980" name="Rectangle 108"/>
            <p:cNvSpPr>
              <a:spLocks noChangeArrowheads="1"/>
            </p:cNvSpPr>
            <p:nvPr/>
          </p:nvSpPr>
          <p:spPr bwMode="auto">
            <a:xfrm>
              <a:off x="345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Zn</a:t>
              </a:r>
              <a:endParaRPr lang="en-US" sz="1000"/>
            </a:p>
            <a:p>
              <a:pPr algn="ctr"/>
              <a:endParaRPr lang="en-US" sz="1000"/>
            </a:p>
            <a:p>
              <a:pPr algn="ctr"/>
              <a:r>
                <a:rPr lang="en-US" sz="1000"/>
                <a:t>1.7</a:t>
              </a:r>
              <a:endParaRPr lang="en-US" sz="1000" baseline="30000"/>
            </a:p>
          </p:txBody>
        </p:sp>
        <p:sp>
          <p:nvSpPr>
            <p:cNvPr id="33981" name="Rectangle 109"/>
            <p:cNvSpPr>
              <a:spLocks noChangeArrowheads="1"/>
            </p:cNvSpPr>
            <p:nvPr/>
          </p:nvSpPr>
          <p:spPr bwMode="auto">
            <a:xfrm>
              <a:off x="369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Ga</a:t>
              </a:r>
              <a:endParaRPr lang="en-US" sz="1000"/>
            </a:p>
            <a:p>
              <a:pPr algn="ctr"/>
              <a:endParaRPr lang="en-US" sz="1000"/>
            </a:p>
            <a:p>
              <a:pPr algn="ctr"/>
              <a:r>
                <a:rPr lang="en-US" sz="1000"/>
                <a:t>1.6</a:t>
              </a:r>
              <a:endParaRPr lang="en-US" sz="1000" baseline="30000"/>
            </a:p>
          </p:txBody>
        </p:sp>
        <p:sp>
          <p:nvSpPr>
            <p:cNvPr id="33982" name="Rectangle 110"/>
            <p:cNvSpPr>
              <a:spLocks noChangeArrowheads="1"/>
            </p:cNvSpPr>
            <p:nvPr/>
          </p:nvSpPr>
          <p:spPr bwMode="auto">
            <a:xfrm>
              <a:off x="39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Ge</a:t>
              </a:r>
              <a:endParaRPr lang="en-US" sz="1000"/>
            </a:p>
            <a:p>
              <a:pPr algn="ctr"/>
              <a:endParaRPr lang="en-US" sz="1000"/>
            </a:p>
            <a:p>
              <a:pPr algn="ctr"/>
              <a:r>
                <a:rPr lang="en-US" sz="1000"/>
                <a:t>1.8</a:t>
              </a:r>
              <a:endParaRPr lang="en-US" sz="1000" baseline="30000"/>
            </a:p>
          </p:txBody>
        </p:sp>
        <p:sp>
          <p:nvSpPr>
            <p:cNvPr id="33983" name="Rectangle 119"/>
            <p:cNvSpPr>
              <a:spLocks noChangeArrowheads="1"/>
            </p:cNvSpPr>
            <p:nvPr/>
          </p:nvSpPr>
          <p:spPr bwMode="auto">
            <a:xfrm>
              <a:off x="177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Nb</a:t>
              </a:r>
              <a:endParaRPr lang="en-US" sz="1000"/>
            </a:p>
            <a:p>
              <a:pPr algn="ctr"/>
              <a:endParaRPr lang="en-US" sz="1000"/>
            </a:p>
            <a:p>
              <a:pPr algn="ctr"/>
              <a:r>
                <a:rPr lang="en-US" sz="1000"/>
                <a:t>1.6</a:t>
              </a:r>
              <a:endParaRPr lang="en-US" sz="1000" baseline="30000"/>
            </a:p>
          </p:txBody>
        </p:sp>
        <p:sp>
          <p:nvSpPr>
            <p:cNvPr id="33984" name="Rectangle 120"/>
            <p:cNvSpPr>
              <a:spLocks noChangeArrowheads="1"/>
            </p:cNvSpPr>
            <p:nvPr/>
          </p:nvSpPr>
          <p:spPr bwMode="auto">
            <a:xfrm>
              <a:off x="201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Mo</a:t>
              </a:r>
              <a:endParaRPr lang="en-US" sz="1000"/>
            </a:p>
            <a:p>
              <a:pPr algn="ctr"/>
              <a:endParaRPr lang="en-US" sz="1000"/>
            </a:p>
            <a:p>
              <a:pPr algn="ctr"/>
              <a:r>
                <a:rPr lang="en-US" sz="1000"/>
                <a:t>1.8</a:t>
              </a:r>
              <a:endParaRPr lang="en-US" sz="1000" baseline="30000"/>
            </a:p>
          </p:txBody>
        </p:sp>
        <p:sp>
          <p:nvSpPr>
            <p:cNvPr id="33985" name="Rectangle 121"/>
            <p:cNvSpPr>
              <a:spLocks noChangeArrowheads="1"/>
            </p:cNvSpPr>
            <p:nvPr/>
          </p:nvSpPr>
          <p:spPr bwMode="auto">
            <a:xfrm>
              <a:off x="225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Tc</a:t>
              </a:r>
              <a:endParaRPr lang="en-US" sz="1000"/>
            </a:p>
            <a:p>
              <a:pPr algn="ctr"/>
              <a:endParaRPr lang="en-US" sz="1000"/>
            </a:p>
            <a:p>
              <a:pPr algn="ctr"/>
              <a:r>
                <a:rPr lang="en-US" sz="1000"/>
                <a:t>1.9</a:t>
              </a:r>
              <a:endParaRPr lang="en-US" sz="1000" baseline="30000"/>
            </a:p>
          </p:txBody>
        </p:sp>
        <p:sp>
          <p:nvSpPr>
            <p:cNvPr id="33986" name="Rectangle 125"/>
            <p:cNvSpPr>
              <a:spLocks noChangeArrowheads="1"/>
            </p:cNvSpPr>
            <p:nvPr/>
          </p:nvSpPr>
          <p:spPr bwMode="auto">
            <a:xfrm>
              <a:off x="321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Ag</a:t>
              </a:r>
              <a:endParaRPr lang="en-US" sz="1000"/>
            </a:p>
            <a:p>
              <a:pPr algn="ctr"/>
              <a:endParaRPr lang="en-US" sz="1000"/>
            </a:p>
            <a:p>
              <a:pPr algn="ctr"/>
              <a:r>
                <a:rPr lang="en-US" sz="1000"/>
                <a:t>1.9</a:t>
              </a:r>
              <a:endParaRPr lang="en-US" sz="1000" baseline="30000"/>
            </a:p>
          </p:txBody>
        </p:sp>
        <p:sp>
          <p:nvSpPr>
            <p:cNvPr id="33987" name="Rectangle 126"/>
            <p:cNvSpPr>
              <a:spLocks noChangeArrowheads="1"/>
            </p:cNvSpPr>
            <p:nvPr/>
          </p:nvSpPr>
          <p:spPr bwMode="auto">
            <a:xfrm>
              <a:off x="345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Cd</a:t>
              </a:r>
              <a:endParaRPr lang="en-US" sz="1000"/>
            </a:p>
            <a:p>
              <a:pPr algn="ctr"/>
              <a:endParaRPr lang="en-US" sz="1000"/>
            </a:p>
            <a:p>
              <a:pPr algn="ctr"/>
              <a:r>
                <a:rPr lang="en-US" sz="1000"/>
                <a:t>1.7</a:t>
              </a:r>
              <a:endParaRPr lang="en-US" sz="1000" baseline="30000"/>
            </a:p>
          </p:txBody>
        </p:sp>
        <p:sp>
          <p:nvSpPr>
            <p:cNvPr id="33988" name="Rectangle 127"/>
            <p:cNvSpPr>
              <a:spLocks noChangeArrowheads="1"/>
            </p:cNvSpPr>
            <p:nvPr/>
          </p:nvSpPr>
          <p:spPr bwMode="auto">
            <a:xfrm>
              <a:off x="369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In</a:t>
              </a:r>
              <a:endParaRPr lang="en-US" sz="1000"/>
            </a:p>
            <a:p>
              <a:pPr algn="ctr"/>
              <a:endParaRPr lang="en-US" sz="1000"/>
            </a:p>
            <a:p>
              <a:pPr algn="ctr"/>
              <a:r>
                <a:rPr lang="en-US" sz="1000"/>
                <a:t>1.7</a:t>
              </a:r>
              <a:endParaRPr lang="en-US" sz="1000" baseline="30000"/>
            </a:p>
          </p:txBody>
        </p:sp>
        <p:sp>
          <p:nvSpPr>
            <p:cNvPr id="33989" name="Rectangle 128"/>
            <p:cNvSpPr>
              <a:spLocks noChangeArrowheads="1"/>
            </p:cNvSpPr>
            <p:nvPr/>
          </p:nvSpPr>
          <p:spPr bwMode="auto">
            <a:xfrm>
              <a:off x="393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Sn</a:t>
              </a:r>
              <a:endParaRPr lang="en-US" sz="1000"/>
            </a:p>
            <a:p>
              <a:pPr algn="ctr"/>
              <a:endParaRPr lang="en-US" sz="1000"/>
            </a:p>
            <a:p>
              <a:pPr algn="ctr"/>
              <a:r>
                <a:rPr lang="en-US" sz="1000"/>
                <a:t>1.8</a:t>
              </a:r>
              <a:endParaRPr lang="en-US" sz="1000" baseline="30000"/>
            </a:p>
          </p:txBody>
        </p:sp>
        <p:sp>
          <p:nvSpPr>
            <p:cNvPr id="33990" name="Rectangle 129"/>
            <p:cNvSpPr>
              <a:spLocks noChangeArrowheads="1"/>
            </p:cNvSpPr>
            <p:nvPr/>
          </p:nvSpPr>
          <p:spPr bwMode="auto">
            <a:xfrm>
              <a:off x="417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Sb</a:t>
              </a:r>
              <a:endParaRPr lang="en-US" sz="1000"/>
            </a:p>
            <a:p>
              <a:pPr algn="ctr"/>
              <a:endParaRPr lang="en-US" sz="1000"/>
            </a:p>
            <a:p>
              <a:pPr algn="ctr"/>
              <a:r>
                <a:rPr lang="en-US" sz="1000"/>
                <a:t>1.9</a:t>
              </a:r>
              <a:endParaRPr lang="en-US" sz="1000" baseline="30000"/>
            </a:p>
          </p:txBody>
        </p:sp>
        <p:sp>
          <p:nvSpPr>
            <p:cNvPr id="33991" name="Rectangle 136"/>
            <p:cNvSpPr>
              <a:spLocks noChangeArrowheads="1"/>
            </p:cNvSpPr>
            <p:nvPr/>
          </p:nvSpPr>
          <p:spPr bwMode="auto">
            <a:xfrm>
              <a:off x="177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Ta</a:t>
              </a:r>
              <a:endParaRPr lang="en-US" sz="1000"/>
            </a:p>
            <a:p>
              <a:pPr algn="ctr"/>
              <a:endParaRPr lang="en-US" sz="1000"/>
            </a:p>
            <a:p>
              <a:pPr algn="ctr"/>
              <a:r>
                <a:rPr lang="en-US" sz="1000"/>
                <a:t>1.5</a:t>
              </a:r>
              <a:endParaRPr lang="en-US" sz="1000" baseline="30000"/>
            </a:p>
          </p:txBody>
        </p:sp>
        <p:sp>
          <p:nvSpPr>
            <p:cNvPr id="33992" name="Rectangle 137"/>
            <p:cNvSpPr>
              <a:spLocks noChangeArrowheads="1"/>
            </p:cNvSpPr>
            <p:nvPr/>
          </p:nvSpPr>
          <p:spPr bwMode="auto">
            <a:xfrm>
              <a:off x="201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W</a:t>
              </a:r>
              <a:endParaRPr lang="en-US" sz="1000"/>
            </a:p>
            <a:p>
              <a:pPr algn="ctr"/>
              <a:endParaRPr lang="en-US" sz="1000"/>
            </a:p>
            <a:p>
              <a:pPr algn="ctr"/>
              <a:r>
                <a:rPr lang="en-US" sz="1000"/>
                <a:t>1.7</a:t>
              </a:r>
              <a:endParaRPr lang="en-US" sz="1000" baseline="30000"/>
            </a:p>
          </p:txBody>
        </p:sp>
        <p:sp>
          <p:nvSpPr>
            <p:cNvPr id="33993" name="Rectangle 138"/>
            <p:cNvSpPr>
              <a:spLocks noChangeArrowheads="1"/>
            </p:cNvSpPr>
            <p:nvPr/>
          </p:nvSpPr>
          <p:spPr bwMode="auto">
            <a:xfrm>
              <a:off x="225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Re</a:t>
              </a:r>
              <a:endParaRPr lang="en-US" sz="1000"/>
            </a:p>
            <a:p>
              <a:pPr algn="ctr"/>
              <a:endParaRPr lang="en-US" sz="1000"/>
            </a:p>
            <a:p>
              <a:pPr algn="ctr"/>
              <a:r>
                <a:rPr lang="en-US" sz="1000"/>
                <a:t>1.9</a:t>
              </a:r>
              <a:endParaRPr lang="en-US" sz="1000" baseline="30000"/>
            </a:p>
          </p:txBody>
        </p:sp>
        <p:sp>
          <p:nvSpPr>
            <p:cNvPr id="33994" name="Rectangle 143"/>
            <p:cNvSpPr>
              <a:spLocks noChangeArrowheads="1"/>
            </p:cNvSpPr>
            <p:nvPr/>
          </p:nvSpPr>
          <p:spPr bwMode="auto">
            <a:xfrm>
              <a:off x="345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Hg</a:t>
              </a:r>
              <a:endParaRPr lang="en-US" sz="1000"/>
            </a:p>
            <a:p>
              <a:pPr algn="ctr"/>
              <a:endParaRPr lang="en-US" sz="1000"/>
            </a:p>
            <a:p>
              <a:pPr algn="ctr"/>
              <a:r>
                <a:rPr lang="en-US" sz="1000"/>
                <a:t>1.9</a:t>
              </a:r>
              <a:endParaRPr lang="en-US" sz="1000" baseline="30000"/>
            </a:p>
          </p:txBody>
        </p:sp>
        <p:sp>
          <p:nvSpPr>
            <p:cNvPr id="33995" name="Rectangle 144"/>
            <p:cNvSpPr>
              <a:spLocks noChangeArrowheads="1"/>
            </p:cNvSpPr>
            <p:nvPr/>
          </p:nvSpPr>
          <p:spPr bwMode="auto">
            <a:xfrm>
              <a:off x="369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Tl</a:t>
              </a:r>
              <a:endParaRPr lang="en-US" sz="1000"/>
            </a:p>
            <a:p>
              <a:pPr algn="ctr"/>
              <a:endParaRPr lang="en-US" sz="1000"/>
            </a:p>
            <a:p>
              <a:pPr algn="ctr"/>
              <a:r>
                <a:rPr lang="en-US" sz="1000"/>
                <a:t>1.8</a:t>
              </a:r>
              <a:endParaRPr lang="en-US" sz="1000" baseline="30000"/>
            </a:p>
          </p:txBody>
        </p:sp>
        <p:sp>
          <p:nvSpPr>
            <p:cNvPr id="33996" name="Rectangle 145"/>
            <p:cNvSpPr>
              <a:spLocks noChangeArrowheads="1"/>
            </p:cNvSpPr>
            <p:nvPr/>
          </p:nvSpPr>
          <p:spPr bwMode="auto">
            <a:xfrm>
              <a:off x="393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Pb</a:t>
              </a:r>
              <a:endParaRPr lang="en-US" sz="1000"/>
            </a:p>
            <a:p>
              <a:pPr algn="ctr"/>
              <a:endParaRPr lang="en-US" sz="1000"/>
            </a:p>
            <a:p>
              <a:pPr algn="ctr"/>
              <a:r>
                <a:rPr lang="en-US" sz="1000"/>
                <a:t>1.8</a:t>
              </a:r>
              <a:endParaRPr lang="en-US" sz="1000" baseline="30000"/>
            </a:p>
          </p:txBody>
        </p:sp>
        <p:sp>
          <p:nvSpPr>
            <p:cNvPr id="33997" name="Rectangle 146"/>
            <p:cNvSpPr>
              <a:spLocks noChangeArrowheads="1"/>
            </p:cNvSpPr>
            <p:nvPr/>
          </p:nvSpPr>
          <p:spPr bwMode="auto">
            <a:xfrm>
              <a:off x="417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t>Bi</a:t>
              </a:r>
              <a:endParaRPr lang="en-US" sz="1000"/>
            </a:p>
            <a:p>
              <a:pPr algn="ctr"/>
              <a:endParaRPr lang="en-US" sz="1000"/>
            </a:p>
            <a:p>
              <a:pPr algn="ctr"/>
              <a:r>
                <a:rPr lang="en-US" sz="1000"/>
                <a:t>1.9</a:t>
              </a:r>
              <a:endParaRPr lang="en-US" sz="1000" baseline="30000"/>
            </a:p>
          </p:txBody>
        </p:sp>
        <p:sp>
          <p:nvSpPr>
            <p:cNvPr id="33998" name="Rectangle 163"/>
            <p:cNvSpPr>
              <a:spLocks noChangeArrowheads="1"/>
            </p:cNvSpPr>
            <p:nvPr/>
          </p:nvSpPr>
          <p:spPr bwMode="auto">
            <a:xfrm>
              <a:off x="2959" y="3707"/>
              <a:ext cx="144" cy="144"/>
            </a:xfrm>
            <a:prstGeom prst="rect">
              <a:avLst/>
            </a:prstGeom>
            <a:solidFill>
              <a:srgbClr val="E7CFB7">
                <a:alpha val="50195"/>
              </a:srgbClr>
            </a:solidFill>
            <a:ln w="9525">
              <a:solidFill>
                <a:schemeClr val="tx1"/>
              </a:solidFill>
              <a:miter lim="800000"/>
              <a:headEnd/>
              <a:tailEnd/>
            </a:ln>
          </p:spPr>
          <p:txBody>
            <a:bodyPr wrap="none" anchor="ctr"/>
            <a:lstStyle/>
            <a:p>
              <a:endParaRPr lang="en-US"/>
            </a:p>
          </p:txBody>
        </p:sp>
        <p:sp>
          <p:nvSpPr>
            <p:cNvPr id="33999" name="Text Box 165"/>
            <p:cNvSpPr txBox="1">
              <a:spLocks noChangeArrowheads="1"/>
            </p:cNvSpPr>
            <p:nvPr/>
          </p:nvSpPr>
          <p:spPr bwMode="auto">
            <a:xfrm>
              <a:off x="3115" y="3707"/>
              <a:ext cx="525" cy="192"/>
            </a:xfrm>
            <a:prstGeom prst="rect">
              <a:avLst/>
            </a:prstGeom>
            <a:noFill/>
            <a:ln w="9525">
              <a:noFill/>
              <a:miter lim="800000"/>
              <a:headEnd/>
              <a:tailEnd/>
            </a:ln>
          </p:spPr>
          <p:txBody>
            <a:bodyPr wrap="none">
              <a:spAutoFit/>
            </a:bodyPr>
            <a:lstStyle/>
            <a:p>
              <a:r>
                <a:rPr lang="en-US" sz="1400"/>
                <a:t>1.5 - 1.9</a:t>
              </a:r>
            </a:p>
          </p:txBody>
        </p:sp>
      </p:grpSp>
      <p:grpSp>
        <p:nvGrpSpPr>
          <p:cNvPr id="3" name="Group 222"/>
          <p:cNvGrpSpPr>
            <a:grpSpLocks/>
          </p:cNvGrpSpPr>
          <p:nvPr/>
        </p:nvGrpSpPr>
        <p:grpSpPr bwMode="auto">
          <a:xfrm>
            <a:off x="6221413" y="1981200"/>
            <a:ext cx="1550987" cy="4208463"/>
            <a:chOff x="3919" y="1248"/>
            <a:chExt cx="977" cy="2651"/>
          </a:xfrm>
        </p:grpSpPr>
        <p:sp>
          <p:nvSpPr>
            <p:cNvPr id="33963" name="Rectangle 83"/>
            <p:cNvSpPr>
              <a:spLocks noChangeArrowheads="1"/>
            </p:cNvSpPr>
            <p:nvPr/>
          </p:nvSpPr>
          <p:spPr bwMode="auto">
            <a:xfrm>
              <a:off x="417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N</a:t>
              </a:r>
              <a:endParaRPr lang="en-US" sz="1000"/>
            </a:p>
            <a:p>
              <a:pPr algn="ctr"/>
              <a:endParaRPr lang="en-US" sz="1000"/>
            </a:p>
            <a:p>
              <a:pPr algn="ctr"/>
              <a:r>
                <a:rPr lang="en-US" sz="1000"/>
                <a:t>3.0</a:t>
              </a:r>
              <a:endParaRPr lang="en-US" sz="1000" baseline="30000"/>
            </a:p>
          </p:txBody>
        </p:sp>
        <p:sp>
          <p:nvSpPr>
            <p:cNvPr id="33964" name="Rectangle 84"/>
            <p:cNvSpPr>
              <a:spLocks noChangeArrowheads="1"/>
            </p:cNvSpPr>
            <p:nvPr/>
          </p:nvSpPr>
          <p:spPr bwMode="auto">
            <a:xfrm>
              <a:off x="441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O</a:t>
              </a:r>
              <a:endParaRPr lang="en-US" sz="1000"/>
            </a:p>
            <a:p>
              <a:pPr algn="ctr"/>
              <a:endParaRPr lang="en-US" sz="1000"/>
            </a:p>
            <a:p>
              <a:pPr algn="ctr"/>
              <a:r>
                <a:rPr lang="en-US" sz="1000"/>
                <a:t>3.5</a:t>
              </a:r>
              <a:endParaRPr lang="en-US" sz="1000" baseline="30000"/>
            </a:p>
          </p:txBody>
        </p:sp>
        <p:sp>
          <p:nvSpPr>
            <p:cNvPr id="33965" name="Rectangle 85"/>
            <p:cNvSpPr>
              <a:spLocks noChangeArrowheads="1"/>
            </p:cNvSpPr>
            <p:nvPr/>
          </p:nvSpPr>
          <p:spPr bwMode="auto">
            <a:xfrm>
              <a:off x="465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F</a:t>
              </a:r>
              <a:endParaRPr lang="en-US" sz="1000"/>
            </a:p>
            <a:p>
              <a:pPr algn="ctr"/>
              <a:endParaRPr lang="en-US" sz="1000"/>
            </a:p>
            <a:p>
              <a:pPr algn="ctr"/>
              <a:r>
                <a:rPr lang="en-US" sz="1000"/>
                <a:t>4.0</a:t>
              </a:r>
              <a:endParaRPr lang="en-US" sz="1000" baseline="30000"/>
            </a:p>
          </p:txBody>
        </p:sp>
        <p:sp>
          <p:nvSpPr>
            <p:cNvPr id="33966" name="Rectangle 95"/>
            <p:cNvSpPr>
              <a:spLocks noChangeArrowheads="1"/>
            </p:cNvSpPr>
            <p:nvPr/>
          </p:nvSpPr>
          <p:spPr bwMode="auto">
            <a:xfrm>
              <a:off x="4656" y="1584"/>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t>Cl</a:t>
              </a:r>
              <a:endParaRPr lang="en-US" sz="1000"/>
            </a:p>
            <a:p>
              <a:pPr algn="ctr"/>
              <a:endParaRPr lang="en-US" sz="1000"/>
            </a:p>
            <a:p>
              <a:pPr algn="ctr"/>
              <a:r>
                <a:rPr lang="en-US" sz="1000"/>
                <a:t>3.0</a:t>
              </a:r>
              <a:endParaRPr lang="en-US" sz="1000" baseline="30000"/>
            </a:p>
          </p:txBody>
        </p:sp>
        <p:sp>
          <p:nvSpPr>
            <p:cNvPr id="33967" name="Rectangle 164"/>
            <p:cNvSpPr>
              <a:spLocks noChangeArrowheads="1"/>
            </p:cNvSpPr>
            <p:nvPr/>
          </p:nvSpPr>
          <p:spPr bwMode="auto">
            <a:xfrm>
              <a:off x="3919" y="3707"/>
              <a:ext cx="144" cy="144"/>
            </a:xfrm>
            <a:prstGeom prst="rect">
              <a:avLst/>
            </a:prstGeom>
            <a:solidFill>
              <a:srgbClr val="976431"/>
            </a:solidFill>
            <a:ln w="9525">
              <a:solidFill>
                <a:schemeClr val="tx1"/>
              </a:solidFill>
              <a:miter lim="800000"/>
              <a:headEnd/>
              <a:tailEnd/>
            </a:ln>
          </p:spPr>
          <p:txBody>
            <a:bodyPr wrap="none" anchor="ctr"/>
            <a:lstStyle/>
            <a:p>
              <a:endParaRPr lang="en-US"/>
            </a:p>
          </p:txBody>
        </p:sp>
        <p:sp>
          <p:nvSpPr>
            <p:cNvPr id="33968" name="Text Box 166"/>
            <p:cNvSpPr txBox="1">
              <a:spLocks noChangeArrowheads="1"/>
            </p:cNvSpPr>
            <p:nvPr/>
          </p:nvSpPr>
          <p:spPr bwMode="auto">
            <a:xfrm>
              <a:off x="4075" y="3707"/>
              <a:ext cx="525" cy="192"/>
            </a:xfrm>
            <a:prstGeom prst="rect">
              <a:avLst/>
            </a:prstGeom>
            <a:noFill/>
            <a:ln w="9525">
              <a:noFill/>
              <a:miter lim="800000"/>
              <a:headEnd/>
              <a:tailEnd/>
            </a:ln>
          </p:spPr>
          <p:txBody>
            <a:bodyPr wrap="none">
              <a:spAutoFit/>
            </a:bodyPr>
            <a:lstStyle/>
            <a:p>
              <a:r>
                <a:rPr lang="en-US" sz="1400"/>
                <a:t>3.0 - 4.0</a:t>
              </a:r>
            </a:p>
          </p:txBody>
        </p:sp>
      </p:grpSp>
      <p:grpSp>
        <p:nvGrpSpPr>
          <p:cNvPr id="4" name="Group 221"/>
          <p:cNvGrpSpPr>
            <a:grpSpLocks/>
          </p:cNvGrpSpPr>
          <p:nvPr/>
        </p:nvGrpSpPr>
        <p:grpSpPr bwMode="auto">
          <a:xfrm>
            <a:off x="6221413" y="1981200"/>
            <a:ext cx="1550987" cy="3856038"/>
            <a:chOff x="3919" y="1248"/>
            <a:chExt cx="977" cy="2429"/>
          </a:xfrm>
        </p:grpSpPr>
        <p:sp>
          <p:nvSpPr>
            <p:cNvPr id="33957" name="Rectangle 82"/>
            <p:cNvSpPr>
              <a:spLocks noChangeArrowheads="1"/>
            </p:cNvSpPr>
            <p:nvPr/>
          </p:nvSpPr>
          <p:spPr bwMode="auto">
            <a:xfrm>
              <a:off x="3936" y="1248"/>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C</a:t>
              </a:r>
              <a:endParaRPr lang="en-US" sz="1000"/>
            </a:p>
            <a:p>
              <a:pPr algn="ctr"/>
              <a:endParaRPr lang="en-US" sz="1000"/>
            </a:p>
            <a:p>
              <a:pPr algn="ctr"/>
              <a:r>
                <a:rPr lang="en-US" sz="1000"/>
                <a:t>2.5</a:t>
              </a:r>
              <a:endParaRPr lang="en-US" sz="1000" baseline="30000"/>
            </a:p>
          </p:txBody>
        </p:sp>
        <p:sp>
          <p:nvSpPr>
            <p:cNvPr id="33958" name="Rectangle 94"/>
            <p:cNvSpPr>
              <a:spLocks noChangeArrowheads="1"/>
            </p:cNvSpPr>
            <p:nvPr/>
          </p:nvSpPr>
          <p:spPr bwMode="auto">
            <a:xfrm>
              <a:off x="4416" y="1584"/>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S</a:t>
              </a:r>
              <a:endParaRPr lang="en-US" sz="1000"/>
            </a:p>
            <a:p>
              <a:pPr algn="ctr"/>
              <a:endParaRPr lang="en-US" sz="1000"/>
            </a:p>
            <a:p>
              <a:pPr algn="ctr"/>
              <a:r>
                <a:rPr lang="en-US" sz="1000"/>
                <a:t>2.5</a:t>
              </a:r>
              <a:endParaRPr lang="en-US" sz="1000" baseline="30000"/>
            </a:p>
          </p:txBody>
        </p:sp>
        <p:sp>
          <p:nvSpPr>
            <p:cNvPr id="33959" name="Rectangle 113"/>
            <p:cNvSpPr>
              <a:spLocks noChangeArrowheads="1"/>
            </p:cNvSpPr>
            <p:nvPr/>
          </p:nvSpPr>
          <p:spPr bwMode="auto">
            <a:xfrm>
              <a:off x="4656" y="1920"/>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Br</a:t>
              </a:r>
              <a:endParaRPr lang="en-US" sz="1000"/>
            </a:p>
            <a:p>
              <a:pPr algn="ctr"/>
              <a:endParaRPr lang="en-US" sz="1000"/>
            </a:p>
            <a:p>
              <a:pPr algn="ctr"/>
              <a:r>
                <a:rPr lang="en-US" sz="1000"/>
                <a:t>2.8</a:t>
              </a:r>
              <a:endParaRPr lang="en-US" sz="1000" baseline="30000"/>
            </a:p>
          </p:txBody>
        </p:sp>
        <p:sp>
          <p:nvSpPr>
            <p:cNvPr id="33960" name="Rectangle 131"/>
            <p:cNvSpPr>
              <a:spLocks noChangeArrowheads="1"/>
            </p:cNvSpPr>
            <p:nvPr/>
          </p:nvSpPr>
          <p:spPr bwMode="auto">
            <a:xfrm>
              <a:off x="4656" y="2256"/>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t>I</a:t>
              </a:r>
              <a:endParaRPr lang="en-US" sz="1000"/>
            </a:p>
            <a:p>
              <a:pPr algn="ctr"/>
              <a:endParaRPr lang="en-US" sz="1000"/>
            </a:p>
            <a:p>
              <a:pPr algn="ctr"/>
              <a:r>
                <a:rPr lang="en-US" sz="1000"/>
                <a:t>2.5</a:t>
              </a:r>
              <a:endParaRPr lang="en-US" sz="1000" baseline="30000"/>
            </a:p>
          </p:txBody>
        </p:sp>
        <p:sp>
          <p:nvSpPr>
            <p:cNvPr id="33961" name="Rectangle 181"/>
            <p:cNvSpPr>
              <a:spLocks noChangeArrowheads="1"/>
            </p:cNvSpPr>
            <p:nvPr/>
          </p:nvSpPr>
          <p:spPr bwMode="auto">
            <a:xfrm>
              <a:off x="3919" y="3485"/>
              <a:ext cx="144" cy="144"/>
            </a:xfrm>
            <a:prstGeom prst="rect">
              <a:avLst/>
            </a:prstGeom>
            <a:solidFill>
              <a:srgbClr val="B97B3D"/>
            </a:solidFill>
            <a:ln w="9525">
              <a:solidFill>
                <a:schemeClr val="tx1"/>
              </a:solidFill>
              <a:miter lim="800000"/>
              <a:headEnd/>
              <a:tailEnd/>
            </a:ln>
          </p:spPr>
          <p:txBody>
            <a:bodyPr wrap="none" anchor="ctr"/>
            <a:lstStyle/>
            <a:p>
              <a:endParaRPr lang="en-US"/>
            </a:p>
          </p:txBody>
        </p:sp>
        <p:sp>
          <p:nvSpPr>
            <p:cNvPr id="33962" name="Text Box 183"/>
            <p:cNvSpPr txBox="1">
              <a:spLocks noChangeArrowheads="1"/>
            </p:cNvSpPr>
            <p:nvPr/>
          </p:nvSpPr>
          <p:spPr bwMode="auto">
            <a:xfrm>
              <a:off x="4075" y="3485"/>
              <a:ext cx="525" cy="192"/>
            </a:xfrm>
            <a:prstGeom prst="rect">
              <a:avLst/>
            </a:prstGeom>
            <a:noFill/>
            <a:ln w="9525">
              <a:noFill/>
              <a:miter lim="800000"/>
              <a:headEnd/>
              <a:tailEnd/>
            </a:ln>
          </p:spPr>
          <p:txBody>
            <a:bodyPr wrap="none">
              <a:spAutoFit/>
            </a:bodyPr>
            <a:lstStyle/>
            <a:p>
              <a:r>
                <a:rPr lang="en-US" sz="1400"/>
                <a:t>2.5 - 2.9</a:t>
              </a:r>
            </a:p>
          </p:txBody>
        </p:sp>
      </p:grpSp>
      <p:grpSp>
        <p:nvGrpSpPr>
          <p:cNvPr id="5" name="Group 217"/>
          <p:cNvGrpSpPr>
            <a:grpSpLocks/>
          </p:cNvGrpSpPr>
          <p:nvPr/>
        </p:nvGrpSpPr>
        <p:grpSpPr bwMode="auto">
          <a:xfrm>
            <a:off x="1295400" y="2514600"/>
            <a:ext cx="4613275" cy="2974975"/>
            <a:chOff x="816" y="1584"/>
            <a:chExt cx="2906" cy="1874"/>
          </a:xfrm>
        </p:grpSpPr>
        <p:sp>
          <p:nvSpPr>
            <p:cNvPr id="33948" name="Rectangle 87"/>
            <p:cNvSpPr>
              <a:spLocks noChangeArrowheads="1"/>
            </p:cNvSpPr>
            <p:nvPr/>
          </p:nvSpPr>
          <p:spPr bwMode="auto">
            <a:xfrm>
              <a:off x="816" y="1584"/>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Na</a:t>
              </a:r>
              <a:endParaRPr lang="en-US" sz="1000"/>
            </a:p>
            <a:p>
              <a:pPr algn="ctr"/>
              <a:endParaRPr lang="en-US" sz="1000"/>
            </a:p>
            <a:p>
              <a:pPr algn="ctr"/>
              <a:r>
                <a:rPr lang="en-US" sz="1000"/>
                <a:t>0.9</a:t>
              </a:r>
              <a:endParaRPr lang="en-US" sz="1000" baseline="30000"/>
            </a:p>
          </p:txBody>
        </p:sp>
        <p:sp>
          <p:nvSpPr>
            <p:cNvPr id="33949" name="Rectangle 97"/>
            <p:cNvSpPr>
              <a:spLocks noChangeArrowheads="1"/>
            </p:cNvSpPr>
            <p:nvPr/>
          </p:nvSpPr>
          <p:spPr bwMode="auto">
            <a:xfrm>
              <a:off x="816" y="1920"/>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K</a:t>
              </a:r>
              <a:endParaRPr lang="en-US" sz="1000"/>
            </a:p>
            <a:p>
              <a:pPr algn="ctr"/>
              <a:endParaRPr lang="en-US" sz="1000" baseline="30000"/>
            </a:p>
            <a:p>
              <a:pPr algn="ctr"/>
              <a:r>
                <a:rPr lang="en-US" sz="1000"/>
                <a:t>0.8</a:t>
              </a:r>
            </a:p>
          </p:txBody>
        </p:sp>
        <p:sp>
          <p:nvSpPr>
            <p:cNvPr id="33950" name="Rectangle 115"/>
            <p:cNvSpPr>
              <a:spLocks noChangeArrowheads="1"/>
            </p:cNvSpPr>
            <p:nvPr/>
          </p:nvSpPr>
          <p:spPr bwMode="auto">
            <a:xfrm>
              <a:off x="816" y="2256"/>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Rb</a:t>
              </a:r>
              <a:endParaRPr lang="en-US" sz="1000"/>
            </a:p>
            <a:p>
              <a:pPr algn="ctr"/>
              <a:endParaRPr lang="en-US" sz="1000"/>
            </a:p>
            <a:p>
              <a:pPr algn="ctr"/>
              <a:r>
                <a:rPr lang="en-US" sz="1000"/>
                <a:t>0.8</a:t>
              </a:r>
              <a:endParaRPr lang="en-US" sz="1000" baseline="30000"/>
            </a:p>
          </p:txBody>
        </p:sp>
        <p:sp>
          <p:nvSpPr>
            <p:cNvPr id="33951" name="Rectangle 133"/>
            <p:cNvSpPr>
              <a:spLocks noChangeArrowheads="1"/>
            </p:cNvSpPr>
            <p:nvPr/>
          </p:nvSpPr>
          <p:spPr bwMode="auto">
            <a:xfrm>
              <a:off x="816" y="2592"/>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Cs</a:t>
              </a:r>
              <a:endParaRPr lang="en-US" sz="1000"/>
            </a:p>
            <a:p>
              <a:pPr algn="ctr"/>
              <a:endParaRPr lang="en-US" sz="1000"/>
            </a:p>
            <a:p>
              <a:pPr algn="ctr"/>
              <a:r>
                <a:rPr lang="en-US" sz="1000"/>
                <a:t>0.7</a:t>
              </a:r>
              <a:endParaRPr lang="en-US" sz="1000" baseline="30000"/>
            </a:p>
          </p:txBody>
        </p:sp>
        <p:sp>
          <p:nvSpPr>
            <p:cNvPr id="33952" name="Rectangle 134"/>
            <p:cNvSpPr>
              <a:spLocks noChangeArrowheads="1"/>
            </p:cNvSpPr>
            <p:nvPr/>
          </p:nvSpPr>
          <p:spPr bwMode="auto">
            <a:xfrm>
              <a:off x="1056" y="2592"/>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Ba</a:t>
              </a:r>
              <a:endParaRPr lang="en-US" sz="1000"/>
            </a:p>
            <a:p>
              <a:pPr algn="ctr"/>
              <a:endParaRPr lang="en-US" sz="1000"/>
            </a:p>
            <a:p>
              <a:pPr algn="ctr"/>
              <a:r>
                <a:rPr lang="en-US" sz="1000"/>
                <a:t>0.9</a:t>
              </a:r>
              <a:endParaRPr lang="en-US" sz="1000" baseline="30000"/>
            </a:p>
          </p:txBody>
        </p:sp>
        <p:sp>
          <p:nvSpPr>
            <p:cNvPr id="33953" name="Rectangle 175"/>
            <p:cNvSpPr>
              <a:spLocks noChangeArrowheads="1"/>
            </p:cNvSpPr>
            <p:nvPr/>
          </p:nvSpPr>
          <p:spPr bwMode="auto">
            <a:xfrm>
              <a:off x="816" y="2928"/>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Fr</a:t>
              </a:r>
              <a:endParaRPr lang="en-US" sz="1000"/>
            </a:p>
            <a:p>
              <a:pPr algn="ctr"/>
              <a:endParaRPr lang="en-US" sz="1000"/>
            </a:p>
            <a:p>
              <a:pPr algn="ctr"/>
              <a:r>
                <a:rPr lang="en-US" sz="1000"/>
                <a:t>0.7</a:t>
              </a:r>
              <a:endParaRPr lang="en-US" sz="1000" baseline="30000"/>
            </a:p>
          </p:txBody>
        </p:sp>
        <p:sp>
          <p:nvSpPr>
            <p:cNvPr id="33954" name="Rectangle 176"/>
            <p:cNvSpPr>
              <a:spLocks noChangeArrowheads="1"/>
            </p:cNvSpPr>
            <p:nvPr/>
          </p:nvSpPr>
          <p:spPr bwMode="auto">
            <a:xfrm>
              <a:off x="1056" y="2928"/>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t>Ra</a:t>
              </a:r>
              <a:endParaRPr lang="en-US" sz="1000"/>
            </a:p>
            <a:p>
              <a:pPr algn="ctr"/>
              <a:endParaRPr lang="en-US" sz="1000"/>
            </a:p>
            <a:p>
              <a:pPr algn="ctr"/>
              <a:r>
                <a:rPr lang="en-US" sz="1000"/>
                <a:t>0.9</a:t>
              </a:r>
              <a:endParaRPr lang="en-US" sz="1000" baseline="30000"/>
            </a:p>
          </p:txBody>
        </p:sp>
        <p:sp>
          <p:nvSpPr>
            <p:cNvPr id="33955" name="Rectangle 184"/>
            <p:cNvSpPr>
              <a:spLocks noChangeArrowheads="1"/>
            </p:cNvSpPr>
            <p:nvPr/>
          </p:nvSpPr>
          <p:spPr bwMode="auto">
            <a:xfrm>
              <a:off x="2959" y="3266"/>
              <a:ext cx="144" cy="144"/>
            </a:xfrm>
            <a:prstGeom prst="rect">
              <a:avLst/>
            </a:prstGeom>
            <a:noFill/>
            <a:ln w="9525">
              <a:solidFill>
                <a:schemeClr val="tx1"/>
              </a:solidFill>
              <a:miter lim="800000"/>
              <a:headEnd/>
              <a:tailEnd/>
            </a:ln>
          </p:spPr>
          <p:txBody>
            <a:bodyPr wrap="none" anchor="ctr"/>
            <a:lstStyle/>
            <a:p>
              <a:endParaRPr lang="en-US"/>
            </a:p>
          </p:txBody>
        </p:sp>
        <p:sp>
          <p:nvSpPr>
            <p:cNvPr id="33956" name="Text Box 186"/>
            <p:cNvSpPr txBox="1">
              <a:spLocks noChangeArrowheads="1"/>
            </p:cNvSpPr>
            <p:nvPr/>
          </p:nvSpPr>
          <p:spPr bwMode="auto">
            <a:xfrm>
              <a:off x="3115" y="3266"/>
              <a:ext cx="607" cy="192"/>
            </a:xfrm>
            <a:prstGeom prst="rect">
              <a:avLst/>
            </a:prstGeom>
            <a:noFill/>
            <a:ln w="9525">
              <a:noFill/>
              <a:miter lim="800000"/>
              <a:headEnd/>
              <a:tailEnd/>
            </a:ln>
          </p:spPr>
          <p:txBody>
            <a:bodyPr wrap="none">
              <a:spAutoFit/>
            </a:bodyPr>
            <a:lstStyle/>
            <a:p>
              <a:r>
                <a:rPr lang="en-US" sz="1400"/>
                <a:t>Below 1.0</a:t>
              </a:r>
            </a:p>
          </p:txBody>
        </p:sp>
      </p:grpSp>
      <p:grpSp>
        <p:nvGrpSpPr>
          <p:cNvPr id="6" name="Group 220"/>
          <p:cNvGrpSpPr>
            <a:grpSpLocks/>
          </p:cNvGrpSpPr>
          <p:nvPr/>
        </p:nvGrpSpPr>
        <p:grpSpPr bwMode="auto">
          <a:xfrm>
            <a:off x="1295400" y="1447800"/>
            <a:ext cx="6477000" cy="4041775"/>
            <a:chOff x="816" y="912"/>
            <a:chExt cx="4080" cy="2546"/>
          </a:xfrm>
        </p:grpSpPr>
        <p:sp>
          <p:nvSpPr>
            <p:cNvPr id="33931" name="Rectangle 90"/>
            <p:cNvSpPr>
              <a:spLocks noChangeArrowheads="1"/>
            </p:cNvSpPr>
            <p:nvPr/>
          </p:nvSpPr>
          <p:spPr bwMode="auto">
            <a:xfrm>
              <a:off x="816" y="912"/>
              <a:ext cx="240" cy="336"/>
            </a:xfrm>
            <a:prstGeom prst="rect">
              <a:avLst/>
            </a:prstGeom>
            <a:solidFill>
              <a:srgbClr val="D9B28B">
                <a:alpha val="50195"/>
              </a:srgbClr>
            </a:solidFill>
            <a:ln w="9525">
              <a:solidFill>
                <a:schemeClr val="tx1"/>
              </a:solidFill>
              <a:miter lim="800000"/>
              <a:headEnd/>
              <a:tailEnd/>
            </a:ln>
          </p:spPr>
          <p:txBody>
            <a:bodyPr wrap="none" anchor="ctr"/>
            <a:lstStyle/>
            <a:p>
              <a:pPr algn="ctr"/>
              <a:r>
                <a:rPr lang="en-US" sz="1400" b="1"/>
                <a:t>H</a:t>
              </a:r>
            </a:p>
            <a:p>
              <a:pPr algn="ctr"/>
              <a:endParaRPr lang="en-US" sz="1000"/>
            </a:p>
            <a:p>
              <a:pPr algn="ctr"/>
              <a:r>
                <a:rPr lang="en-US" sz="1000"/>
                <a:t>2.1</a:t>
              </a:r>
              <a:endParaRPr lang="en-US" sz="1000" baseline="30000"/>
            </a:p>
          </p:txBody>
        </p:sp>
        <p:sp>
          <p:nvSpPr>
            <p:cNvPr id="33932" name="Rectangle 88"/>
            <p:cNvSpPr>
              <a:spLocks noChangeArrowheads="1"/>
            </p:cNvSpPr>
            <p:nvPr/>
          </p:nvSpPr>
          <p:spPr bwMode="auto">
            <a:xfrm>
              <a:off x="3696" y="1248"/>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B</a:t>
              </a:r>
              <a:endParaRPr lang="en-US" sz="1000"/>
            </a:p>
            <a:p>
              <a:pPr algn="ctr"/>
              <a:endParaRPr lang="en-US" sz="1000"/>
            </a:p>
            <a:p>
              <a:pPr algn="ctr"/>
              <a:r>
                <a:rPr lang="en-US" sz="1000"/>
                <a:t>2.0</a:t>
              </a:r>
              <a:endParaRPr lang="en-US" sz="1000" baseline="30000"/>
            </a:p>
          </p:txBody>
        </p:sp>
        <p:sp>
          <p:nvSpPr>
            <p:cNvPr id="33933" name="Rectangle 93"/>
            <p:cNvSpPr>
              <a:spLocks noChangeArrowheads="1"/>
            </p:cNvSpPr>
            <p:nvPr/>
          </p:nvSpPr>
          <p:spPr bwMode="auto">
            <a:xfrm>
              <a:off x="4176" y="1584"/>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a:t>
              </a:r>
              <a:endParaRPr lang="en-US" sz="1000"/>
            </a:p>
            <a:p>
              <a:pPr algn="ctr"/>
              <a:endParaRPr lang="en-US" sz="1000"/>
            </a:p>
            <a:p>
              <a:pPr algn="ctr"/>
              <a:r>
                <a:rPr lang="en-US" sz="1000"/>
                <a:t>2.1</a:t>
              </a:r>
              <a:endParaRPr lang="en-US" sz="1000" baseline="30000"/>
            </a:p>
          </p:txBody>
        </p:sp>
        <p:sp>
          <p:nvSpPr>
            <p:cNvPr id="33934" name="Rectangle 111"/>
            <p:cNvSpPr>
              <a:spLocks noChangeArrowheads="1"/>
            </p:cNvSpPr>
            <p:nvPr/>
          </p:nvSpPr>
          <p:spPr bwMode="auto">
            <a:xfrm>
              <a:off x="4176" y="1920"/>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As</a:t>
              </a:r>
              <a:endParaRPr lang="en-US" sz="1000"/>
            </a:p>
            <a:p>
              <a:pPr algn="ctr"/>
              <a:endParaRPr lang="en-US" sz="1000"/>
            </a:p>
            <a:p>
              <a:pPr algn="ctr"/>
              <a:r>
                <a:rPr lang="en-US" sz="1000"/>
                <a:t>2.0</a:t>
              </a:r>
              <a:endParaRPr lang="en-US" sz="1000" baseline="30000"/>
            </a:p>
          </p:txBody>
        </p:sp>
        <p:sp>
          <p:nvSpPr>
            <p:cNvPr id="33935" name="Rectangle 112"/>
            <p:cNvSpPr>
              <a:spLocks noChangeArrowheads="1"/>
            </p:cNvSpPr>
            <p:nvPr/>
          </p:nvSpPr>
          <p:spPr bwMode="auto">
            <a:xfrm>
              <a:off x="4416" y="1920"/>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Se</a:t>
              </a:r>
              <a:endParaRPr lang="en-US" sz="1000"/>
            </a:p>
            <a:p>
              <a:pPr algn="ctr"/>
              <a:endParaRPr lang="en-US" sz="1000"/>
            </a:p>
            <a:p>
              <a:pPr algn="ctr"/>
              <a:r>
                <a:rPr lang="en-US" sz="1000"/>
                <a:t>2.4</a:t>
              </a:r>
              <a:endParaRPr lang="en-US" sz="1000" baseline="30000"/>
            </a:p>
          </p:txBody>
        </p:sp>
        <p:sp>
          <p:nvSpPr>
            <p:cNvPr id="33936" name="Rectangle 122"/>
            <p:cNvSpPr>
              <a:spLocks noChangeArrowheads="1"/>
            </p:cNvSpPr>
            <p:nvPr/>
          </p:nvSpPr>
          <p:spPr bwMode="auto">
            <a:xfrm>
              <a:off x="249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Ru</a:t>
              </a:r>
              <a:endParaRPr lang="en-US" sz="1000"/>
            </a:p>
            <a:p>
              <a:pPr algn="ctr"/>
              <a:endParaRPr lang="en-US" sz="1000"/>
            </a:p>
            <a:p>
              <a:pPr algn="ctr"/>
              <a:r>
                <a:rPr lang="en-US" sz="1000"/>
                <a:t>2.2</a:t>
              </a:r>
              <a:endParaRPr lang="en-US" sz="1000" baseline="30000"/>
            </a:p>
          </p:txBody>
        </p:sp>
        <p:sp>
          <p:nvSpPr>
            <p:cNvPr id="33937" name="Rectangle 123"/>
            <p:cNvSpPr>
              <a:spLocks noChangeArrowheads="1"/>
            </p:cNvSpPr>
            <p:nvPr/>
          </p:nvSpPr>
          <p:spPr bwMode="auto">
            <a:xfrm>
              <a:off x="273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Rh</a:t>
              </a:r>
              <a:endParaRPr lang="en-US" sz="1000"/>
            </a:p>
            <a:p>
              <a:pPr algn="ctr"/>
              <a:endParaRPr lang="en-US" sz="1000"/>
            </a:p>
            <a:p>
              <a:pPr algn="ctr"/>
              <a:r>
                <a:rPr lang="en-US" sz="1000"/>
                <a:t>2.2</a:t>
              </a:r>
              <a:endParaRPr lang="en-US" sz="1000" baseline="30000"/>
            </a:p>
          </p:txBody>
        </p:sp>
        <p:sp>
          <p:nvSpPr>
            <p:cNvPr id="33938" name="Rectangle 124"/>
            <p:cNvSpPr>
              <a:spLocks noChangeArrowheads="1"/>
            </p:cNvSpPr>
            <p:nvPr/>
          </p:nvSpPr>
          <p:spPr bwMode="auto">
            <a:xfrm>
              <a:off x="297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Pd</a:t>
              </a:r>
              <a:endParaRPr lang="en-US" sz="1000"/>
            </a:p>
            <a:p>
              <a:pPr algn="ctr"/>
              <a:endParaRPr lang="en-US" sz="1000"/>
            </a:p>
            <a:p>
              <a:pPr algn="ctr"/>
              <a:r>
                <a:rPr lang="en-US" sz="1000"/>
                <a:t>2.2</a:t>
              </a:r>
              <a:endParaRPr lang="en-US" sz="1000" baseline="30000"/>
            </a:p>
          </p:txBody>
        </p:sp>
        <p:sp>
          <p:nvSpPr>
            <p:cNvPr id="33939" name="Rectangle 130"/>
            <p:cNvSpPr>
              <a:spLocks noChangeArrowheads="1"/>
            </p:cNvSpPr>
            <p:nvPr/>
          </p:nvSpPr>
          <p:spPr bwMode="auto">
            <a:xfrm>
              <a:off x="441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Te</a:t>
              </a:r>
              <a:endParaRPr lang="en-US" sz="1000"/>
            </a:p>
            <a:p>
              <a:pPr algn="ctr"/>
              <a:endParaRPr lang="en-US" sz="1000"/>
            </a:p>
            <a:p>
              <a:pPr algn="ctr"/>
              <a:r>
                <a:rPr lang="en-US" sz="1000"/>
                <a:t>2.1</a:t>
              </a:r>
              <a:endParaRPr lang="en-US" sz="1000" baseline="30000"/>
            </a:p>
          </p:txBody>
        </p:sp>
        <p:sp>
          <p:nvSpPr>
            <p:cNvPr id="33940" name="Rectangle 139"/>
            <p:cNvSpPr>
              <a:spLocks noChangeArrowheads="1"/>
            </p:cNvSpPr>
            <p:nvPr/>
          </p:nvSpPr>
          <p:spPr bwMode="auto">
            <a:xfrm>
              <a:off x="249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Os</a:t>
              </a:r>
              <a:endParaRPr lang="en-US" sz="1000"/>
            </a:p>
            <a:p>
              <a:pPr algn="ctr"/>
              <a:endParaRPr lang="en-US" sz="1000"/>
            </a:p>
            <a:p>
              <a:pPr algn="ctr"/>
              <a:r>
                <a:rPr lang="en-US" sz="1000"/>
                <a:t>2.2</a:t>
              </a:r>
              <a:endParaRPr lang="en-US" sz="1000" baseline="30000"/>
            </a:p>
          </p:txBody>
        </p:sp>
        <p:sp>
          <p:nvSpPr>
            <p:cNvPr id="33941" name="Rectangle 140"/>
            <p:cNvSpPr>
              <a:spLocks noChangeArrowheads="1"/>
            </p:cNvSpPr>
            <p:nvPr/>
          </p:nvSpPr>
          <p:spPr bwMode="auto">
            <a:xfrm>
              <a:off x="273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Ir</a:t>
              </a:r>
              <a:endParaRPr lang="en-US" sz="1000"/>
            </a:p>
            <a:p>
              <a:pPr algn="ctr"/>
              <a:endParaRPr lang="en-US" sz="1000"/>
            </a:p>
            <a:p>
              <a:pPr algn="ctr"/>
              <a:r>
                <a:rPr lang="en-US" sz="1000"/>
                <a:t>2.2</a:t>
              </a:r>
              <a:endParaRPr lang="en-US" sz="1000" baseline="30000"/>
            </a:p>
          </p:txBody>
        </p:sp>
        <p:sp>
          <p:nvSpPr>
            <p:cNvPr id="33942" name="Rectangle 141"/>
            <p:cNvSpPr>
              <a:spLocks noChangeArrowheads="1"/>
            </p:cNvSpPr>
            <p:nvPr/>
          </p:nvSpPr>
          <p:spPr bwMode="auto">
            <a:xfrm>
              <a:off x="297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Pt</a:t>
              </a:r>
              <a:endParaRPr lang="en-US" sz="1000"/>
            </a:p>
            <a:p>
              <a:pPr algn="ctr"/>
              <a:endParaRPr lang="en-US" sz="1000"/>
            </a:p>
            <a:p>
              <a:pPr algn="ctr"/>
              <a:r>
                <a:rPr lang="en-US" sz="1000"/>
                <a:t>2.2</a:t>
              </a:r>
              <a:endParaRPr lang="en-US" sz="1000" baseline="30000"/>
            </a:p>
          </p:txBody>
        </p:sp>
        <p:sp>
          <p:nvSpPr>
            <p:cNvPr id="33943" name="Rectangle 142"/>
            <p:cNvSpPr>
              <a:spLocks noChangeArrowheads="1"/>
            </p:cNvSpPr>
            <p:nvPr/>
          </p:nvSpPr>
          <p:spPr bwMode="auto">
            <a:xfrm>
              <a:off x="321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Au</a:t>
              </a:r>
              <a:endParaRPr lang="en-US" sz="1000"/>
            </a:p>
            <a:p>
              <a:pPr algn="ctr"/>
              <a:endParaRPr lang="en-US" sz="1000"/>
            </a:p>
            <a:p>
              <a:pPr algn="ctr"/>
              <a:r>
                <a:rPr lang="en-US" sz="1000"/>
                <a:t>2.4</a:t>
              </a:r>
              <a:endParaRPr lang="en-US" sz="1000" baseline="30000"/>
            </a:p>
          </p:txBody>
        </p:sp>
        <p:sp>
          <p:nvSpPr>
            <p:cNvPr id="33944" name="Rectangle 147"/>
            <p:cNvSpPr>
              <a:spLocks noChangeArrowheads="1"/>
            </p:cNvSpPr>
            <p:nvPr/>
          </p:nvSpPr>
          <p:spPr bwMode="auto">
            <a:xfrm>
              <a:off x="441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Po</a:t>
              </a:r>
              <a:endParaRPr lang="en-US" sz="1000"/>
            </a:p>
            <a:p>
              <a:pPr algn="ctr"/>
              <a:endParaRPr lang="en-US" sz="1000"/>
            </a:p>
            <a:p>
              <a:pPr algn="ctr"/>
              <a:r>
                <a:rPr lang="en-US" sz="1000"/>
                <a:t>2.0</a:t>
              </a:r>
              <a:endParaRPr lang="en-US" sz="1000" baseline="30000"/>
            </a:p>
          </p:txBody>
        </p:sp>
        <p:sp>
          <p:nvSpPr>
            <p:cNvPr id="33945" name="Rectangle 148"/>
            <p:cNvSpPr>
              <a:spLocks noChangeArrowheads="1"/>
            </p:cNvSpPr>
            <p:nvPr/>
          </p:nvSpPr>
          <p:spPr bwMode="auto">
            <a:xfrm>
              <a:off x="465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t>At</a:t>
              </a:r>
              <a:endParaRPr lang="en-US" sz="1000"/>
            </a:p>
            <a:p>
              <a:pPr algn="ctr"/>
              <a:endParaRPr lang="en-US" sz="1000"/>
            </a:p>
            <a:p>
              <a:pPr algn="ctr"/>
              <a:r>
                <a:rPr lang="en-US" sz="1000"/>
                <a:t>2.2</a:t>
              </a:r>
            </a:p>
          </p:txBody>
        </p:sp>
        <p:sp>
          <p:nvSpPr>
            <p:cNvPr id="33946" name="Rectangle 185"/>
            <p:cNvSpPr>
              <a:spLocks noChangeArrowheads="1"/>
            </p:cNvSpPr>
            <p:nvPr/>
          </p:nvSpPr>
          <p:spPr bwMode="auto">
            <a:xfrm>
              <a:off x="3919" y="3266"/>
              <a:ext cx="144" cy="144"/>
            </a:xfrm>
            <a:prstGeom prst="rect">
              <a:avLst/>
            </a:prstGeom>
            <a:solidFill>
              <a:srgbClr val="C4884C">
                <a:alpha val="50195"/>
              </a:srgbClr>
            </a:solidFill>
            <a:ln w="9525">
              <a:solidFill>
                <a:schemeClr val="tx1"/>
              </a:solidFill>
              <a:miter lim="800000"/>
              <a:headEnd/>
              <a:tailEnd/>
            </a:ln>
          </p:spPr>
          <p:txBody>
            <a:bodyPr wrap="none" anchor="ctr"/>
            <a:lstStyle/>
            <a:p>
              <a:endParaRPr lang="en-US"/>
            </a:p>
          </p:txBody>
        </p:sp>
        <p:sp>
          <p:nvSpPr>
            <p:cNvPr id="33947" name="Text Box 187"/>
            <p:cNvSpPr txBox="1">
              <a:spLocks noChangeArrowheads="1"/>
            </p:cNvSpPr>
            <p:nvPr/>
          </p:nvSpPr>
          <p:spPr bwMode="auto">
            <a:xfrm>
              <a:off x="4075" y="3266"/>
              <a:ext cx="525" cy="192"/>
            </a:xfrm>
            <a:prstGeom prst="rect">
              <a:avLst/>
            </a:prstGeom>
            <a:noFill/>
            <a:ln w="9525">
              <a:noFill/>
              <a:miter lim="800000"/>
              <a:headEnd/>
              <a:tailEnd/>
            </a:ln>
          </p:spPr>
          <p:txBody>
            <a:bodyPr wrap="none">
              <a:spAutoFit/>
            </a:bodyPr>
            <a:lstStyle/>
            <a:p>
              <a:r>
                <a:rPr lang="en-US" sz="1400"/>
                <a:t>2.0 - 2.4</a:t>
              </a:r>
            </a:p>
          </p:txBody>
        </p:sp>
      </p:grpSp>
      <p:sp>
        <p:nvSpPr>
          <p:cNvPr id="33889" name="Text Box 188"/>
          <p:cNvSpPr txBox="1">
            <a:spLocks noChangeArrowheads="1"/>
          </p:cNvSpPr>
          <p:nvPr/>
        </p:nvSpPr>
        <p:spPr bwMode="auto">
          <a:xfrm rot="-5400000">
            <a:off x="178594" y="2890044"/>
            <a:ext cx="844550" cy="366712"/>
          </a:xfrm>
          <a:prstGeom prst="rect">
            <a:avLst/>
          </a:prstGeom>
          <a:noFill/>
          <a:ln w="9525">
            <a:noFill/>
            <a:miter lim="800000"/>
            <a:headEnd/>
            <a:tailEnd/>
          </a:ln>
        </p:spPr>
        <p:txBody>
          <a:bodyPr wrap="none">
            <a:spAutoFit/>
          </a:bodyPr>
          <a:lstStyle/>
          <a:p>
            <a:r>
              <a:rPr lang="en-US"/>
              <a:t>Period</a:t>
            </a:r>
          </a:p>
        </p:txBody>
      </p:sp>
      <p:grpSp>
        <p:nvGrpSpPr>
          <p:cNvPr id="7" name="Group 224"/>
          <p:cNvGrpSpPr>
            <a:grpSpLocks/>
          </p:cNvGrpSpPr>
          <p:nvPr/>
        </p:nvGrpSpPr>
        <p:grpSpPr bwMode="auto">
          <a:xfrm>
            <a:off x="1295400" y="1981200"/>
            <a:ext cx="4483100" cy="3856038"/>
            <a:chOff x="816" y="1248"/>
            <a:chExt cx="2824" cy="2429"/>
          </a:xfrm>
        </p:grpSpPr>
        <p:sp>
          <p:nvSpPr>
            <p:cNvPr id="33911" name="Text Box 190"/>
            <p:cNvSpPr txBox="1">
              <a:spLocks noChangeArrowheads="1"/>
            </p:cNvSpPr>
            <p:nvPr/>
          </p:nvSpPr>
          <p:spPr bwMode="auto">
            <a:xfrm>
              <a:off x="1631" y="3091"/>
              <a:ext cx="796" cy="154"/>
            </a:xfrm>
            <a:prstGeom prst="rect">
              <a:avLst/>
            </a:prstGeom>
            <a:noFill/>
            <a:ln w="9525">
              <a:noFill/>
              <a:miter lim="800000"/>
              <a:headEnd/>
              <a:tailEnd/>
            </a:ln>
          </p:spPr>
          <p:txBody>
            <a:bodyPr wrap="none">
              <a:spAutoFit/>
            </a:bodyPr>
            <a:lstStyle/>
            <a:p>
              <a:r>
                <a:rPr lang="en-US" sz="1000"/>
                <a:t>Actinides:  1.3 - 1.5</a:t>
              </a:r>
            </a:p>
          </p:txBody>
        </p:sp>
        <p:grpSp>
          <p:nvGrpSpPr>
            <p:cNvPr id="33912" name="Group 223"/>
            <p:cNvGrpSpPr>
              <a:grpSpLocks/>
            </p:cNvGrpSpPr>
            <p:nvPr/>
          </p:nvGrpSpPr>
          <p:grpSpPr bwMode="auto">
            <a:xfrm>
              <a:off x="816" y="1248"/>
              <a:ext cx="2824" cy="2429"/>
              <a:chOff x="816" y="1248"/>
              <a:chExt cx="2824" cy="2429"/>
            </a:xfrm>
          </p:grpSpPr>
          <p:grpSp>
            <p:nvGrpSpPr>
              <p:cNvPr id="33915" name="Group 218"/>
              <p:cNvGrpSpPr>
                <a:grpSpLocks/>
              </p:cNvGrpSpPr>
              <p:nvPr/>
            </p:nvGrpSpPr>
            <p:grpSpPr bwMode="auto">
              <a:xfrm>
                <a:off x="816" y="1248"/>
                <a:ext cx="2824" cy="2429"/>
                <a:chOff x="816" y="1248"/>
                <a:chExt cx="2824" cy="2429"/>
              </a:xfrm>
            </p:grpSpPr>
            <p:sp>
              <p:nvSpPr>
                <p:cNvPr id="33917" name="Rectangle 80"/>
                <p:cNvSpPr>
                  <a:spLocks noChangeArrowheads="1"/>
                </p:cNvSpPr>
                <p:nvPr/>
              </p:nvSpPr>
              <p:spPr bwMode="auto">
                <a:xfrm>
                  <a:off x="816" y="1248"/>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Li</a:t>
                  </a:r>
                  <a:endParaRPr lang="en-US" sz="1000"/>
                </a:p>
                <a:p>
                  <a:pPr algn="ctr"/>
                  <a:endParaRPr lang="en-US" sz="1000"/>
                </a:p>
                <a:p>
                  <a:pPr algn="ctr"/>
                  <a:r>
                    <a:rPr lang="en-US" sz="1000"/>
                    <a:t>1.0</a:t>
                  </a:r>
                </a:p>
              </p:txBody>
            </p:sp>
            <p:sp>
              <p:nvSpPr>
                <p:cNvPr id="33918" name="Rectangle 98"/>
                <p:cNvSpPr>
                  <a:spLocks noChangeArrowheads="1"/>
                </p:cNvSpPr>
                <p:nvPr/>
              </p:nvSpPr>
              <p:spPr bwMode="auto">
                <a:xfrm>
                  <a:off x="1056" y="1920"/>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Ca</a:t>
                  </a:r>
                  <a:endParaRPr lang="en-US" sz="1000"/>
                </a:p>
                <a:p>
                  <a:pPr algn="ctr"/>
                  <a:endParaRPr lang="en-US" sz="1000"/>
                </a:p>
                <a:p>
                  <a:pPr algn="ctr"/>
                  <a:r>
                    <a:rPr lang="en-US" sz="1000"/>
                    <a:t>1.0</a:t>
                  </a:r>
                  <a:endParaRPr lang="en-US" sz="1000" baseline="30000"/>
                </a:p>
              </p:txBody>
            </p:sp>
            <p:sp>
              <p:nvSpPr>
                <p:cNvPr id="33919" name="Rectangle 99"/>
                <p:cNvSpPr>
                  <a:spLocks noChangeArrowheads="1"/>
                </p:cNvSpPr>
                <p:nvPr/>
              </p:nvSpPr>
              <p:spPr bwMode="auto">
                <a:xfrm>
                  <a:off x="1296" y="1920"/>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Sc</a:t>
                  </a:r>
                  <a:endParaRPr lang="en-US" sz="1000"/>
                </a:p>
                <a:p>
                  <a:pPr algn="ctr"/>
                  <a:endParaRPr lang="en-US" sz="1000"/>
                </a:p>
                <a:p>
                  <a:pPr algn="ctr"/>
                  <a:r>
                    <a:rPr lang="en-US" sz="1000"/>
                    <a:t>1.3</a:t>
                  </a:r>
                  <a:endParaRPr lang="en-US" sz="1000" baseline="30000"/>
                </a:p>
              </p:txBody>
            </p:sp>
            <p:sp>
              <p:nvSpPr>
                <p:cNvPr id="33920" name="Rectangle 116"/>
                <p:cNvSpPr>
                  <a:spLocks noChangeArrowheads="1"/>
                </p:cNvSpPr>
                <p:nvPr/>
              </p:nvSpPr>
              <p:spPr bwMode="auto">
                <a:xfrm>
                  <a:off x="105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Sr</a:t>
                  </a:r>
                  <a:endParaRPr lang="en-US" sz="1000"/>
                </a:p>
                <a:p>
                  <a:pPr algn="ctr"/>
                  <a:endParaRPr lang="en-US" sz="1000"/>
                </a:p>
                <a:p>
                  <a:pPr algn="ctr"/>
                  <a:r>
                    <a:rPr lang="en-US" sz="1000"/>
                    <a:t>1.0</a:t>
                  </a:r>
                  <a:endParaRPr lang="en-US" sz="1000" baseline="30000"/>
                </a:p>
              </p:txBody>
            </p:sp>
            <p:sp>
              <p:nvSpPr>
                <p:cNvPr id="33921" name="Rectangle 117"/>
                <p:cNvSpPr>
                  <a:spLocks noChangeArrowheads="1"/>
                </p:cNvSpPr>
                <p:nvPr/>
              </p:nvSpPr>
              <p:spPr bwMode="auto">
                <a:xfrm>
                  <a:off x="129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Y</a:t>
                  </a:r>
                  <a:r>
                    <a:rPr lang="en-US" sz="1000" b="1"/>
                    <a:t> </a:t>
                  </a:r>
                </a:p>
                <a:p>
                  <a:pPr algn="ctr"/>
                  <a:endParaRPr lang="en-US" sz="1000"/>
                </a:p>
                <a:p>
                  <a:pPr algn="ctr"/>
                  <a:r>
                    <a:rPr lang="en-US" sz="1000"/>
                    <a:t>1.2</a:t>
                  </a:r>
                  <a:endParaRPr lang="en-US" sz="1000" baseline="30000"/>
                </a:p>
              </p:txBody>
            </p:sp>
            <p:sp>
              <p:nvSpPr>
                <p:cNvPr id="33922" name="Rectangle 118"/>
                <p:cNvSpPr>
                  <a:spLocks noChangeArrowheads="1"/>
                </p:cNvSpPr>
                <p:nvPr/>
              </p:nvSpPr>
              <p:spPr bwMode="auto">
                <a:xfrm>
                  <a:off x="153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Zr</a:t>
                  </a:r>
                  <a:endParaRPr lang="en-US" sz="1000"/>
                </a:p>
                <a:p>
                  <a:pPr algn="ctr"/>
                  <a:endParaRPr lang="en-US" sz="1000"/>
                </a:p>
                <a:p>
                  <a:pPr algn="ctr"/>
                  <a:r>
                    <a:rPr lang="en-US" sz="1000"/>
                    <a:t>1.4</a:t>
                  </a:r>
                  <a:endParaRPr lang="en-US" sz="1000" baseline="30000"/>
                </a:p>
              </p:txBody>
            </p:sp>
            <p:sp>
              <p:nvSpPr>
                <p:cNvPr id="33923" name="Rectangle 135"/>
                <p:cNvSpPr>
                  <a:spLocks noChangeArrowheads="1"/>
                </p:cNvSpPr>
                <p:nvPr/>
              </p:nvSpPr>
              <p:spPr bwMode="auto">
                <a:xfrm>
                  <a:off x="1536" y="2592"/>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Hf</a:t>
                  </a:r>
                  <a:endParaRPr lang="en-US" sz="1000"/>
                </a:p>
                <a:p>
                  <a:pPr algn="ctr"/>
                  <a:endParaRPr lang="en-US" sz="1000"/>
                </a:p>
                <a:p>
                  <a:pPr algn="ctr"/>
                  <a:r>
                    <a:rPr lang="en-US" sz="1000"/>
                    <a:t>1.3</a:t>
                  </a:r>
                  <a:endParaRPr lang="en-US" sz="1000" baseline="30000"/>
                </a:p>
              </p:txBody>
            </p:sp>
            <p:sp>
              <p:nvSpPr>
                <p:cNvPr id="33924" name="Rectangle 150"/>
                <p:cNvSpPr>
                  <a:spLocks noChangeArrowheads="1"/>
                </p:cNvSpPr>
                <p:nvPr/>
              </p:nvSpPr>
              <p:spPr bwMode="auto">
                <a:xfrm>
                  <a:off x="1056" y="1584"/>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Mg</a:t>
                  </a:r>
                  <a:endParaRPr lang="en-US" sz="1000"/>
                </a:p>
                <a:p>
                  <a:pPr algn="ctr"/>
                  <a:endParaRPr lang="en-US" sz="1000"/>
                </a:p>
                <a:p>
                  <a:pPr algn="ctr"/>
                  <a:r>
                    <a:rPr lang="en-US" sz="1000"/>
                    <a:t>1.2</a:t>
                  </a:r>
                  <a:endParaRPr lang="en-US" sz="1000" baseline="30000"/>
                </a:p>
              </p:txBody>
            </p:sp>
            <p:sp>
              <p:nvSpPr>
                <p:cNvPr id="33925" name="Rectangle 168"/>
                <p:cNvSpPr>
                  <a:spLocks noChangeArrowheads="1"/>
                </p:cNvSpPr>
                <p:nvPr/>
              </p:nvSpPr>
              <p:spPr bwMode="auto">
                <a:xfrm>
                  <a:off x="1296" y="2592"/>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La</a:t>
                  </a:r>
                  <a:endParaRPr lang="en-US" sz="1000"/>
                </a:p>
                <a:p>
                  <a:pPr algn="ctr"/>
                  <a:endParaRPr lang="en-US" sz="1000"/>
                </a:p>
                <a:p>
                  <a:pPr algn="ctr"/>
                  <a:r>
                    <a:rPr lang="en-US" sz="1000"/>
                    <a:t>1.1</a:t>
                  </a:r>
                  <a:endParaRPr lang="en-US" sz="1000" baseline="30000"/>
                </a:p>
              </p:txBody>
            </p:sp>
            <p:sp>
              <p:nvSpPr>
                <p:cNvPr id="33926" name="Rectangle 179"/>
                <p:cNvSpPr>
                  <a:spLocks noChangeArrowheads="1"/>
                </p:cNvSpPr>
                <p:nvPr/>
              </p:nvSpPr>
              <p:spPr bwMode="auto">
                <a:xfrm>
                  <a:off x="1296" y="2928"/>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t>Ac</a:t>
                  </a:r>
                  <a:endParaRPr lang="en-US" sz="1000"/>
                </a:p>
                <a:p>
                  <a:pPr algn="ctr"/>
                  <a:endParaRPr lang="en-US" sz="1000"/>
                </a:p>
                <a:p>
                  <a:pPr algn="ctr"/>
                  <a:r>
                    <a:rPr lang="en-US" sz="1000"/>
                    <a:t>1.1</a:t>
                  </a:r>
                  <a:endParaRPr lang="en-US" sz="1000" baseline="30000"/>
                </a:p>
              </p:txBody>
            </p:sp>
            <p:sp>
              <p:nvSpPr>
                <p:cNvPr id="33927" name="Rectangle 180"/>
                <p:cNvSpPr>
                  <a:spLocks noChangeArrowheads="1"/>
                </p:cNvSpPr>
                <p:nvPr/>
              </p:nvSpPr>
              <p:spPr bwMode="auto">
                <a:xfrm>
                  <a:off x="2959" y="3485"/>
                  <a:ext cx="144" cy="144"/>
                </a:xfrm>
                <a:prstGeom prst="rect">
                  <a:avLst/>
                </a:prstGeom>
                <a:solidFill>
                  <a:srgbClr val="FFD8C5">
                    <a:alpha val="50195"/>
                  </a:srgbClr>
                </a:solidFill>
                <a:ln w="9525">
                  <a:solidFill>
                    <a:schemeClr val="tx1"/>
                  </a:solidFill>
                  <a:miter lim="800000"/>
                  <a:headEnd/>
                  <a:tailEnd/>
                </a:ln>
              </p:spPr>
              <p:txBody>
                <a:bodyPr wrap="none" anchor="ctr"/>
                <a:lstStyle/>
                <a:p>
                  <a:endParaRPr lang="en-US"/>
                </a:p>
              </p:txBody>
            </p:sp>
            <p:sp>
              <p:nvSpPr>
                <p:cNvPr id="33928" name="Text Box 182"/>
                <p:cNvSpPr txBox="1">
                  <a:spLocks noChangeArrowheads="1"/>
                </p:cNvSpPr>
                <p:nvPr/>
              </p:nvSpPr>
              <p:spPr bwMode="auto">
                <a:xfrm>
                  <a:off x="3115" y="3485"/>
                  <a:ext cx="525" cy="192"/>
                </a:xfrm>
                <a:prstGeom prst="rect">
                  <a:avLst/>
                </a:prstGeom>
                <a:noFill/>
                <a:ln w="9525">
                  <a:noFill/>
                  <a:miter lim="800000"/>
                  <a:headEnd/>
                  <a:tailEnd/>
                </a:ln>
              </p:spPr>
              <p:txBody>
                <a:bodyPr wrap="none">
                  <a:spAutoFit/>
                </a:bodyPr>
                <a:lstStyle/>
                <a:p>
                  <a:r>
                    <a:rPr lang="en-US" sz="1400"/>
                    <a:t>1.0 - 1.4</a:t>
                  </a:r>
                </a:p>
              </p:txBody>
            </p:sp>
            <p:sp>
              <p:nvSpPr>
                <p:cNvPr id="33929" name="Text Box 189"/>
                <p:cNvSpPr txBox="1">
                  <a:spLocks noChangeArrowheads="1"/>
                </p:cNvSpPr>
                <p:nvPr/>
              </p:nvSpPr>
              <p:spPr bwMode="auto">
                <a:xfrm>
                  <a:off x="1631" y="2971"/>
                  <a:ext cx="905" cy="154"/>
                </a:xfrm>
                <a:prstGeom prst="rect">
                  <a:avLst/>
                </a:prstGeom>
                <a:noFill/>
                <a:ln w="9525">
                  <a:noFill/>
                  <a:miter lim="800000"/>
                  <a:headEnd/>
                  <a:tailEnd/>
                </a:ln>
              </p:spPr>
              <p:txBody>
                <a:bodyPr wrap="none">
                  <a:spAutoFit/>
                </a:bodyPr>
                <a:lstStyle/>
                <a:p>
                  <a:r>
                    <a:rPr lang="en-US" sz="1000"/>
                    <a:t>Lanthanides:  1.1 - 1.3</a:t>
                  </a:r>
                </a:p>
              </p:txBody>
            </p:sp>
            <p:sp>
              <p:nvSpPr>
                <p:cNvPr id="33930" name="Text Box 191"/>
                <p:cNvSpPr txBox="1">
                  <a:spLocks noChangeArrowheads="1"/>
                </p:cNvSpPr>
                <p:nvPr/>
              </p:nvSpPr>
              <p:spPr bwMode="auto">
                <a:xfrm>
                  <a:off x="1427" y="2563"/>
                  <a:ext cx="156" cy="154"/>
                </a:xfrm>
                <a:prstGeom prst="rect">
                  <a:avLst/>
                </a:prstGeom>
                <a:noFill/>
                <a:ln w="9525">
                  <a:noFill/>
                  <a:miter lim="800000"/>
                  <a:headEnd/>
                  <a:tailEnd/>
                </a:ln>
              </p:spPr>
              <p:txBody>
                <a:bodyPr wrap="none">
                  <a:spAutoFit/>
                </a:bodyPr>
                <a:lstStyle/>
                <a:p>
                  <a:r>
                    <a:rPr lang="en-US" sz="1000">
                      <a:latin typeface="Symbol" pitchFamily="18" charset="2"/>
                    </a:rPr>
                    <a:t>*</a:t>
                  </a:r>
                </a:p>
              </p:txBody>
            </p:sp>
          </p:grpSp>
          <p:sp>
            <p:nvSpPr>
              <p:cNvPr id="33916" name="Text Box 192"/>
              <p:cNvSpPr txBox="1">
                <a:spLocks noChangeArrowheads="1"/>
              </p:cNvSpPr>
              <p:nvPr/>
            </p:nvSpPr>
            <p:spPr bwMode="auto">
              <a:xfrm>
                <a:off x="1586" y="2956"/>
                <a:ext cx="156" cy="154"/>
              </a:xfrm>
              <a:prstGeom prst="rect">
                <a:avLst/>
              </a:prstGeom>
              <a:noFill/>
              <a:ln w="9525">
                <a:noFill/>
                <a:miter lim="800000"/>
                <a:headEnd/>
                <a:tailEnd/>
              </a:ln>
            </p:spPr>
            <p:txBody>
              <a:bodyPr wrap="none">
                <a:spAutoFit/>
              </a:bodyPr>
              <a:lstStyle/>
              <a:p>
                <a:r>
                  <a:rPr lang="en-US" sz="1000">
                    <a:latin typeface="Symbol" pitchFamily="18" charset="2"/>
                  </a:rPr>
                  <a:t>*</a:t>
                </a:r>
              </a:p>
            </p:txBody>
          </p:sp>
        </p:grpSp>
        <p:sp>
          <p:nvSpPr>
            <p:cNvPr id="33913" name="Text Box 193"/>
            <p:cNvSpPr txBox="1">
              <a:spLocks noChangeArrowheads="1"/>
            </p:cNvSpPr>
            <p:nvPr/>
          </p:nvSpPr>
          <p:spPr bwMode="auto">
            <a:xfrm>
              <a:off x="1586" y="3076"/>
              <a:ext cx="160" cy="135"/>
            </a:xfrm>
            <a:prstGeom prst="rect">
              <a:avLst/>
            </a:prstGeom>
            <a:noFill/>
            <a:ln w="9525">
              <a:noFill/>
              <a:miter lim="800000"/>
              <a:headEnd/>
              <a:tailEnd/>
            </a:ln>
          </p:spPr>
          <p:txBody>
            <a:bodyPr wrap="none">
              <a:spAutoFit/>
            </a:bodyPr>
            <a:lstStyle/>
            <a:p>
              <a:r>
                <a:rPr lang="en-US" sz="800">
                  <a:latin typeface="Symbol" pitchFamily="18" charset="2"/>
                </a:rPr>
                <a:t>y</a:t>
              </a:r>
            </a:p>
          </p:txBody>
        </p:sp>
        <p:sp>
          <p:nvSpPr>
            <p:cNvPr id="33914" name="Text Box 194"/>
            <p:cNvSpPr txBox="1">
              <a:spLocks noChangeArrowheads="1"/>
            </p:cNvSpPr>
            <p:nvPr/>
          </p:nvSpPr>
          <p:spPr bwMode="auto">
            <a:xfrm>
              <a:off x="1424" y="2896"/>
              <a:ext cx="160" cy="135"/>
            </a:xfrm>
            <a:prstGeom prst="rect">
              <a:avLst/>
            </a:prstGeom>
            <a:noFill/>
            <a:ln w="9525">
              <a:noFill/>
              <a:miter lim="800000"/>
              <a:headEnd/>
              <a:tailEnd/>
            </a:ln>
          </p:spPr>
          <p:txBody>
            <a:bodyPr wrap="none">
              <a:spAutoFit/>
            </a:bodyPr>
            <a:lstStyle/>
            <a:p>
              <a:r>
                <a:rPr lang="en-US" sz="800">
                  <a:latin typeface="Symbol" pitchFamily="18" charset="2"/>
                </a:rPr>
                <a:t>y</a:t>
              </a:r>
            </a:p>
          </p:txBody>
        </p:sp>
      </p:grpSp>
      <p:sp>
        <p:nvSpPr>
          <p:cNvPr id="33891" name="Text Box 198"/>
          <p:cNvSpPr txBox="1">
            <a:spLocks noChangeArrowheads="1"/>
          </p:cNvSpPr>
          <p:nvPr/>
        </p:nvSpPr>
        <p:spPr bwMode="auto">
          <a:xfrm>
            <a:off x="1303338" y="1152525"/>
            <a:ext cx="369887" cy="274638"/>
          </a:xfrm>
          <a:prstGeom prst="rect">
            <a:avLst/>
          </a:prstGeom>
          <a:noFill/>
          <a:ln w="9525">
            <a:noFill/>
            <a:miter lim="800000"/>
            <a:headEnd/>
            <a:tailEnd/>
          </a:ln>
        </p:spPr>
        <p:txBody>
          <a:bodyPr wrap="none">
            <a:spAutoFit/>
          </a:bodyPr>
          <a:lstStyle/>
          <a:p>
            <a:r>
              <a:rPr lang="en-US" sz="1200"/>
              <a:t>1A</a:t>
            </a:r>
          </a:p>
        </p:txBody>
      </p:sp>
      <p:sp>
        <p:nvSpPr>
          <p:cNvPr id="33892" name="Text Box 199"/>
          <p:cNvSpPr txBox="1">
            <a:spLocks noChangeArrowheads="1"/>
          </p:cNvSpPr>
          <p:nvPr/>
        </p:nvSpPr>
        <p:spPr bwMode="auto">
          <a:xfrm>
            <a:off x="1679575" y="1685925"/>
            <a:ext cx="369888" cy="274638"/>
          </a:xfrm>
          <a:prstGeom prst="rect">
            <a:avLst/>
          </a:prstGeom>
          <a:noFill/>
          <a:ln w="9525">
            <a:noFill/>
            <a:miter lim="800000"/>
            <a:headEnd/>
            <a:tailEnd/>
          </a:ln>
        </p:spPr>
        <p:txBody>
          <a:bodyPr wrap="none">
            <a:spAutoFit/>
          </a:bodyPr>
          <a:lstStyle/>
          <a:p>
            <a:r>
              <a:rPr lang="en-US" sz="1200"/>
              <a:t>2A</a:t>
            </a:r>
          </a:p>
        </p:txBody>
      </p:sp>
      <p:sp>
        <p:nvSpPr>
          <p:cNvPr id="33893" name="Text Box 200"/>
          <p:cNvSpPr txBox="1">
            <a:spLocks noChangeArrowheads="1"/>
          </p:cNvSpPr>
          <p:nvPr/>
        </p:nvSpPr>
        <p:spPr bwMode="auto">
          <a:xfrm>
            <a:off x="2055813" y="2752725"/>
            <a:ext cx="369887" cy="274638"/>
          </a:xfrm>
          <a:prstGeom prst="rect">
            <a:avLst/>
          </a:prstGeom>
          <a:noFill/>
          <a:ln w="9525">
            <a:noFill/>
            <a:miter lim="800000"/>
            <a:headEnd/>
            <a:tailEnd/>
          </a:ln>
        </p:spPr>
        <p:txBody>
          <a:bodyPr wrap="none">
            <a:spAutoFit/>
          </a:bodyPr>
          <a:lstStyle/>
          <a:p>
            <a:r>
              <a:rPr lang="en-US" sz="1200"/>
              <a:t>3B</a:t>
            </a:r>
          </a:p>
        </p:txBody>
      </p:sp>
      <p:sp>
        <p:nvSpPr>
          <p:cNvPr id="33894" name="Text Box 201"/>
          <p:cNvSpPr txBox="1">
            <a:spLocks noChangeArrowheads="1"/>
          </p:cNvSpPr>
          <p:nvPr/>
        </p:nvSpPr>
        <p:spPr bwMode="auto">
          <a:xfrm>
            <a:off x="2441575" y="2747963"/>
            <a:ext cx="369888" cy="274637"/>
          </a:xfrm>
          <a:prstGeom prst="rect">
            <a:avLst/>
          </a:prstGeom>
          <a:noFill/>
          <a:ln w="9525">
            <a:noFill/>
            <a:miter lim="800000"/>
            <a:headEnd/>
            <a:tailEnd/>
          </a:ln>
        </p:spPr>
        <p:txBody>
          <a:bodyPr wrap="none">
            <a:spAutoFit/>
          </a:bodyPr>
          <a:lstStyle/>
          <a:p>
            <a:r>
              <a:rPr lang="en-US" sz="1200"/>
              <a:t>4B</a:t>
            </a:r>
          </a:p>
        </p:txBody>
      </p:sp>
      <p:sp>
        <p:nvSpPr>
          <p:cNvPr id="33895" name="Text Box 202"/>
          <p:cNvSpPr txBox="1">
            <a:spLocks noChangeArrowheads="1"/>
          </p:cNvSpPr>
          <p:nvPr/>
        </p:nvSpPr>
        <p:spPr bwMode="auto">
          <a:xfrm>
            <a:off x="2832100" y="2752725"/>
            <a:ext cx="369888" cy="274638"/>
          </a:xfrm>
          <a:prstGeom prst="rect">
            <a:avLst/>
          </a:prstGeom>
          <a:noFill/>
          <a:ln w="9525">
            <a:noFill/>
            <a:miter lim="800000"/>
            <a:headEnd/>
            <a:tailEnd/>
          </a:ln>
        </p:spPr>
        <p:txBody>
          <a:bodyPr wrap="none">
            <a:spAutoFit/>
          </a:bodyPr>
          <a:lstStyle/>
          <a:p>
            <a:r>
              <a:rPr lang="en-US" sz="1200"/>
              <a:t>5B</a:t>
            </a:r>
          </a:p>
        </p:txBody>
      </p:sp>
      <p:sp>
        <p:nvSpPr>
          <p:cNvPr id="33896" name="Text Box 203"/>
          <p:cNvSpPr txBox="1">
            <a:spLocks noChangeArrowheads="1"/>
          </p:cNvSpPr>
          <p:nvPr/>
        </p:nvSpPr>
        <p:spPr bwMode="auto">
          <a:xfrm>
            <a:off x="3208338" y="2747963"/>
            <a:ext cx="369887" cy="274637"/>
          </a:xfrm>
          <a:prstGeom prst="rect">
            <a:avLst/>
          </a:prstGeom>
          <a:noFill/>
          <a:ln w="9525">
            <a:noFill/>
            <a:miter lim="800000"/>
            <a:headEnd/>
            <a:tailEnd/>
          </a:ln>
        </p:spPr>
        <p:txBody>
          <a:bodyPr wrap="none">
            <a:spAutoFit/>
          </a:bodyPr>
          <a:lstStyle/>
          <a:p>
            <a:r>
              <a:rPr lang="en-US" sz="1200"/>
              <a:t>6B</a:t>
            </a:r>
          </a:p>
        </p:txBody>
      </p:sp>
      <p:sp>
        <p:nvSpPr>
          <p:cNvPr id="33897" name="Text Box 204"/>
          <p:cNvSpPr txBox="1">
            <a:spLocks noChangeArrowheads="1"/>
          </p:cNvSpPr>
          <p:nvPr/>
        </p:nvSpPr>
        <p:spPr bwMode="auto">
          <a:xfrm>
            <a:off x="3584575" y="2752725"/>
            <a:ext cx="369888" cy="274638"/>
          </a:xfrm>
          <a:prstGeom prst="rect">
            <a:avLst/>
          </a:prstGeom>
          <a:noFill/>
          <a:ln w="9525">
            <a:noFill/>
            <a:miter lim="800000"/>
            <a:headEnd/>
            <a:tailEnd/>
          </a:ln>
        </p:spPr>
        <p:txBody>
          <a:bodyPr wrap="none">
            <a:spAutoFit/>
          </a:bodyPr>
          <a:lstStyle/>
          <a:p>
            <a:r>
              <a:rPr lang="en-US" sz="1200"/>
              <a:t>7B</a:t>
            </a:r>
          </a:p>
        </p:txBody>
      </p:sp>
      <p:sp>
        <p:nvSpPr>
          <p:cNvPr id="33898" name="Text Box 206"/>
          <p:cNvSpPr txBox="1">
            <a:spLocks noChangeArrowheads="1"/>
          </p:cNvSpPr>
          <p:nvPr/>
        </p:nvSpPr>
        <p:spPr bwMode="auto">
          <a:xfrm>
            <a:off x="5108575" y="2747963"/>
            <a:ext cx="369888" cy="274637"/>
          </a:xfrm>
          <a:prstGeom prst="rect">
            <a:avLst/>
          </a:prstGeom>
          <a:noFill/>
          <a:ln w="9525">
            <a:noFill/>
            <a:miter lim="800000"/>
            <a:headEnd/>
            <a:tailEnd/>
          </a:ln>
        </p:spPr>
        <p:txBody>
          <a:bodyPr wrap="none">
            <a:spAutoFit/>
          </a:bodyPr>
          <a:lstStyle/>
          <a:p>
            <a:r>
              <a:rPr lang="en-US" sz="1200"/>
              <a:t>1B</a:t>
            </a:r>
          </a:p>
        </p:txBody>
      </p:sp>
      <p:sp>
        <p:nvSpPr>
          <p:cNvPr id="33899" name="Text Box 207"/>
          <p:cNvSpPr txBox="1">
            <a:spLocks noChangeArrowheads="1"/>
          </p:cNvSpPr>
          <p:nvPr/>
        </p:nvSpPr>
        <p:spPr bwMode="auto">
          <a:xfrm>
            <a:off x="5499100" y="2743200"/>
            <a:ext cx="369888" cy="274638"/>
          </a:xfrm>
          <a:prstGeom prst="rect">
            <a:avLst/>
          </a:prstGeom>
          <a:noFill/>
          <a:ln w="9525">
            <a:noFill/>
            <a:miter lim="800000"/>
            <a:headEnd/>
            <a:tailEnd/>
          </a:ln>
        </p:spPr>
        <p:txBody>
          <a:bodyPr wrap="none">
            <a:spAutoFit/>
          </a:bodyPr>
          <a:lstStyle/>
          <a:p>
            <a:r>
              <a:rPr lang="en-US" sz="1200"/>
              <a:t>2B</a:t>
            </a:r>
          </a:p>
        </p:txBody>
      </p:sp>
      <p:sp>
        <p:nvSpPr>
          <p:cNvPr id="33900" name="Text Box 208"/>
          <p:cNvSpPr txBox="1">
            <a:spLocks noChangeArrowheads="1"/>
          </p:cNvSpPr>
          <p:nvPr/>
        </p:nvSpPr>
        <p:spPr bwMode="auto">
          <a:xfrm>
            <a:off x="5870575" y="1681163"/>
            <a:ext cx="369888" cy="274637"/>
          </a:xfrm>
          <a:prstGeom prst="rect">
            <a:avLst/>
          </a:prstGeom>
          <a:noFill/>
          <a:ln w="9525">
            <a:noFill/>
            <a:miter lim="800000"/>
            <a:headEnd/>
            <a:tailEnd/>
          </a:ln>
        </p:spPr>
        <p:txBody>
          <a:bodyPr wrap="none">
            <a:spAutoFit/>
          </a:bodyPr>
          <a:lstStyle/>
          <a:p>
            <a:r>
              <a:rPr lang="en-US" sz="1200"/>
              <a:t>3A</a:t>
            </a:r>
          </a:p>
        </p:txBody>
      </p:sp>
      <p:sp>
        <p:nvSpPr>
          <p:cNvPr id="33901" name="Text Box 209"/>
          <p:cNvSpPr txBox="1">
            <a:spLocks noChangeArrowheads="1"/>
          </p:cNvSpPr>
          <p:nvPr/>
        </p:nvSpPr>
        <p:spPr bwMode="auto">
          <a:xfrm>
            <a:off x="6251575" y="1685925"/>
            <a:ext cx="369888" cy="274638"/>
          </a:xfrm>
          <a:prstGeom prst="rect">
            <a:avLst/>
          </a:prstGeom>
          <a:noFill/>
          <a:ln w="9525">
            <a:noFill/>
            <a:miter lim="800000"/>
            <a:headEnd/>
            <a:tailEnd/>
          </a:ln>
        </p:spPr>
        <p:txBody>
          <a:bodyPr wrap="none">
            <a:spAutoFit/>
          </a:bodyPr>
          <a:lstStyle/>
          <a:p>
            <a:r>
              <a:rPr lang="en-US" sz="1200"/>
              <a:t>4A</a:t>
            </a:r>
          </a:p>
        </p:txBody>
      </p:sp>
      <p:sp>
        <p:nvSpPr>
          <p:cNvPr id="33902" name="Text Box 210"/>
          <p:cNvSpPr txBox="1">
            <a:spLocks noChangeArrowheads="1"/>
          </p:cNvSpPr>
          <p:nvPr/>
        </p:nvSpPr>
        <p:spPr bwMode="auto">
          <a:xfrm>
            <a:off x="6637338" y="1681163"/>
            <a:ext cx="369887" cy="274637"/>
          </a:xfrm>
          <a:prstGeom prst="rect">
            <a:avLst/>
          </a:prstGeom>
          <a:noFill/>
          <a:ln w="9525">
            <a:noFill/>
            <a:miter lim="800000"/>
            <a:headEnd/>
            <a:tailEnd/>
          </a:ln>
        </p:spPr>
        <p:txBody>
          <a:bodyPr wrap="none">
            <a:spAutoFit/>
          </a:bodyPr>
          <a:lstStyle/>
          <a:p>
            <a:r>
              <a:rPr lang="en-US" sz="1200"/>
              <a:t>5A</a:t>
            </a:r>
          </a:p>
        </p:txBody>
      </p:sp>
      <p:sp>
        <p:nvSpPr>
          <p:cNvPr id="33903" name="Text Box 211"/>
          <p:cNvSpPr txBox="1">
            <a:spLocks noChangeArrowheads="1"/>
          </p:cNvSpPr>
          <p:nvPr/>
        </p:nvSpPr>
        <p:spPr bwMode="auto">
          <a:xfrm>
            <a:off x="7018338" y="1685925"/>
            <a:ext cx="369887" cy="274638"/>
          </a:xfrm>
          <a:prstGeom prst="rect">
            <a:avLst/>
          </a:prstGeom>
          <a:noFill/>
          <a:ln w="9525">
            <a:noFill/>
            <a:miter lim="800000"/>
            <a:headEnd/>
            <a:tailEnd/>
          </a:ln>
        </p:spPr>
        <p:txBody>
          <a:bodyPr wrap="none">
            <a:spAutoFit/>
          </a:bodyPr>
          <a:lstStyle/>
          <a:p>
            <a:r>
              <a:rPr lang="en-US" sz="1200"/>
              <a:t>6A</a:t>
            </a:r>
          </a:p>
        </p:txBody>
      </p:sp>
      <p:sp>
        <p:nvSpPr>
          <p:cNvPr id="33904" name="Text Box 212"/>
          <p:cNvSpPr txBox="1">
            <a:spLocks noChangeArrowheads="1"/>
          </p:cNvSpPr>
          <p:nvPr/>
        </p:nvSpPr>
        <p:spPr bwMode="auto">
          <a:xfrm>
            <a:off x="7399338" y="1681163"/>
            <a:ext cx="369887" cy="274637"/>
          </a:xfrm>
          <a:prstGeom prst="rect">
            <a:avLst/>
          </a:prstGeom>
          <a:noFill/>
          <a:ln w="9525">
            <a:noFill/>
            <a:miter lim="800000"/>
            <a:headEnd/>
            <a:tailEnd/>
          </a:ln>
        </p:spPr>
        <p:txBody>
          <a:bodyPr wrap="none">
            <a:spAutoFit/>
          </a:bodyPr>
          <a:lstStyle/>
          <a:p>
            <a:r>
              <a:rPr lang="en-US" sz="1200"/>
              <a:t>7A</a:t>
            </a:r>
          </a:p>
        </p:txBody>
      </p:sp>
      <p:sp>
        <p:nvSpPr>
          <p:cNvPr id="33905" name="Text Box 213"/>
          <p:cNvSpPr txBox="1">
            <a:spLocks noChangeArrowheads="1"/>
          </p:cNvSpPr>
          <p:nvPr/>
        </p:nvSpPr>
        <p:spPr bwMode="auto">
          <a:xfrm>
            <a:off x="7780338" y="1152525"/>
            <a:ext cx="369887" cy="274638"/>
          </a:xfrm>
          <a:prstGeom prst="rect">
            <a:avLst/>
          </a:prstGeom>
          <a:noFill/>
          <a:ln w="9525">
            <a:noFill/>
            <a:miter lim="800000"/>
            <a:headEnd/>
            <a:tailEnd/>
          </a:ln>
        </p:spPr>
        <p:txBody>
          <a:bodyPr wrap="none">
            <a:spAutoFit/>
          </a:bodyPr>
          <a:lstStyle/>
          <a:p>
            <a:r>
              <a:rPr lang="en-US" sz="1200"/>
              <a:t>8A</a:t>
            </a:r>
          </a:p>
        </p:txBody>
      </p:sp>
      <p:sp>
        <p:nvSpPr>
          <p:cNvPr id="33906" name="Rectangle 215"/>
          <p:cNvSpPr>
            <a:spLocks noChangeArrowheads="1"/>
          </p:cNvSpPr>
          <p:nvPr/>
        </p:nvSpPr>
        <p:spPr bwMode="auto">
          <a:xfrm>
            <a:off x="4511675" y="5059363"/>
            <a:ext cx="2820988" cy="1211262"/>
          </a:xfrm>
          <a:prstGeom prst="rect">
            <a:avLst/>
          </a:prstGeom>
          <a:noFill/>
          <a:ln w="9525">
            <a:solidFill>
              <a:schemeClr val="tx1"/>
            </a:solidFill>
            <a:miter lim="800000"/>
            <a:headEnd/>
            <a:tailEnd/>
          </a:ln>
        </p:spPr>
        <p:txBody>
          <a:bodyPr wrap="none" anchor="ctr"/>
          <a:lstStyle/>
          <a:p>
            <a:endParaRPr lang="en-US"/>
          </a:p>
        </p:txBody>
      </p:sp>
      <p:sp>
        <p:nvSpPr>
          <p:cNvPr id="33907" name="Rectangle 216"/>
          <p:cNvSpPr>
            <a:spLocks noChangeArrowheads="1"/>
          </p:cNvSpPr>
          <p:nvPr/>
        </p:nvSpPr>
        <p:spPr bwMode="auto">
          <a:xfrm>
            <a:off x="76200" y="6567488"/>
            <a:ext cx="3749675" cy="214312"/>
          </a:xfrm>
          <a:prstGeom prst="rect">
            <a:avLst/>
          </a:prstGeom>
          <a:noFill/>
          <a:ln w="9525">
            <a:noFill/>
            <a:miter lim="800000"/>
            <a:headEnd/>
            <a:tailEnd/>
          </a:ln>
        </p:spPr>
        <p:txBody>
          <a:bodyPr wrap="none">
            <a:spAutoFit/>
          </a:bodyPr>
          <a:lstStyle/>
          <a:p>
            <a:r>
              <a:rPr lang="en-US" sz="800"/>
              <a:t>Hill, Petrucci, </a:t>
            </a:r>
            <a:r>
              <a:rPr lang="en-US" sz="800" u="sng"/>
              <a:t>General Chemistry An Integrated Approach</a:t>
            </a:r>
            <a:r>
              <a:rPr lang="en-US" sz="800"/>
              <a:t> 2</a:t>
            </a:r>
            <a:r>
              <a:rPr lang="en-US" sz="800" baseline="30000"/>
              <a:t>nd</a:t>
            </a:r>
            <a:r>
              <a:rPr lang="en-US" sz="800"/>
              <a:t> Edition, page 373</a:t>
            </a:r>
          </a:p>
        </p:txBody>
      </p:sp>
      <p:sp>
        <p:nvSpPr>
          <p:cNvPr id="33908" name="AutoShape 225"/>
          <p:cNvSpPr>
            <a:spLocks/>
          </p:cNvSpPr>
          <p:nvPr/>
        </p:nvSpPr>
        <p:spPr bwMode="auto">
          <a:xfrm rot="-5400000">
            <a:off x="4503738" y="2382838"/>
            <a:ext cx="77787" cy="1100137"/>
          </a:xfrm>
          <a:prstGeom prst="rightBracket">
            <a:avLst>
              <a:gd name="adj" fmla="val 117858"/>
            </a:avLst>
          </a:prstGeom>
          <a:noFill/>
          <a:ln w="9525">
            <a:solidFill>
              <a:schemeClr val="tx1"/>
            </a:solidFill>
            <a:round/>
            <a:headEnd/>
            <a:tailEnd/>
          </a:ln>
        </p:spPr>
        <p:txBody>
          <a:bodyPr wrap="none" anchor="ctr"/>
          <a:lstStyle/>
          <a:p>
            <a:endParaRPr lang="en-US"/>
          </a:p>
        </p:txBody>
      </p:sp>
      <p:sp>
        <p:nvSpPr>
          <p:cNvPr id="33909" name="Text Box 205"/>
          <p:cNvSpPr txBox="1">
            <a:spLocks noChangeArrowheads="1"/>
          </p:cNvSpPr>
          <p:nvPr/>
        </p:nvSpPr>
        <p:spPr bwMode="auto">
          <a:xfrm>
            <a:off x="4346575" y="2747963"/>
            <a:ext cx="369888" cy="274637"/>
          </a:xfrm>
          <a:prstGeom prst="rect">
            <a:avLst/>
          </a:prstGeom>
          <a:solidFill>
            <a:schemeClr val="bg1"/>
          </a:solidFill>
          <a:ln w="9525">
            <a:noFill/>
            <a:miter lim="800000"/>
            <a:headEnd/>
            <a:tailEnd/>
          </a:ln>
        </p:spPr>
        <p:txBody>
          <a:bodyPr wrap="none">
            <a:spAutoFit/>
          </a:bodyPr>
          <a:lstStyle/>
          <a:p>
            <a:r>
              <a:rPr lang="en-US" sz="1200"/>
              <a:t>8B</a:t>
            </a:r>
          </a:p>
        </p:txBody>
      </p:sp>
      <p:sp>
        <p:nvSpPr>
          <p:cNvPr id="33910" name="Rectangle 226">
            <a:hlinkClick r:id="rId4" tooltip="Wikipedia -  E L E C T R O N E G A T I  I T Y"/>
          </p:cNvPr>
          <p:cNvSpPr>
            <a:spLocks noChangeArrowheads="1"/>
          </p:cNvSpPr>
          <p:nvPr/>
        </p:nvSpPr>
        <p:spPr bwMode="auto">
          <a:xfrm>
            <a:off x="2162175" y="609600"/>
            <a:ext cx="4645025" cy="522288"/>
          </a:xfrm>
          <a:prstGeom prst="rect">
            <a:avLst/>
          </a:prstGeom>
          <a:noFill/>
          <a:ln w="9525">
            <a:noFill/>
            <a:miter lim="800000"/>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30213" y="2805113"/>
            <a:ext cx="8229600" cy="1143000"/>
          </a:xfrm>
        </p:spPr>
        <p:txBody>
          <a:bodyPr/>
          <a:lstStyle/>
          <a:p>
            <a:pPr eaLnBrk="1" hangingPunct="1"/>
            <a:r>
              <a:rPr lang="en-US" smtClean="0"/>
              <a:t>Ionization Energy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en-US" sz="4000" smtClean="0"/>
              <a:t>Ionization Energies</a:t>
            </a:r>
          </a:p>
        </p:txBody>
      </p:sp>
      <p:sp>
        <p:nvSpPr>
          <p:cNvPr id="35843" name="Rectangle 5"/>
          <p:cNvSpPr>
            <a:spLocks noChangeArrowheads="1"/>
          </p:cNvSpPr>
          <p:nvPr/>
        </p:nvSpPr>
        <p:spPr bwMode="auto">
          <a:xfrm>
            <a:off x="457200" y="1500188"/>
            <a:ext cx="8229600" cy="4525962"/>
          </a:xfrm>
          <a:prstGeom prst="rect">
            <a:avLst/>
          </a:prstGeom>
          <a:noFill/>
          <a:ln w="9525">
            <a:noFill/>
            <a:miter lim="800000"/>
            <a:headEnd/>
            <a:tailEnd/>
          </a:ln>
        </p:spPr>
        <p:txBody>
          <a:bodyPr/>
          <a:lstStyle/>
          <a:p>
            <a:pPr marL="342900" indent="-342900">
              <a:lnSpc>
                <a:spcPct val="90000"/>
              </a:lnSpc>
              <a:spcBef>
                <a:spcPct val="20000"/>
              </a:spcBef>
            </a:pPr>
            <a:r>
              <a:rPr lang="en-US" sz="2000"/>
              <a:t>•   Energy is required to remove an electron from an atom to form a cation.</a:t>
            </a:r>
          </a:p>
          <a:p>
            <a:pPr marL="342900" indent="-342900">
              <a:lnSpc>
                <a:spcPct val="90000"/>
              </a:lnSpc>
              <a:spcBef>
                <a:spcPct val="20000"/>
              </a:spcBef>
            </a:pPr>
            <a:endParaRPr lang="en-US" sz="1000"/>
          </a:p>
          <a:p>
            <a:pPr marL="342900" indent="-342900">
              <a:lnSpc>
                <a:spcPct val="90000"/>
              </a:lnSpc>
              <a:spcBef>
                <a:spcPct val="20000"/>
              </a:spcBef>
            </a:pPr>
            <a:r>
              <a:rPr lang="en-US" sz="2000"/>
              <a:t>•   Ionization energy </a:t>
            </a:r>
            <a:r>
              <a:rPr lang="en-US" sz="2000" i="1"/>
              <a:t>(</a:t>
            </a:r>
            <a:r>
              <a:rPr lang="en-US" sz="2000" i="1">
                <a:sym typeface="Symbol" pitchFamily="18" charset="2"/>
              </a:rPr>
              <a:t></a:t>
            </a:r>
            <a:r>
              <a:rPr lang="en-US" sz="2000"/>
              <a:t>) is the amount of energy needed to remove an electron from the gaseous atom E in its ground state:</a:t>
            </a:r>
          </a:p>
          <a:p>
            <a:pPr marL="342900" indent="-342900">
              <a:lnSpc>
                <a:spcPct val="90000"/>
              </a:lnSpc>
              <a:spcBef>
                <a:spcPct val="20000"/>
              </a:spcBef>
            </a:pPr>
            <a:r>
              <a:rPr lang="en-US" sz="2000"/>
              <a:t>     E </a:t>
            </a:r>
            <a:r>
              <a:rPr lang="en-US" sz="2000" baseline="-25000"/>
              <a:t>(g) </a:t>
            </a:r>
            <a:r>
              <a:rPr lang="en-US" sz="2000"/>
              <a:t>+ </a:t>
            </a:r>
            <a:r>
              <a:rPr lang="en-US" sz="2000" i="1">
                <a:sym typeface="Symbol" pitchFamily="18" charset="2"/>
              </a:rPr>
              <a:t></a:t>
            </a:r>
            <a:r>
              <a:rPr lang="en-US" sz="2000"/>
              <a:t> </a:t>
            </a:r>
            <a:r>
              <a:rPr lang="en-US" sz="2000">
                <a:sym typeface="Symbol" pitchFamily="18" charset="2"/>
              </a:rPr>
              <a:t>  E</a:t>
            </a:r>
            <a:r>
              <a:rPr lang="en-US" sz="2000" baseline="30000">
                <a:sym typeface="Symbol" pitchFamily="18" charset="2"/>
              </a:rPr>
              <a:t>+</a:t>
            </a:r>
            <a:r>
              <a:rPr lang="en-US" sz="2000" baseline="-25000">
                <a:sym typeface="Symbol" pitchFamily="18" charset="2"/>
              </a:rPr>
              <a:t>(g)  </a:t>
            </a:r>
            <a:r>
              <a:rPr lang="en-US" sz="2000">
                <a:sym typeface="Symbol" pitchFamily="18" charset="2"/>
              </a:rPr>
              <a:t>+ e</a:t>
            </a:r>
            <a:r>
              <a:rPr lang="en-US" sz="2000" baseline="30000">
                <a:sym typeface="Symbol" pitchFamily="18" charset="2"/>
              </a:rPr>
              <a:t>--</a:t>
            </a:r>
            <a:r>
              <a:rPr lang="en-US" sz="2000">
                <a:sym typeface="Symbol" pitchFamily="18" charset="2"/>
              </a:rPr>
              <a:t> energy required for reaction = </a:t>
            </a:r>
            <a:r>
              <a:rPr lang="en-US" sz="2000" i="1">
                <a:sym typeface="Symbol" pitchFamily="18" charset="2"/>
              </a:rPr>
              <a:t></a:t>
            </a:r>
            <a:r>
              <a:rPr lang="en-US" sz="2000">
                <a:sym typeface="Symbol" pitchFamily="18" charset="2"/>
              </a:rPr>
              <a:t>.</a:t>
            </a:r>
          </a:p>
          <a:p>
            <a:pPr marL="342900" indent="-342900">
              <a:lnSpc>
                <a:spcPct val="90000"/>
              </a:lnSpc>
              <a:spcBef>
                <a:spcPct val="20000"/>
              </a:spcBef>
            </a:pPr>
            <a:endParaRPr lang="en-US" sz="1000" i="1">
              <a:sym typeface="Symbol" pitchFamily="18" charset="2"/>
            </a:endParaRPr>
          </a:p>
          <a:p>
            <a:pPr marL="342900" indent="-342900">
              <a:lnSpc>
                <a:spcPct val="90000"/>
              </a:lnSpc>
              <a:spcBef>
                <a:spcPct val="20000"/>
              </a:spcBef>
            </a:pPr>
            <a:r>
              <a:rPr lang="en-US" sz="2000" i="1">
                <a:sym typeface="Symbol" pitchFamily="18" charset="2"/>
              </a:rPr>
              <a:t>•   </a:t>
            </a:r>
            <a:r>
              <a:rPr lang="en-US" sz="2000">
                <a:sym typeface="Symbol" pitchFamily="18" charset="2"/>
              </a:rPr>
              <a:t>Ionization energy is always positive (</a:t>
            </a:r>
            <a:r>
              <a:rPr lang="en-US" sz="2000" i="1">
                <a:sym typeface="Symbol" pitchFamily="18" charset="2"/>
              </a:rPr>
              <a:t> </a:t>
            </a:r>
            <a:r>
              <a:rPr lang="en-US" sz="2000">
                <a:sym typeface="Symbol" pitchFamily="18" charset="2"/>
              </a:rPr>
              <a:t>&gt; 0).</a:t>
            </a:r>
          </a:p>
          <a:p>
            <a:pPr marL="342900" indent="-342900">
              <a:lnSpc>
                <a:spcPct val="90000"/>
              </a:lnSpc>
              <a:spcBef>
                <a:spcPct val="20000"/>
              </a:spcBef>
            </a:pPr>
            <a:endParaRPr lang="en-US" sz="1000">
              <a:sym typeface="Symbol" pitchFamily="18" charset="2"/>
            </a:endParaRPr>
          </a:p>
          <a:p>
            <a:pPr marL="342900" indent="-342900">
              <a:lnSpc>
                <a:spcPct val="90000"/>
              </a:lnSpc>
              <a:spcBef>
                <a:spcPct val="20000"/>
              </a:spcBef>
            </a:pPr>
            <a:r>
              <a:rPr lang="en-US" sz="2000">
                <a:sym typeface="Symbol" pitchFamily="18" charset="2"/>
              </a:rPr>
              <a:t>•   Larger values of </a:t>
            </a:r>
            <a:r>
              <a:rPr lang="en-US" sz="2000" i="1">
                <a:sym typeface="Symbol" pitchFamily="18" charset="2"/>
              </a:rPr>
              <a:t> </a:t>
            </a:r>
            <a:r>
              <a:rPr lang="en-US" sz="2000">
                <a:sym typeface="Symbol" pitchFamily="18" charset="2"/>
              </a:rPr>
              <a:t>mean that the electron is more tightly bound to the atom and is harder to remove.</a:t>
            </a:r>
          </a:p>
          <a:p>
            <a:pPr marL="342900" indent="-342900">
              <a:lnSpc>
                <a:spcPct val="90000"/>
              </a:lnSpc>
              <a:spcBef>
                <a:spcPct val="20000"/>
              </a:spcBef>
            </a:pPr>
            <a:endParaRPr lang="en-US" sz="1000">
              <a:sym typeface="Symbol" pitchFamily="18" charset="2"/>
            </a:endParaRPr>
          </a:p>
          <a:p>
            <a:pPr marL="342900" indent="-342900">
              <a:lnSpc>
                <a:spcPct val="90000"/>
              </a:lnSpc>
              <a:spcBef>
                <a:spcPct val="20000"/>
              </a:spcBef>
            </a:pPr>
            <a:r>
              <a:rPr lang="en-US" sz="2000">
                <a:sym typeface="Symbol" pitchFamily="18" charset="2"/>
              </a:rPr>
              <a:t>•   Units for ionization energies are kilojoules/mole (kJ/mol) or electron volts (eV) - 1 eV = 96.49 kJ/mol.  </a:t>
            </a:r>
          </a:p>
          <a:p>
            <a:pPr marL="342900" indent="-342900">
              <a:lnSpc>
                <a:spcPct val="90000"/>
              </a:lnSpc>
              <a:spcBef>
                <a:spcPct val="20000"/>
              </a:spcBef>
            </a:pPr>
            <a:endParaRPr lang="en-US" sz="2000" i="1">
              <a:sym typeface="Symbol" pitchFamily="18" charset="2"/>
            </a:endParaRPr>
          </a:p>
        </p:txBody>
      </p:sp>
      <p:sp>
        <p:nvSpPr>
          <p:cNvPr id="35844" name="Rectangle 6"/>
          <p:cNvSpPr>
            <a:spLocks noChangeArrowheads="1"/>
          </p:cNvSpPr>
          <p:nvPr/>
        </p:nvSpPr>
        <p:spPr bwMode="auto">
          <a:xfrm>
            <a:off x="76200" y="6554788"/>
            <a:ext cx="3317875" cy="214312"/>
          </a:xfrm>
          <a:prstGeom prst="rect">
            <a:avLst/>
          </a:prstGeom>
          <a:noFill/>
          <a:ln w="9525">
            <a:noFill/>
            <a:miter lim="800000"/>
            <a:headEnd/>
            <a:tailEnd/>
          </a:ln>
        </p:spPr>
        <p:txBody>
          <a:bodyPr wrap="none">
            <a:spAutoFit/>
          </a:bodyPr>
          <a:lstStyle/>
          <a:p>
            <a:r>
              <a:rPr lang="en-US" sz="800"/>
              <a:t>Copyright ©  2007 Pearson Benjamin Cummings.  All rights reserved.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2"/>
          <p:cNvSpPr>
            <a:spLocks/>
          </p:cNvSpPr>
          <p:nvPr/>
        </p:nvSpPr>
        <p:spPr bwMode="auto">
          <a:xfrm>
            <a:off x="2667000" y="2667000"/>
            <a:ext cx="3962400" cy="3657600"/>
          </a:xfrm>
          <a:custGeom>
            <a:avLst/>
            <a:gdLst>
              <a:gd name="T0" fmla="*/ 0 w 2496"/>
              <a:gd name="T1" fmla="*/ 0 h 2304"/>
              <a:gd name="T2" fmla="*/ 576 w 2496"/>
              <a:gd name="T3" fmla="*/ 0 h 2304"/>
              <a:gd name="T4" fmla="*/ 576 w 2496"/>
              <a:gd name="T5" fmla="*/ 1776 h 2304"/>
              <a:gd name="T6" fmla="*/ 1200 w 2496"/>
              <a:gd name="T7" fmla="*/ 1776 h 2304"/>
              <a:gd name="T8" fmla="*/ 1200 w 2496"/>
              <a:gd name="T9" fmla="*/ 2304 h 2304"/>
              <a:gd name="T10" fmla="*/ 2496 w 2496"/>
              <a:gd name="T11" fmla="*/ 2304 h 2304"/>
              <a:gd name="T12" fmla="*/ 2496 w 2496"/>
              <a:gd name="T13" fmla="*/ 1728 h 2304"/>
              <a:gd name="T14" fmla="*/ 1824 w 2496"/>
              <a:gd name="T15" fmla="*/ 1728 h 2304"/>
              <a:gd name="T16" fmla="*/ 1824 w 2496"/>
              <a:gd name="T17" fmla="*/ 1200 h 2304"/>
              <a:gd name="T18" fmla="*/ 1200 w 2496"/>
              <a:gd name="T19" fmla="*/ 1200 h 2304"/>
              <a:gd name="T20" fmla="*/ 1200 w 2496"/>
              <a:gd name="T21" fmla="*/ 624 h 2304"/>
              <a:gd name="T22" fmla="*/ 0 w 2496"/>
              <a:gd name="T23" fmla="*/ 624 h 2304"/>
              <a:gd name="T24" fmla="*/ 0 w 2496"/>
              <a:gd name="T25" fmla="*/ 0 h 2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2304"/>
              <a:gd name="T41" fmla="*/ 2496 w 2496"/>
              <a:gd name="T42" fmla="*/ 2304 h 2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2304">
                <a:moveTo>
                  <a:pt x="0" y="0"/>
                </a:moveTo>
                <a:lnTo>
                  <a:pt x="576" y="0"/>
                </a:lnTo>
                <a:lnTo>
                  <a:pt x="576" y="1776"/>
                </a:lnTo>
                <a:lnTo>
                  <a:pt x="1200" y="1776"/>
                </a:lnTo>
                <a:lnTo>
                  <a:pt x="1200" y="2304"/>
                </a:lnTo>
                <a:lnTo>
                  <a:pt x="2496" y="2304"/>
                </a:lnTo>
                <a:lnTo>
                  <a:pt x="2496" y="1728"/>
                </a:lnTo>
                <a:lnTo>
                  <a:pt x="1824" y="1728"/>
                </a:lnTo>
                <a:lnTo>
                  <a:pt x="1824" y="1200"/>
                </a:lnTo>
                <a:lnTo>
                  <a:pt x="1200" y="1200"/>
                </a:lnTo>
                <a:lnTo>
                  <a:pt x="1200" y="624"/>
                </a:lnTo>
                <a:lnTo>
                  <a:pt x="0" y="624"/>
                </a:lnTo>
                <a:lnTo>
                  <a:pt x="0" y="0"/>
                </a:lnTo>
                <a:close/>
              </a:path>
            </a:pathLst>
          </a:custGeom>
          <a:noFill/>
          <a:ln w="9525">
            <a:solidFill>
              <a:schemeClr val="tx1"/>
            </a:solidFill>
            <a:round/>
            <a:headEnd/>
            <a:tailEnd/>
          </a:ln>
        </p:spPr>
        <p:txBody>
          <a:bodyPr/>
          <a:lstStyle/>
          <a:p>
            <a:endParaRPr lang="en-US"/>
          </a:p>
        </p:txBody>
      </p:sp>
      <p:sp>
        <p:nvSpPr>
          <p:cNvPr id="36867" name="Rectangle 3"/>
          <p:cNvSpPr>
            <a:spLocks noGrp="1" noChangeArrowheads="1"/>
          </p:cNvSpPr>
          <p:nvPr>
            <p:ph type="title"/>
          </p:nvPr>
        </p:nvSpPr>
        <p:spPr/>
        <p:txBody>
          <a:bodyPr/>
          <a:lstStyle/>
          <a:p>
            <a:pPr eaLnBrk="1" hangingPunct="1"/>
            <a:r>
              <a:rPr lang="en-US" sz="3600" smtClean="0"/>
              <a:t>First Ionization Energies</a:t>
            </a:r>
            <a:br>
              <a:rPr lang="en-US" sz="3600" smtClean="0"/>
            </a:br>
            <a:r>
              <a:rPr lang="en-US" sz="2800" smtClean="0"/>
              <a:t>(kJ/mol)</a:t>
            </a:r>
            <a:endParaRPr lang="en-US" sz="3600" smtClean="0"/>
          </a:p>
        </p:txBody>
      </p:sp>
      <p:sp>
        <p:nvSpPr>
          <p:cNvPr id="36868" name="Text Box 4"/>
          <p:cNvSpPr txBox="1">
            <a:spLocks noChangeArrowheads="1"/>
          </p:cNvSpPr>
          <p:nvPr/>
        </p:nvSpPr>
        <p:spPr bwMode="auto">
          <a:xfrm>
            <a:off x="630238" y="1981200"/>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H</a:t>
            </a:r>
          </a:p>
          <a:p>
            <a:pPr algn="ctr"/>
            <a:r>
              <a:rPr lang="en-US">
                <a:solidFill>
                  <a:schemeClr val="accent2"/>
                </a:solidFill>
              </a:rPr>
              <a:t>1312.1</a:t>
            </a:r>
          </a:p>
        </p:txBody>
      </p:sp>
      <p:sp>
        <p:nvSpPr>
          <p:cNvPr id="36869" name="Text Box 5"/>
          <p:cNvSpPr txBox="1">
            <a:spLocks noChangeArrowheads="1"/>
          </p:cNvSpPr>
          <p:nvPr/>
        </p:nvSpPr>
        <p:spPr bwMode="auto">
          <a:xfrm>
            <a:off x="673100" y="2809875"/>
            <a:ext cx="755650" cy="731838"/>
          </a:xfrm>
          <a:prstGeom prst="rect">
            <a:avLst/>
          </a:prstGeom>
          <a:noFill/>
          <a:ln w="9525">
            <a:noFill/>
            <a:miter lim="800000"/>
            <a:headEnd/>
            <a:tailEnd/>
          </a:ln>
        </p:spPr>
        <p:txBody>
          <a:bodyPr wrap="none">
            <a:spAutoFit/>
          </a:bodyPr>
          <a:lstStyle/>
          <a:p>
            <a:pPr algn="ctr"/>
            <a:r>
              <a:rPr lang="en-US" sz="2400" b="1"/>
              <a:t>Li</a:t>
            </a:r>
          </a:p>
          <a:p>
            <a:pPr algn="ctr"/>
            <a:r>
              <a:rPr lang="en-US"/>
              <a:t>520.3</a:t>
            </a:r>
          </a:p>
        </p:txBody>
      </p:sp>
      <p:sp>
        <p:nvSpPr>
          <p:cNvPr id="36870" name="Text Box 6"/>
          <p:cNvSpPr txBox="1">
            <a:spLocks noChangeArrowheads="1"/>
          </p:cNvSpPr>
          <p:nvPr/>
        </p:nvSpPr>
        <p:spPr bwMode="auto">
          <a:xfrm>
            <a:off x="673100" y="3724275"/>
            <a:ext cx="755650" cy="731838"/>
          </a:xfrm>
          <a:prstGeom prst="rect">
            <a:avLst/>
          </a:prstGeom>
          <a:noFill/>
          <a:ln w="9525">
            <a:noFill/>
            <a:miter lim="800000"/>
            <a:headEnd/>
            <a:tailEnd/>
          </a:ln>
        </p:spPr>
        <p:txBody>
          <a:bodyPr wrap="none">
            <a:spAutoFit/>
          </a:bodyPr>
          <a:lstStyle/>
          <a:p>
            <a:pPr algn="ctr"/>
            <a:r>
              <a:rPr lang="en-US" sz="2400" b="1"/>
              <a:t>Na</a:t>
            </a:r>
          </a:p>
          <a:p>
            <a:pPr algn="ctr"/>
            <a:r>
              <a:rPr lang="en-US"/>
              <a:t>495.9</a:t>
            </a:r>
          </a:p>
        </p:txBody>
      </p:sp>
      <p:sp>
        <p:nvSpPr>
          <p:cNvPr id="36871" name="Text Box 7"/>
          <p:cNvSpPr txBox="1">
            <a:spLocks noChangeArrowheads="1"/>
          </p:cNvSpPr>
          <p:nvPr/>
        </p:nvSpPr>
        <p:spPr bwMode="auto">
          <a:xfrm>
            <a:off x="673100" y="4562475"/>
            <a:ext cx="755650" cy="731838"/>
          </a:xfrm>
          <a:prstGeom prst="rect">
            <a:avLst/>
          </a:prstGeom>
          <a:noFill/>
          <a:ln w="9525">
            <a:noFill/>
            <a:miter lim="800000"/>
            <a:headEnd/>
            <a:tailEnd/>
          </a:ln>
        </p:spPr>
        <p:txBody>
          <a:bodyPr wrap="none">
            <a:spAutoFit/>
          </a:bodyPr>
          <a:lstStyle/>
          <a:p>
            <a:pPr algn="ctr"/>
            <a:r>
              <a:rPr lang="en-US" sz="2400" b="1"/>
              <a:t>K</a:t>
            </a:r>
          </a:p>
          <a:p>
            <a:pPr algn="ctr"/>
            <a:r>
              <a:rPr lang="en-US"/>
              <a:t>418.9</a:t>
            </a:r>
          </a:p>
        </p:txBody>
      </p:sp>
      <p:sp>
        <p:nvSpPr>
          <p:cNvPr id="36872" name="Text Box 8"/>
          <p:cNvSpPr txBox="1">
            <a:spLocks noChangeArrowheads="1"/>
          </p:cNvSpPr>
          <p:nvPr/>
        </p:nvSpPr>
        <p:spPr bwMode="auto">
          <a:xfrm>
            <a:off x="1695450" y="2809875"/>
            <a:ext cx="755650" cy="731838"/>
          </a:xfrm>
          <a:prstGeom prst="rect">
            <a:avLst/>
          </a:prstGeom>
          <a:noFill/>
          <a:ln w="9525">
            <a:noFill/>
            <a:miter lim="800000"/>
            <a:headEnd/>
            <a:tailEnd/>
          </a:ln>
        </p:spPr>
        <p:txBody>
          <a:bodyPr wrap="none">
            <a:spAutoFit/>
          </a:bodyPr>
          <a:lstStyle/>
          <a:p>
            <a:pPr algn="ctr"/>
            <a:r>
              <a:rPr lang="en-US" sz="2400" b="1"/>
              <a:t>Be</a:t>
            </a:r>
          </a:p>
          <a:p>
            <a:pPr algn="ctr"/>
            <a:r>
              <a:rPr lang="en-US"/>
              <a:t>899.5</a:t>
            </a:r>
          </a:p>
        </p:txBody>
      </p:sp>
      <p:sp>
        <p:nvSpPr>
          <p:cNvPr id="36873" name="Text Box 9"/>
          <p:cNvSpPr txBox="1">
            <a:spLocks noChangeArrowheads="1"/>
          </p:cNvSpPr>
          <p:nvPr/>
        </p:nvSpPr>
        <p:spPr bwMode="auto">
          <a:xfrm>
            <a:off x="1695450" y="3724275"/>
            <a:ext cx="755650" cy="731838"/>
          </a:xfrm>
          <a:prstGeom prst="rect">
            <a:avLst/>
          </a:prstGeom>
          <a:noFill/>
          <a:ln w="9525">
            <a:noFill/>
            <a:miter lim="800000"/>
            <a:headEnd/>
            <a:tailEnd/>
          </a:ln>
        </p:spPr>
        <p:txBody>
          <a:bodyPr wrap="none">
            <a:spAutoFit/>
          </a:bodyPr>
          <a:lstStyle/>
          <a:p>
            <a:pPr algn="ctr"/>
            <a:r>
              <a:rPr lang="en-US" sz="2400" b="1"/>
              <a:t>Mg</a:t>
            </a:r>
          </a:p>
          <a:p>
            <a:pPr algn="ctr"/>
            <a:r>
              <a:rPr lang="en-US"/>
              <a:t>737.8</a:t>
            </a:r>
          </a:p>
        </p:txBody>
      </p:sp>
      <p:sp>
        <p:nvSpPr>
          <p:cNvPr id="36874" name="Text Box 10"/>
          <p:cNvSpPr txBox="1">
            <a:spLocks noChangeArrowheads="1"/>
          </p:cNvSpPr>
          <p:nvPr/>
        </p:nvSpPr>
        <p:spPr bwMode="auto">
          <a:xfrm>
            <a:off x="1695450" y="4562475"/>
            <a:ext cx="755650" cy="731838"/>
          </a:xfrm>
          <a:prstGeom prst="rect">
            <a:avLst/>
          </a:prstGeom>
          <a:noFill/>
          <a:ln w="9525">
            <a:noFill/>
            <a:miter lim="800000"/>
            <a:headEnd/>
            <a:tailEnd/>
          </a:ln>
        </p:spPr>
        <p:txBody>
          <a:bodyPr wrap="none">
            <a:spAutoFit/>
          </a:bodyPr>
          <a:lstStyle/>
          <a:p>
            <a:pPr algn="ctr"/>
            <a:r>
              <a:rPr lang="en-US" sz="2400" b="1"/>
              <a:t>Ca</a:t>
            </a:r>
          </a:p>
          <a:p>
            <a:pPr algn="ctr"/>
            <a:r>
              <a:rPr lang="en-US"/>
              <a:t>589.9</a:t>
            </a:r>
          </a:p>
        </p:txBody>
      </p:sp>
      <p:sp>
        <p:nvSpPr>
          <p:cNvPr id="36875" name="Text Box 11"/>
          <p:cNvSpPr txBox="1">
            <a:spLocks noChangeArrowheads="1"/>
          </p:cNvSpPr>
          <p:nvPr/>
        </p:nvSpPr>
        <p:spPr bwMode="auto">
          <a:xfrm>
            <a:off x="2730500" y="28098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B</a:t>
            </a:r>
          </a:p>
          <a:p>
            <a:pPr algn="ctr"/>
            <a:r>
              <a:rPr lang="en-US">
                <a:solidFill>
                  <a:schemeClr val="bg2"/>
                </a:solidFill>
              </a:rPr>
              <a:t>800.7</a:t>
            </a:r>
          </a:p>
        </p:txBody>
      </p:sp>
      <p:sp>
        <p:nvSpPr>
          <p:cNvPr id="36876" name="Text Box 12"/>
          <p:cNvSpPr txBox="1">
            <a:spLocks noChangeArrowheads="1"/>
          </p:cNvSpPr>
          <p:nvPr/>
        </p:nvSpPr>
        <p:spPr bwMode="auto">
          <a:xfrm>
            <a:off x="2730500" y="3724275"/>
            <a:ext cx="755650" cy="731838"/>
          </a:xfrm>
          <a:prstGeom prst="rect">
            <a:avLst/>
          </a:prstGeom>
          <a:noFill/>
          <a:ln w="9525">
            <a:noFill/>
            <a:miter lim="800000"/>
            <a:headEnd/>
            <a:tailEnd/>
          </a:ln>
        </p:spPr>
        <p:txBody>
          <a:bodyPr wrap="none">
            <a:spAutoFit/>
          </a:bodyPr>
          <a:lstStyle/>
          <a:p>
            <a:pPr algn="ctr"/>
            <a:r>
              <a:rPr lang="en-US" sz="2400" b="1"/>
              <a:t>Al</a:t>
            </a:r>
          </a:p>
          <a:p>
            <a:pPr algn="ctr"/>
            <a:r>
              <a:rPr lang="en-US"/>
              <a:t>577.6</a:t>
            </a:r>
          </a:p>
        </p:txBody>
      </p:sp>
      <p:sp>
        <p:nvSpPr>
          <p:cNvPr id="36877" name="Text Box 13"/>
          <p:cNvSpPr txBox="1">
            <a:spLocks noChangeArrowheads="1"/>
          </p:cNvSpPr>
          <p:nvPr/>
        </p:nvSpPr>
        <p:spPr bwMode="auto">
          <a:xfrm>
            <a:off x="2730500" y="4562475"/>
            <a:ext cx="755650" cy="731838"/>
          </a:xfrm>
          <a:prstGeom prst="rect">
            <a:avLst/>
          </a:prstGeom>
          <a:noFill/>
          <a:ln w="9525">
            <a:noFill/>
            <a:miter lim="800000"/>
            <a:headEnd/>
            <a:tailEnd/>
          </a:ln>
        </p:spPr>
        <p:txBody>
          <a:bodyPr wrap="none">
            <a:spAutoFit/>
          </a:bodyPr>
          <a:lstStyle/>
          <a:p>
            <a:pPr algn="ctr"/>
            <a:r>
              <a:rPr lang="en-US" sz="2400" b="1"/>
              <a:t>Ga</a:t>
            </a:r>
          </a:p>
          <a:p>
            <a:pPr algn="ctr"/>
            <a:r>
              <a:rPr lang="en-US"/>
              <a:t>578.6</a:t>
            </a:r>
          </a:p>
        </p:txBody>
      </p:sp>
      <p:sp>
        <p:nvSpPr>
          <p:cNvPr id="36878" name="Text Box 14"/>
          <p:cNvSpPr txBox="1">
            <a:spLocks noChangeArrowheads="1"/>
          </p:cNvSpPr>
          <p:nvPr/>
        </p:nvSpPr>
        <p:spPr bwMode="auto">
          <a:xfrm>
            <a:off x="368935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C</a:t>
            </a:r>
          </a:p>
          <a:p>
            <a:pPr algn="ctr"/>
            <a:r>
              <a:rPr lang="en-US">
                <a:solidFill>
                  <a:schemeClr val="accent2"/>
                </a:solidFill>
              </a:rPr>
              <a:t>1086.5</a:t>
            </a:r>
          </a:p>
        </p:txBody>
      </p:sp>
      <p:sp>
        <p:nvSpPr>
          <p:cNvPr id="36879" name="Text Box 15"/>
          <p:cNvSpPr txBox="1">
            <a:spLocks noChangeArrowheads="1"/>
          </p:cNvSpPr>
          <p:nvPr/>
        </p:nvSpPr>
        <p:spPr bwMode="auto">
          <a:xfrm>
            <a:off x="3752850" y="37242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Si</a:t>
            </a:r>
          </a:p>
          <a:p>
            <a:pPr algn="ctr"/>
            <a:r>
              <a:rPr lang="en-US">
                <a:solidFill>
                  <a:schemeClr val="bg2"/>
                </a:solidFill>
              </a:rPr>
              <a:t>786.5</a:t>
            </a:r>
          </a:p>
        </p:txBody>
      </p:sp>
      <p:sp>
        <p:nvSpPr>
          <p:cNvPr id="36880" name="Text Box 16"/>
          <p:cNvSpPr txBox="1">
            <a:spLocks noChangeArrowheads="1"/>
          </p:cNvSpPr>
          <p:nvPr/>
        </p:nvSpPr>
        <p:spPr bwMode="auto">
          <a:xfrm>
            <a:off x="3752850" y="45624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Ge</a:t>
            </a:r>
          </a:p>
          <a:p>
            <a:pPr algn="ctr"/>
            <a:r>
              <a:rPr lang="en-US">
                <a:solidFill>
                  <a:schemeClr val="bg2"/>
                </a:solidFill>
              </a:rPr>
              <a:t>761.2</a:t>
            </a:r>
          </a:p>
        </p:txBody>
      </p:sp>
      <p:sp>
        <p:nvSpPr>
          <p:cNvPr id="36881" name="Text Box 17"/>
          <p:cNvSpPr txBox="1">
            <a:spLocks noChangeArrowheads="1"/>
          </p:cNvSpPr>
          <p:nvPr/>
        </p:nvSpPr>
        <p:spPr bwMode="auto">
          <a:xfrm>
            <a:off x="464820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N</a:t>
            </a:r>
          </a:p>
          <a:p>
            <a:pPr algn="ctr"/>
            <a:r>
              <a:rPr lang="en-US">
                <a:solidFill>
                  <a:schemeClr val="accent2"/>
                </a:solidFill>
              </a:rPr>
              <a:t>1402.4</a:t>
            </a:r>
          </a:p>
        </p:txBody>
      </p:sp>
      <p:sp>
        <p:nvSpPr>
          <p:cNvPr id="36882" name="Text Box 18"/>
          <p:cNvSpPr txBox="1">
            <a:spLocks noChangeArrowheads="1"/>
          </p:cNvSpPr>
          <p:nvPr/>
        </p:nvSpPr>
        <p:spPr bwMode="auto">
          <a:xfrm>
            <a:off x="4648200" y="37242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P</a:t>
            </a:r>
          </a:p>
          <a:p>
            <a:pPr algn="ctr"/>
            <a:r>
              <a:rPr lang="en-US">
                <a:solidFill>
                  <a:schemeClr val="accent2"/>
                </a:solidFill>
              </a:rPr>
              <a:t>1011.8</a:t>
            </a:r>
          </a:p>
        </p:txBody>
      </p:sp>
      <p:sp>
        <p:nvSpPr>
          <p:cNvPr id="36883" name="Text Box 19"/>
          <p:cNvSpPr txBox="1">
            <a:spLocks noChangeArrowheads="1"/>
          </p:cNvSpPr>
          <p:nvPr/>
        </p:nvSpPr>
        <p:spPr bwMode="auto">
          <a:xfrm>
            <a:off x="4711700" y="45624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As</a:t>
            </a:r>
          </a:p>
          <a:p>
            <a:pPr algn="ctr"/>
            <a:r>
              <a:rPr lang="en-US">
                <a:solidFill>
                  <a:schemeClr val="bg2"/>
                </a:solidFill>
              </a:rPr>
              <a:t>946.5</a:t>
            </a:r>
          </a:p>
        </p:txBody>
      </p:sp>
      <p:sp>
        <p:nvSpPr>
          <p:cNvPr id="36884" name="Text Box 20"/>
          <p:cNvSpPr txBox="1">
            <a:spLocks noChangeArrowheads="1"/>
          </p:cNvSpPr>
          <p:nvPr/>
        </p:nvSpPr>
        <p:spPr bwMode="auto">
          <a:xfrm>
            <a:off x="567055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O</a:t>
            </a:r>
          </a:p>
          <a:p>
            <a:pPr algn="ctr"/>
            <a:r>
              <a:rPr lang="en-US">
                <a:solidFill>
                  <a:schemeClr val="accent2"/>
                </a:solidFill>
              </a:rPr>
              <a:t>1314.0</a:t>
            </a:r>
          </a:p>
        </p:txBody>
      </p:sp>
      <p:sp>
        <p:nvSpPr>
          <p:cNvPr id="36885" name="Text Box 21"/>
          <p:cNvSpPr txBox="1">
            <a:spLocks noChangeArrowheads="1"/>
          </p:cNvSpPr>
          <p:nvPr/>
        </p:nvSpPr>
        <p:spPr bwMode="auto">
          <a:xfrm>
            <a:off x="5734050" y="3724275"/>
            <a:ext cx="755650" cy="731838"/>
          </a:xfrm>
          <a:prstGeom prst="rect">
            <a:avLst/>
          </a:prstGeom>
          <a:noFill/>
          <a:ln w="9525">
            <a:noFill/>
            <a:miter lim="800000"/>
            <a:headEnd/>
            <a:tailEnd/>
          </a:ln>
        </p:spPr>
        <p:txBody>
          <a:bodyPr wrap="none">
            <a:spAutoFit/>
          </a:bodyPr>
          <a:lstStyle/>
          <a:p>
            <a:pPr algn="ctr"/>
            <a:r>
              <a:rPr lang="en-US" sz="2400" b="1">
                <a:solidFill>
                  <a:schemeClr val="accent2"/>
                </a:solidFill>
              </a:rPr>
              <a:t>S</a:t>
            </a:r>
          </a:p>
          <a:p>
            <a:pPr algn="ctr"/>
            <a:r>
              <a:rPr lang="en-US">
                <a:solidFill>
                  <a:schemeClr val="accent2"/>
                </a:solidFill>
              </a:rPr>
              <a:t>999.7</a:t>
            </a:r>
          </a:p>
        </p:txBody>
      </p:sp>
      <p:sp>
        <p:nvSpPr>
          <p:cNvPr id="36886" name="Text Box 22"/>
          <p:cNvSpPr txBox="1">
            <a:spLocks noChangeArrowheads="1"/>
          </p:cNvSpPr>
          <p:nvPr/>
        </p:nvSpPr>
        <p:spPr bwMode="auto">
          <a:xfrm>
            <a:off x="5734050" y="4562475"/>
            <a:ext cx="755650" cy="731838"/>
          </a:xfrm>
          <a:prstGeom prst="rect">
            <a:avLst/>
          </a:prstGeom>
          <a:noFill/>
          <a:ln w="9525">
            <a:noFill/>
            <a:miter lim="800000"/>
            <a:headEnd/>
            <a:tailEnd/>
          </a:ln>
        </p:spPr>
        <p:txBody>
          <a:bodyPr wrap="none">
            <a:spAutoFit/>
          </a:bodyPr>
          <a:lstStyle/>
          <a:p>
            <a:pPr algn="ctr"/>
            <a:r>
              <a:rPr lang="en-US" sz="2400" b="1">
                <a:solidFill>
                  <a:schemeClr val="accent2"/>
                </a:solidFill>
              </a:rPr>
              <a:t>Se</a:t>
            </a:r>
          </a:p>
          <a:p>
            <a:pPr algn="ctr"/>
            <a:r>
              <a:rPr lang="en-US">
                <a:solidFill>
                  <a:schemeClr val="accent2"/>
                </a:solidFill>
              </a:rPr>
              <a:t>940.7</a:t>
            </a:r>
          </a:p>
        </p:txBody>
      </p:sp>
      <p:sp>
        <p:nvSpPr>
          <p:cNvPr id="36887" name="Text Box 23"/>
          <p:cNvSpPr txBox="1">
            <a:spLocks noChangeArrowheads="1"/>
          </p:cNvSpPr>
          <p:nvPr/>
        </p:nvSpPr>
        <p:spPr bwMode="auto">
          <a:xfrm>
            <a:off x="670560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F</a:t>
            </a:r>
          </a:p>
          <a:p>
            <a:pPr algn="ctr"/>
            <a:r>
              <a:rPr lang="en-US">
                <a:solidFill>
                  <a:schemeClr val="accent2"/>
                </a:solidFill>
              </a:rPr>
              <a:t>1681.1</a:t>
            </a:r>
          </a:p>
        </p:txBody>
      </p:sp>
      <p:sp>
        <p:nvSpPr>
          <p:cNvPr id="36888" name="Text Box 24"/>
          <p:cNvSpPr txBox="1">
            <a:spLocks noChangeArrowheads="1"/>
          </p:cNvSpPr>
          <p:nvPr/>
        </p:nvSpPr>
        <p:spPr bwMode="auto">
          <a:xfrm>
            <a:off x="6705600" y="37242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Cl</a:t>
            </a:r>
          </a:p>
          <a:p>
            <a:pPr algn="ctr"/>
            <a:r>
              <a:rPr lang="en-US">
                <a:solidFill>
                  <a:schemeClr val="accent2"/>
                </a:solidFill>
              </a:rPr>
              <a:t>1251.2</a:t>
            </a:r>
          </a:p>
        </p:txBody>
      </p:sp>
      <p:sp>
        <p:nvSpPr>
          <p:cNvPr id="36889" name="Text Box 25"/>
          <p:cNvSpPr txBox="1">
            <a:spLocks noChangeArrowheads="1"/>
          </p:cNvSpPr>
          <p:nvPr/>
        </p:nvSpPr>
        <p:spPr bwMode="auto">
          <a:xfrm>
            <a:off x="6705600" y="45624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Br</a:t>
            </a:r>
          </a:p>
          <a:p>
            <a:pPr algn="ctr"/>
            <a:r>
              <a:rPr lang="en-US">
                <a:solidFill>
                  <a:schemeClr val="accent2"/>
                </a:solidFill>
              </a:rPr>
              <a:t>1142.7</a:t>
            </a:r>
          </a:p>
        </p:txBody>
      </p:sp>
      <p:sp>
        <p:nvSpPr>
          <p:cNvPr id="36890" name="Text Box 26"/>
          <p:cNvSpPr txBox="1">
            <a:spLocks noChangeArrowheads="1"/>
          </p:cNvSpPr>
          <p:nvPr/>
        </p:nvSpPr>
        <p:spPr bwMode="auto">
          <a:xfrm>
            <a:off x="772795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Ne</a:t>
            </a:r>
          </a:p>
          <a:p>
            <a:pPr algn="ctr"/>
            <a:r>
              <a:rPr lang="en-US">
                <a:solidFill>
                  <a:schemeClr val="accent2"/>
                </a:solidFill>
              </a:rPr>
              <a:t>2080.8</a:t>
            </a:r>
          </a:p>
        </p:txBody>
      </p:sp>
      <p:sp>
        <p:nvSpPr>
          <p:cNvPr id="36891" name="Text Box 27"/>
          <p:cNvSpPr txBox="1">
            <a:spLocks noChangeArrowheads="1"/>
          </p:cNvSpPr>
          <p:nvPr/>
        </p:nvSpPr>
        <p:spPr bwMode="auto">
          <a:xfrm>
            <a:off x="7727950" y="37242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Ar</a:t>
            </a:r>
          </a:p>
          <a:p>
            <a:pPr algn="ctr"/>
            <a:r>
              <a:rPr lang="en-US">
                <a:solidFill>
                  <a:schemeClr val="accent2"/>
                </a:solidFill>
              </a:rPr>
              <a:t>1520.6</a:t>
            </a:r>
          </a:p>
        </p:txBody>
      </p:sp>
      <p:sp>
        <p:nvSpPr>
          <p:cNvPr id="36892" name="Text Box 28"/>
          <p:cNvSpPr txBox="1">
            <a:spLocks noChangeArrowheads="1"/>
          </p:cNvSpPr>
          <p:nvPr/>
        </p:nvSpPr>
        <p:spPr bwMode="auto">
          <a:xfrm>
            <a:off x="7727950" y="45624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Kr</a:t>
            </a:r>
          </a:p>
          <a:p>
            <a:pPr algn="ctr"/>
            <a:r>
              <a:rPr lang="en-US">
                <a:solidFill>
                  <a:schemeClr val="accent2"/>
                </a:solidFill>
              </a:rPr>
              <a:t>1350.8</a:t>
            </a:r>
          </a:p>
        </p:txBody>
      </p:sp>
      <p:sp>
        <p:nvSpPr>
          <p:cNvPr id="36893" name="Text Box 29"/>
          <p:cNvSpPr txBox="1">
            <a:spLocks noChangeArrowheads="1"/>
          </p:cNvSpPr>
          <p:nvPr/>
        </p:nvSpPr>
        <p:spPr bwMode="auto">
          <a:xfrm>
            <a:off x="7727950" y="2047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He</a:t>
            </a:r>
          </a:p>
          <a:p>
            <a:pPr algn="ctr"/>
            <a:r>
              <a:rPr lang="en-US">
                <a:solidFill>
                  <a:schemeClr val="accent2"/>
                </a:solidFill>
              </a:rPr>
              <a:t>2372.5</a:t>
            </a:r>
          </a:p>
        </p:txBody>
      </p:sp>
      <p:sp>
        <p:nvSpPr>
          <p:cNvPr id="36894" name="Text Box 30"/>
          <p:cNvSpPr txBox="1">
            <a:spLocks noChangeArrowheads="1"/>
          </p:cNvSpPr>
          <p:nvPr/>
        </p:nvSpPr>
        <p:spPr bwMode="auto">
          <a:xfrm>
            <a:off x="673100" y="5476875"/>
            <a:ext cx="755650" cy="731838"/>
          </a:xfrm>
          <a:prstGeom prst="rect">
            <a:avLst/>
          </a:prstGeom>
          <a:noFill/>
          <a:ln w="9525">
            <a:noFill/>
            <a:miter lim="800000"/>
            <a:headEnd/>
            <a:tailEnd/>
          </a:ln>
        </p:spPr>
        <p:txBody>
          <a:bodyPr wrap="none">
            <a:spAutoFit/>
          </a:bodyPr>
          <a:lstStyle/>
          <a:p>
            <a:pPr algn="ctr"/>
            <a:r>
              <a:rPr lang="en-US" sz="2400" b="1"/>
              <a:t>Rb</a:t>
            </a:r>
          </a:p>
          <a:p>
            <a:pPr algn="ctr"/>
            <a:r>
              <a:rPr lang="en-US"/>
              <a:t>402.9</a:t>
            </a:r>
          </a:p>
        </p:txBody>
      </p:sp>
      <p:sp>
        <p:nvSpPr>
          <p:cNvPr id="36895" name="Text Box 31"/>
          <p:cNvSpPr txBox="1">
            <a:spLocks noChangeArrowheads="1"/>
          </p:cNvSpPr>
          <p:nvPr/>
        </p:nvSpPr>
        <p:spPr bwMode="auto">
          <a:xfrm>
            <a:off x="1695450" y="5476875"/>
            <a:ext cx="755650" cy="731838"/>
          </a:xfrm>
          <a:prstGeom prst="rect">
            <a:avLst/>
          </a:prstGeom>
          <a:noFill/>
          <a:ln w="9525">
            <a:noFill/>
            <a:miter lim="800000"/>
            <a:headEnd/>
            <a:tailEnd/>
          </a:ln>
        </p:spPr>
        <p:txBody>
          <a:bodyPr wrap="none">
            <a:spAutoFit/>
          </a:bodyPr>
          <a:lstStyle/>
          <a:p>
            <a:pPr algn="ctr"/>
            <a:r>
              <a:rPr lang="en-US" sz="2400" b="1"/>
              <a:t>Sr</a:t>
            </a:r>
          </a:p>
          <a:p>
            <a:pPr algn="ctr"/>
            <a:r>
              <a:rPr lang="en-US"/>
              <a:t>549.2</a:t>
            </a:r>
          </a:p>
        </p:txBody>
      </p:sp>
      <p:sp>
        <p:nvSpPr>
          <p:cNvPr id="36896" name="Text Box 32"/>
          <p:cNvSpPr txBox="1">
            <a:spLocks noChangeArrowheads="1"/>
          </p:cNvSpPr>
          <p:nvPr/>
        </p:nvSpPr>
        <p:spPr bwMode="auto">
          <a:xfrm>
            <a:off x="2730500" y="5476875"/>
            <a:ext cx="755650" cy="731838"/>
          </a:xfrm>
          <a:prstGeom prst="rect">
            <a:avLst/>
          </a:prstGeom>
          <a:noFill/>
          <a:ln w="9525">
            <a:noFill/>
            <a:miter lim="800000"/>
            <a:headEnd/>
            <a:tailEnd/>
          </a:ln>
        </p:spPr>
        <p:txBody>
          <a:bodyPr wrap="none">
            <a:spAutoFit/>
          </a:bodyPr>
          <a:lstStyle/>
          <a:p>
            <a:pPr algn="ctr"/>
            <a:r>
              <a:rPr lang="en-US" sz="2400" b="1"/>
              <a:t>In</a:t>
            </a:r>
          </a:p>
          <a:p>
            <a:pPr algn="ctr"/>
            <a:r>
              <a:rPr lang="en-US"/>
              <a:t>558.2</a:t>
            </a:r>
          </a:p>
        </p:txBody>
      </p:sp>
      <p:sp>
        <p:nvSpPr>
          <p:cNvPr id="36897" name="Text Box 33"/>
          <p:cNvSpPr txBox="1">
            <a:spLocks noChangeArrowheads="1"/>
          </p:cNvSpPr>
          <p:nvPr/>
        </p:nvSpPr>
        <p:spPr bwMode="auto">
          <a:xfrm>
            <a:off x="3752850" y="5476875"/>
            <a:ext cx="755650" cy="731838"/>
          </a:xfrm>
          <a:prstGeom prst="rect">
            <a:avLst/>
          </a:prstGeom>
          <a:noFill/>
          <a:ln w="9525">
            <a:noFill/>
            <a:miter lim="800000"/>
            <a:headEnd/>
            <a:tailEnd/>
          </a:ln>
        </p:spPr>
        <p:txBody>
          <a:bodyPr wrap="none">
            <a:spAutoFit/>
          </a:bodyPr>
          <a:lstStyle/>
          <a:p>
            <a:pPr algn="ctr"/>
            <a:r>
              <a:rPr lang="en-US" sz="2400" b="1"/>
              <a:t>Sn</a:t>
            </a:r>
          </a:p>
          <a:p>
            <a:pPr algn="ctr"/>
            <a:r>
              <a:rPr lang="en-US"/>
              <a:t>708.4</a:t>
            </a:r>
          </a:p>
        </p:txBody>
      </p:sp>
      <p:sp>
        <p:nvSpPr>
          <p:cNvPr id="36898" name="Text Box 34"/>
          <p:cNvSpPr txBox="1">
            <a:spLocks noChangeArrowheads="1"/>
          </p:cNvSpPr>
          <p:nvPr/>
        </p:nvSpPr>
        <p:spPr bwMode="auto">
          <a:xfrm>
            <a:off x="4711700" y="54768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Sb</a:t>
            </a:r>
          </a:p>
          <a:p>
            <a:pPr algn="ctr"/>
            <a:r>
              <a:rPr lang="en-US">
                <a:solidFill>
                  <a:schemeClr val="bg2"/>
                </a:solidFill>
              </a:rPr>
              <a:t>833.8</a:t>
            </a:r>
          </a:p>
        </p:txBody>
      </p:sp>
      <p:sp>
        <p:nvSpPr>
          <p:cNvPr id="36899" name="Text Box 35"/>
          <p:cNvSpPr txBox="1">
            <a:spLocks noChangeArrowheads="1"/>
          </p:cNvSpPr>
          <p:nvPr/>
        </p:nvSpPr>
        <p:spPr bwMode="auto">
          <a:xfrm>
            <a:off x="5734050" y="54768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Te</a:t>
            </a:r>
          </a:p>
          <a:p>
            <a:pPr algn="ctr"/>
            <a:r>
              <a:rPr lang="en-US">
                <a:solidFill>
                  <a:schemeClr val="bg2"/>
                </a:solidFill>
              </a:rPr>
              <a:t>869.0</a:t>
            </a:r>
          </a:p>
        </p:txBody>
      </p:sp>
      <p:sp>
        <p:nvSpPr>
          <p:cNvPr id="36900" name="Text Box 36"/>
          <p:cNvSpPr txBox="1">
            <a:spLocks noChangeArrowheads="1"/>
          </p:cNvSpPr>
          <p:nvPr/>
        </p:nvSpPr>
        <p:spPr bwMode="auto">
          <a:xfrm>
            <a:off x="6705600" y="5476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I</a:t>
            </a:r>
          </a:p>
          <a:p>
            <a:pPr algn="ctr"/>
            <a:r>
              <a:rPr lang="en-US">
                <a:solidFill>
                  <a:schemeClr val="accent2"/>
                </a:solidFill>
              </a:rPr>
              <a:t>1008.7</a:t>
            </a:r>
          </a:p>
        </p:txBody>
      </p:sp>
      <p:sp>
        <p:nvSpPr>
          <p:cNvPr id="36901" name="Text Box 37"/>
          <p:cNvSpPr txBox="1">
            <a:spLocks noChangeArrowheads="1"/>
          </p:cNvSpPr>
          <p:nvPr/>
        </p:nvSpPr>
        <p:spPr bwMode="auto">
          <a:xfrm>
            <a:off x="7727950" y="5476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Xe</a:t>
            </a:r>
          </a:p>
          <a:p>
            <a:pPr algn="ctr"/>
            <a:r>
              <a:rPr lang="en-US">
                <a:solidFill>
                  <a:schemeClr val="accent2"/>
                </a:solidFill>
              </a:rPr>
              <a:t>1170.3</a:t>
            </a:r>
          </a:p>
        </p:txBody>
      </p:sp>
      <p:sp>
        <p:nvSpPr>
          <p:cNvPr id="36902" name="Rectangle 38"/>
          <p:cNvSpPr>
            <a:spLocks noChangeArrowheads="1"/>
          </p:cNvSpPr>
          <p:nvPr/>
        </p:nvSpPr>
        <p:spPr bwMode="auto">
          <a:xfrm>
            <a:off x="76200" y="6553200"/>
            <a:ext cx="3197225" cy="214313"/>
          </a:xfrm>
          <a:prstGeom prst="rect">
            <a:avLst/>
          </a:prstGeom>
          <a:noFill/>
          <a:ln w="9525">
            <a:noFill/>
            <a:miter lim="800000"/>
            <a:headEnd/>
            <a:tailEnd/>
          </a:ln>
        </p:spPr>
        <p:txBody>
          <a:bodyPr wrap="none">
            <a:spAutoFit/>
          </a:bodyPr>
          <a:lstStyle/>
          <a:p>
            <a:r>
              <a:rPr lang="en-US" sz="800"/>
              <a:t>Smoot, Price, Smith, </a:t>
            </a:r>
            <a:r>
              <a:rPr lang="en-US" sz="800" u="sng"/>
              <a:t>Chemistry A Modern Course</a:t>
            </a:r>
            <a:r>
              <a:rPr lang="en-US" sz="800"/>
              <a:t> 1987, page 188</a:t>
            </a:r>
          </a:p>
        </p:txBody>
      </p:sp>
      <p:sp>
        <p:nvSpPr>
          <p:cNvPr id="36903" name="Text Box 39"/>
          <p:cNvSpPr txBox="1">
            <a:spLocks noChangeArrowheads="1"/>
          </p:cNvSpPr>
          <p:nvPr/>
        </p:nvSpPr>
        <p:spPr bwMode="auto">
          <a:xfrm>
            <a:off x="1355725" y="1462088"/>
            <a:ext cx="298450" cy="366712"/>
          </a:xfrm>
          <a:prstGeom prst="rect">
            <a:avLst/>
          </a:prstGeom>
          <a:noFill/>
          <a:ln w="9525">
            <a:noFill/>
            <a:miter lim="800000"/>
            <a:headEnd/>
            <a:tailEnd/>
          </a:ln>
        </p:spPr>
        <p:txBody>
          <a:bodyPr wrap="none">
            <a:spAutoFit/>
          </a:bodyPr>
          <a:lstStyle/>
          <a:p>
            <a:r>
              <a:rPr lang="en-US" i="1"/>
              <a:t>s</a:t>
            </a:r>
          </a:p>
        </p:txBody>
      </p:sp>
      <p:sp>
        <p:nvSpPr>
          <p:cNvPr id="36904" name="AutoShape 40"/>
          <p:cNvSpPr>
            <a:spLocks/>
          </p:cNvSpPr>
          <p:nvPr/>
        </p:nvSpPr>
        <p:spPr bwMode="auto">
          <a:xfrm rot="-5400000">
            <a:off x="1447800" y="1066800"/>
            <a:ext cx="152400" cy="1676400"/>
          </a:xfrm>
          <a:prstGeom prst="rightBracket">
            <a:avLst>
              <a:gd name="adj" fmla="val 91667"/>
            </a:avLst>
          </a:prstGeom>
          <a:noFill/>
          <a:ln w="9525">
            <a:solidFill>
              <a:schemeClr val="tx1"/>
            </a:solidFill>
            <a:round/>
            <a:headEnd/>
            <a:tailEnd/>
          </a:ln>
        </p:spPr>
        <p:txBody>
          <a:bodyPr wrap="none" anchor="ctr"/>
          <a:lstStyle/>
          <a:p>
            <a:endParaRPr lang="en-US"/>
          </a:p>
        </p:txBody>
      </p:sp>
      <p:sp>
        <p:nvSpPr>
          <p:cNvPr id="36905" name="Text Box 41"/>
          <p:cNvSpPr txBox="1">
            <a:spLocks noChangeArrowheads="1"/>
          </p:cNvSpPr>
          <p:nvPr/>
        </p:nvSpPr>
        <p:spPr bwMode="auto">
          <a:xfrm>
            <a:off x="5327650" y="1482725"/>
            <a:ext cx="311150" cy="366713"/>
          </a:xfrm>
          <a:prstGeom prst="rect">
            <a:avLst/>
          </a:prstGeom>
          <a:noFill/>
          <a:ln w="9525">
            <a:noFill/>
            <a:miter lim="800000"/>
            <a:headEnd/>
            <a:tailEnd/>
          </a:ln>
        </p:spPr>
        <p:txBody>
          <a:bodyPr wrap="none">
            <a:spAutoFit/>
          </a:bodyPr>
          <a:lstStyle/>
          <a:p>
            <a:r>
              <a:rPr lang="en-US" i="1">
                <a:solidFill>
                  <a:schemeClr val="accent2"/>
                </a:solidFill>
              </a:rPr>
              <a:t>p</a:t>
            </a:r>
          </a:p>
        </p:txBody>
      </p:sp>
      <p:sp>
        <p:nvSpPr>
          <p:cNvPr id="36906" name="AutoShape 42"/>
          <p:cNvSpPr>
            <a:spLocks/>
          </p:cNvSpPr>
          <p:nvPr/>
        </p:nvSpPr>
        <p:spPr bwMode="auto">
          <a:xfrm rot="-5400000">
            <a:off x="5493543" y="-1073943"/>
            <a:ext cx="138113" cy="5943600"/>
          </a:xfrm>
          <a:prstGeom prst="rightBracket">
            <a:avLst>
              <a:gd name="adj" fmla="val 358619"/>
            </a:avLst>
          </a:prstGeom>
          <a:noFill/>
          <a:ln w="9525">
            <a:solidFill>
              <a:schemeClr val="accent2"/>
            </a:solidFill>
            <a:round/>
            <a:headEnd/>
            <a:tailEnd/>
          </a:ln>
        </p:spPr>
        <p:txBody>
          <a:bodyPr wrap="none" anchor="ctr"/>
          <a:lstStyle/>
          <a:p>
            <a:endParaRPr lang="en-US"/>
          </a:p>
        </p:txBody>
      </p:sp>
      <p:sp>
        <p:nvSpPr>
          <p:cNvPr id="36907" name="AutoShape 4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533400" y="2743200"/>
            <a:ext cx="8229600" cy="838200"/>
          </a:xfrm>
          <a:prstGeom prst="rect">
            <a:avLst/>
          </a:prstGeom>
          <a:solidFill>
            <a:srgbClr val="99CCFF">
              <a:alpha val="47058"/>
            </a:srgbClr>
          </a:solidFill>
          <a:ln w="9525">
            <a:solidFill>
              <a:schemeClr val="tx1"/>
            </a:solidFill>
            <a:miter lim="800000"/>
            <a:headEnd/>
            <a:tailEnd/>
          </a:ln>
        </p:spPr>
        <p:txBody>
          <a:bodyPr wrap="none" anchor="ctr"/>
          <a:lstStyle/>
          <a:p>
            <a:endParaRPr lang="en-US"/>
          </a:p>
        </p:txBody>
      </p:sp>
      <p:sp>
        <p:nvSpPr>
          <p:cNvPr id="323587" name="Freeform 3"/>
          <p:cNvSpPr>
            <a:spLocks/>
          </p:cNvSpPr>
          <p:nvPr/>
        </p:nvSpPr>
        <p:spPr bwMode="auto">
          <a:xfrm>
            <a:off x="2667000" y="2667000"/>
            <a:ext cx="3962400" cy="3657600"/>
          </a:xfrm>
          <a:custGeom>
            <a:avLst/>
            <a:gdLst>
              <a:gd name="T0" fmla="*/ 0 w 2496"/>
              <a:gd name="T1" fmla="*/ 0 h 2304"/>
              <a:gd name="T2" fmla="*/ 576 w 2496"/>
              <a:gd name="T3" fmla="*/ 0 h 2304"/>
              <a:gd name="T4" fmla="*/ 576 w 2496"/>
              <a:gd name="T5" fmla="*/ 1776 h 2304"/>
              <a:gd name="T6" fmla="*/ 1200 w 2496"/>
              <a:gd name="T7" fmla="*/ 1776 h 2304"/>
              <a:gd name="T8" fmla="*/ 1200 w 2496"/>
              <a:gd name="T9" fmla="*/ 2304 h 2304"/>
              <a:gd name="T10" fmla="*/ 2496 w 2496"/>
              <a:gd name="T11" fmla="*/ 2304 h 2304"/>
              <a:gd name="T12" fmla="*/ 2496 w 2496"/>
              <a:gd name="T13" fmla="*/ 1728 h 2304"/>
              <a:gd name="T14" fmla="*/ 1824 w 2496"/>
              <a:gd name="T15" fmla="*/ 1728 h 2304"/>
              <a:gd name="T16" fmla="*/ 1824 w 2496"/>
              <a:gd name="T17" fmla="*/ 1200 h 2304"/>
              <a:gd name="T18" fmla="*/ 1200 w 2496"/>
              <a:gd name="T19" fmla="*/ 1200 h 2304"/>
              <a:gd name="T20" fmla="*/ 1200 w 2496"/>
              <a:gd name="T21" fmla="*/ 624 h 2304"/>
              <a:gd name="T22" fmla="*/ 0 w 2496"/>
              <a:gd name="T23" fmla="*/ 624 h 2304"/>
              <a:gd name="T24" fmla="*/ 0 w 2496"/>
              <a:gd name="T25" fmla="*/ 0 h 2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2304"/>
              <a:gd name="T41" fmla="*/ 2496 w 2496"/>
              <a:gd name="T42" fmla="*/ 2304 h 2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2304">
                <a:moveTo>
                  <a:pt x="0" y="0"/>
                </a:moveTo>
                <a:lnTo>
                  <a:pt x="576" y="0"/>
                </a:lnTo>
                <a:lnTo>
                  <a:pt x="576" y="1776"/>
                </a:lnTo>
                <a:lnTo>
                  <a:pt x="1200" y="1776"/>
                </a:lnTo>
                <a:lnTo>
                  <a:pt x="1200" y="2304"/>
                </a:lnTo>
                <a:lnTo>
                  <a:pt x="2496" y="2304"/>
                </a:lnTo>
                <a:lnTo>
                  <a:pt x="2496" y="1728"/>
                </a:lnTo>
                <a:lnTo>
                  <a:pt x="1824" y="1728"/>
                </a:lnTo>
                <a:lnTo>
                  <a:pt x="1824" y="1200"/>
                </a:lnTo>
                <a:lnTo>
                  <a:pt x="1200" y="1200"/>
                </a:lnTo>
                <a:lnTo>
                  <a:pt x="1200" y="624"/>
                </a:lnTo>
                <a:lnTo>
                  <a:pt x="0" y="624"/>
                </a:lnTo>
                <a:lnTo>
                  <a:pt x="0" y="0"/>
                </a:lnTo>
                <a:close/>
              </a:path>
            </a:pathLst>
          </a:custGeom>
          <a:noFill/>
          <a:ln w="9525">
            <a:solidFill>
              <a:schemeClr val="bg2"/>
            </a:solidFill>
            <a:round/>
            <a:headEnd/>
            <a:tailEnd/>
          </a:ln>
        </p:spPr>
        <p:txBody>
          <a:bodyPr/>
          <a:lstStyle/>
          <a:p>
            <a:endParaRPr lang="en-US"/>
          </a:p>
        </p:txBody>
      </p:sp>
      <p:sp>
        <p:nvSpPr>
          <p:cNvPr id="37892" name="Rectangle 4"/>
          <p:cNvSpPr>
            <a:spLocks noGrp="1" noChangeArrowheads="1"/>
          </p:cNvSpPr>
          <p:nvPr>
            <p:ph type="title"/>
          </p:nvPr>
        </p:nvSpPr>
        <p:spPr/>
        <p:txBody>
          <a:bodyPr/>
          <a:lstStyle/>
          <a:p>
            <a:pPr eaLnBrk="1" hangingPunct="1"/>
            <a:r>
              <a:rPr lang="en-US" sz="3600" smtClean="0"/>
              <a:t>First Ionization Energies</a:t>
            </a:r>
            <a:br>
              <a:rPr lang="en-US" sz="3600" smtClean="0"/>
            </a:br>
            <a:r>
              <a:rPr lang="en-US" sz="2800" smtClean="0"/>
              <a:t>(kJ/mol)</a:t>
            </a:r>
            <a:endParaRPr lang="en-US" sz="3600" smtClean="0"/>
          </a:p>
        </p:txBody>
      </p:sp>
      <p:sp>
        <p:nvSpPr>
          <p:cNvPr id="37893" name="Text Box 5"/>
          <p:cNvSpPr txBox="1">
            <a:spLocks noChangeArrowheads="1"/>
          </p:cNvSpPr>
          <p:nvPr/>
        </p:nvSpPr>
        <p:spPr bwMode="auto">
          <a:xfrm>
            <a:off x="630238" y="1981200"/>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H</a:t>
            </a:r>
          </a:p>
          <a:p>
            <a:pPr algn="ctr"/>
            <a:r>
              <a:rPr lang="en-US">
                <a:solidFill>
                  <a:schemeClr val="accent2"/>
                </a:solidFill>
              </a:rPr>
              <a:t>1312.1</a:t>
            </a:r>
          </a:p>
        </p:txBody>
      </p:sp>
      <p:sp>
        <p:nvSpPr>
          <p:cNvPr id="37894" name="Text Box 6"/>
          <p:cNvSpPr txBox="1">
            <a:spLocks noChangeArrowheads="1"/>
          </p:cNvSpPr>
          <p:nvPr/>
        </p:nvSpPr>
        <p:spPr bwMode="auto">
          <a:xfrm>
            <a:off x="673100" y="2809875"/>
            <a:ext cx="755650" cy="731838"/>
          </a:xfrm>
          <a:prstGeom prst="rect">
            <a:avLst/>
          </a:prstGeom>
          <a:noFill/>
          <a:ln w="9525">
            <a:noFill/>
            <a:miter lim="800000"/>
            <a:headEnd/>
            <a:tailEnd/>
          </a:ln>
        </p:spPr>
        <p:txBody>
          <a:bodyPr wrap="none">
            <a:spAutoFit/>
          </a:bodyPr>
          <a:lstStyle/>
          <a:p>
            <a:pPr algn="ctr"/>
            <a:r>
              <a:rPr lang="en-US" sz="2400" b="1"/>
              <a:t>Li</a:t>
            </a:r>
          </a:p>
          <a:p>
            <a:pPr algn="ctr"/>
            <a:r>
              <a:rPr lang="en-US"/>
              <a:t>520.3</a:t>
            </a:r>
          </a:p>
        </p:txBody>
      </p:sp>
      <p:sp>
        <p:nvSpPr>
          <p:cNvPr id="37895" name="Text Box 7"/>
          <p:cNvSpPr txBox="1">
            <a:spLocks noChangeArrowheads="1"/>
          </p:cNvSpPr>
          <p:nvPr/>
        </p:nvSpPr>
        <p:spPr bwMode="auto">
          <a:xfrm>
            <a:off x="673100" y="3724275"/>
            <a:ext cx="755650" cy="731838"/>
          </a:xfrm>
          <a:prstGeom prst="rect">
            <a:avLst/>
          </a:prstGeom>
          <a:noFill/>
          <a:ln w="9525">
            <a:noFill/>
            <a:miter lim="800000"/>
            <a:headEnd/>
            <a:tailEnd/>
          </a:ln>
        </p:spPr>
        <p:txBody>
          <a:bodyPr wrap="none">
            <a:spAutoFit/>
          </a:bodyPr>
          <a:lstStyle/>
          <a:p>
            <a:pPr algn="ctr"/>
            <a:r>
              <a:rPr lang="en-US" sz="2400" b="1"/>
              <a:t>Na</a:t>
            </a:r>
          </a:p>
          <a:p>
            <a:pPr algn="ctr"/>
            <a:r>
              <a:rPr lang="en-US"/>
              <a:t>495.9</a:t>
            </a:r>
          </a:p>
        </p:txBody>
      </p:sp>
      <p:sp>
        <p:nvSpPr>
          <p:cNvPr id="37896" name="Text Box 8"/>
          <p:cNvSpPr txBox="1">
            <a:spLocks noChangeArrowheads="1"/>
          </p:cNvSpPr>
          <p:nvPr/>
        </p:nvSpPr>
        <p:spPr bwMode="auto">
          <a:xfrm>
            <a:off x="673100" y="4562475"/>
            <a:ext cx="755650" cy="731838"/>
          </a:xfrm>
          <a:prstGeom prst="rect">
            <a:avLst/>
          </a:prstGeom>
          <a:noFill/>
          <a:ln w="9525">
            <a:noFill/>
            <a:miter lim="800000"/>
            <a:headEnd/>
            <a:tailEnd/>
          </a:ln>
        </p:spPr>
        <p:txBody>
          <a:bodyPr wrap="none">
            <a:spAutoFit/>
          </a:bodyPr>
          <a:lstStyle/>
          <a:p>
            <a:pPr algn="ctr"/>
            <a:r>
              <a:rPr lang="en-US" sz="2400" b="1"/>
              <a:t>K</a:t>
            </a:r>
          </a:p>
          <a:p>
            <a:pPr algn="ctr"/>
            <a:r>
              <a:rPr lang="en-US"/>
              <a:t>418.9</a:t>
            </a:r>
          </a:p>
        </p:txBody>
      </p:sp>
      <p:sp>
        <p:nvSpPr>
          <p:cNvPr id="37897" name="Text Box 9"/>
          <p:cNvSpPr txBox="1">
            <a:spLocks noChangeArrowheads="1"/>
          </p:cNvSpPr>
          <p:nvPr/>
        </p:nvSpPr>
        <p:spPr bwMode="auto">
          <a:xfrm>
            <a:off x="1695450" y="2809875"/>
            <a:ext cx="755650" cy="731838"/>
          </a:xfrm>
          <a:prstGeom prst="rect">
            <a:avLst/>
          </a:prstGeom>
          <a:noFill/>
          <a:ln w="9525">
            <a:noFill/>
            <a:miter lim="800000"/>
            <a:headEnd/>
            <a:tailEnd/>
          </a:ln>
        </p:spPr>
        <p:txBody>
          <a:bodyPr wrap="none">
            <a:spAutoFit/>
          </a:bodyPr>
          <a:lstStyle/>
          <a:p>
            <a:pPr algn="ctr"/>
            <a:r>
              <a:rPr lang="en-US" sz="2400" b="1"/>
              <a:t>Be</a:t>
            </a:r>
          </a:p>
          <a:p>
            <a:pPr algn="ctr"/>
            <a:r>
              <a:rPr lang="en-US"/>
              <a:t>899.5</a:t>
            </a:r>
          </a:p>
        </p:txBody>
      </p:sp>
      <p:sp>
        <p:nvSpPr>
          <p:cNvPr id="37898" name="Text Box 10"/>
          <p:cNvSpPr txBox="1">
            <a:spLocks noChangeArrowheads="1"/>
          </p:cNvSpPr>
          <p:nvPr/>
        </p:nvSpPr>
        <p:spPr bwMode="auto">
          <a:xfrm>
            <a:off x="1695450" y="3724275"/>
            <a:ext cx="755650" cy="731838"/>
          </a:xfrm>
          <a:prstGeom prst="rect">
            <a:avLst/>
          </a:prstGeom>
          <a:noFill/>
          <a:ln w="9525">
            <a:noFill/>
            <a:miter lim="800000"/>
            <a:headEnd/>
            <a:tailEnd/>
          </a:ln>
        </p:spPr>
        <p:txBody>
          <a:bodyPr wrap="none">
            <a:spAutoFit/>
          </a:bodyPr>
          <a:lstStyle/>
          <a:p>
            <a:pPr algn="ctr"/>
            <a:r>
              <a:rPr lang="en-US" sz="2400" b="1"/>
              <a:t>Mg</a:t>
            </a:r>
          </a:p>
          <a:p>
            <a:pPr algn="ctr"/>
            <a:r>
              <a:rPr lang="en-US"/>
              <a:t>737.8</a:t>
            </a:r>
          </a:p>
        </p:txBody>
      </p:sp>
      <p:sp>
        <p:nvSpPr>
          <p:cNvPr id="37899" name="Text Box 11"/>
          <p:cNvSpPr txBox="1">
            <a:spLocks noChangeArrowheads="1"/>
          </p:cNvSpPr>
          <p:nvPr/>
        </p:nvSpPr>
        <p:spPr bwMode="auto">
          <a:xfrm>
            <a:off x="1695450" y="4562475"/>
            <a:ext cx="755650" cy="731838"/>
          </a:xfrm>
          <a:prstGeom prst="rect">
            <a:avLst/>
          </a:prstGeom>
          <a:noFill/>
          <a:ln w="9525">
            <a:noFill/>
            <a:miter lim="800000"/>
            <a:headEnd/>
            <a:tailEnd/>
          </a:ln>
        </p:spPr>
        <p:txBody>
          <a:bodyPr wrap="none">
            <a:spAutoFit/>
          </a:bodyPr>
          <a:lstStyle/>
          <a:p>
            <a:pPr algn="ctr"/>
            <a:r>
              <a:rPr lang="en-US" sz="2400" b="1"/>
              <a:t>Ca</a:t>
            </a:r>
          </a:p>
          <a:p>
            <a:pPr algn="ctr"/>
            <a:r>
              <a:rPr lang="en-US"/>
              <a:t>589.9</a:t>
            </a:r>
          </a:p>
        </p:txBody>
      </p:sp>
      <p:sp>
        <p:nvSpPr>
          <p:cNvPr id="37900" name="Text Box 12"/>
          <p:cNvSpPr txBox="1">
            <a:spLocks noChangeArrowheads="1"/>
          </p:cNvSpPr>
          <p:nvPr/>
        </p:nvSpPr>
        <p:spPr bwMode="auto">
          <a:xfrm>
            <a:off x="2730500" y="28098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B</a:t>
            </a:r>
          </a:p>
          <a:p>
            <a:pPr algn="ctr"/>
            <a:r>
              <a:rPr lang="en-US">
                <a:solidFill>
                  <a:schemeClr val="bg2"/>
                </a:solidFill>
              </a:rPr>
              <a:t>800.7</a:t>
            </a:r>
          </a:p>
        </p:txBody>
      </p:sp>
      <p:sp>
        <p:nvSpPr>
          <p:cNvPr id="37901" name="Text Box 13"/>
          <p:cNvSpPr txBox="1">
            <a:spLocks noChangeArrowheads="1"/>
          </p:cNvSpPr>
          <p:nvPr/>
        </p:nvSpPr>
        <p:spPr bwMode="auto">
          <a:xfrm>
            <a:off x="2730500" y="3724275"/>
            <a:ext cx="755650" cy="731838"/>
          </a:xfrm>
          <a:prstGeom prst="rect">
            <a:avLst/>
          </a:prstGeom>
          <a:noFill/>
          <a:ln w="9525">
            <a:noFill/>
            <a:miter lim="800000"/>
            <a:headEnd/>
            <a:tailEnd/>
          </a:ln>
        </p:spPr>
        <p:txBody>
          <a:bodyPr wrap="none">
            <a:spAutoFit/>
          </a:bodyPr>
          <a:lstStyle/>
          <a:p>
            <a:pPr algn="ctr"/>
            <a:r>
              <a:rPr lang="en-US" sz="2400" b="1"/>
              <a:t>Al</a:t>
            </a:r>
          </a:p>
          <a:p>
            <a:pPr algn="ctr"/>
            <a:r>
              <a:rPr lang="en-US"/>
              <a:t>577.6</a:t>
            </a:r>
          </a:p>
        </p:txBody>
      </p:sp>
      <p:sp>
        <p:nvSpPr>
          <p:cNvPr id="37902" name="Text Box 14"/>
          <p:cNvSpPr txBox="1">
            <a:spLocks noChangeArrowheads="1"/>
          </p:cNvSpPr>
          <p:nvPr/>
        </p:nvSpPr>
        <p:spPr bwMode="auto">
          <a:xfrm>
            <a:off x="2730500" y="4562475"/>
            <a:ext cx="755650" cy="731838"/>
          </a:xfrm>
          <a:prstGeom prst="rect">
            <a:avLst/>
          </a:prstGeom>
          <a:noFill/>
          <a:ln w="9525">
            <a:noFill/>
            <a:miter lim="800000"/>
            <a:headEnd/>
            <a:tailEnd/>
          </a:ln>
        </p:spPr>
        <p:txBody>
          <a:bodyPr wrap="none">
            <a:spAutoFit/>
          </a:bodyPr>
          <a:lstStyle/>
          <a:p>
            <a:pPr algn="ctr"/>
            <a:r>
              <a:rPr lang="en-US" sz="2400" b="1"/>
              <a:t>Ga</a:t>
            </a:r>
          </a:p>
          <a:p>
            <a:pPr algn="ctr"/>
            <a:r>
              <a:rPr lang="en-US"/>
              <a:t>578.6</a:t>
            </a:r>
          </a:p>
        </p:txBody>
      </p:sp>
      <p:sp>
        <p:nvSpPr>
          <p:cNvPr id="37903" name="Text Box 15"/>
          <p:cNvSpPr txBox="1">
            <a:spLocks noChangeArrowheads="1"/>
          </p:cNvSpPr>
          <p:nvPr/>
        </p:nvSpPr>
        <p:spPr bwMode="auto">
          <a:xfrm>
            <a:off x="368935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C</a:t>
            </a:r>
          </a:p>
          <a:p>
            <a:pPr algn="ctr"/>
            <a:r>
              <a:rPr lang="en-US">
                <a:solidFill>
                  <a:schemeClr val="accent2"/>
                </a:solidFill>
              </a:rPr>
              <a:t>1086.5</a:t>
            </a:r>
          </a:p>
        </p:txBody>
      </p:sp>
      <p:sp>
        <p:nvSpPr>
          <p:cNvPr id="37904" name="Text Box 16"/>
          <p:cNvSpPr txBox="1">
            <a:spLocks noChangeArrowheads="1"/>
          </p:cNvSpPr>
          <p:nvPr/>
        </p:nvSpPr>
        <p:spPr bwMode="auto">
          <a:xfrm>
            <a:off x="3752850" y="37242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Si</a:t>
            </a:r>
          </a:p>
          <a:p>
            <a:pPr algn="ctr"/>
            <a:r>
              <a:rPr lang="en-US">
                <a:solidFill>
                  <a:schemeClr val="bg2"/>
                </a:solidFill>
              </a:rPr>
              <a:t>786.5</a:t>
            </a:r>
          </a:p>
        </p:txBody>
      </p:sp>
      <p:sp>
        <p:nvSpPr>
          <p:cNvPr id="37905" name="Text Box 17"/>
          <p:cNvSpPr txBox="1">
            <a:spLocks noChangeArrowheads="1"/>
          </p:cNvSpPr>
          <p:nvPr/>
        </p:nvSpPr>
        <p:spPr bwMode="auto">
          <a:xfrm>
            <a:off x="3752850" y="45624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Ge</a:t>
            </a:r>
          </a:p>
          <a:p>
            <a:pPr algn="ctr"/>
            <a:r>
              <a:rPr lang="en-US">
                <a:solidFill>
                  <a:schemeClr val="bg2"/>
                </a:solidFill>
              </a:rPr>
              <a:t>761.2</a:t>
            </a:r>
          </a:p>
        </p:txBody>
      </p:sp>
      <p:sp>
        <p:nvSpPr>
          <p:cNvPr id="37906" name="Text Box 18"/>
          <p:cNvSpPr txBox="1">
            <a:spLocks noChangeArrowheads="1"/>
          </p:cNvSpPr>
          <p:nvPr/>
        </p:nvSpPr>
        <p:spPr bwMode="auto">
          <a:xfrm>
            <a:off x="464820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N</a:t>
            </a:r>
          </a:p>
          <a:p>
            <a:pPr algn="ctr"/>
            <a:r>
              <a:rPr lang="en-US">
                <a:solidFill>
                  <a:schemeClr val="accent2"/>
                </a:solidFill>
              </a:rPr>
              <a:t>1402.4</a:t>
            </a:r>
          </a:p>
        </p:txBody>
      </p:sp>
      <p:sp>
        <p:nvSpPr>
          <p:cNvPr id="37907" name="Text Box 19"/>
          <p:cNvSpPr txBox="1">
            <a:spLocks noChangeArrowheads="1"/>
          </p:cNvSpPr>
          <p:nvPr/>
        </p:nvSpPr>
        <p:spPr bwMode="auto">
          <a:xfrm>
            <a:off x="4648200" y="37242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P</a:t>
            </a:r>
          </a:p>
          <a:p>
            <a:pPr algn="ctr"/>
            <a:r>
              <a:rPr lang="en-US">
                <a:solidFill>
                  <a:schemeClr val="accent2"/>
                </a:solidFill>
              </a:rPr>
              <a:t>1011.8</a:t>
            </a:r>
          </a:p>
        </p:txBody>
      </p:sp>
      <p:sp>
        <p:nvSpPr>
          <p:cNvPr id="37908" name="Text Box 20"/>
          <p:cNvSpPr txBox="1">
            <a:spLocks noChangeArrowheads="1"/>
          </p:cNvSpPr>
          <p:nvPr/>
        </p:nvSpPr>
        <p:spPr bwMode="auto">
          <a:xfrm>
            <a:off x="4711700" y="45624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As</a:t>
            </a:r>
          </a:p>
          <a:p>
            <a:pPr algn="ctr"/>
            <a:r>
              <a:rPr lang="en-US">
                <a:solidFill>
                  <a:schemeClr val="bg2"/>
                </a:solidFill>
              </a:rPr>
              <a:t>946.5</a:t>
            </a:r>
          </a:p>
        </p:txBody>
      </p:sp>
      <p:sp>
        <p:nvSpPr>
          <p:cNvPr id="37909" name="Text Box 21"/>
          <p:cNvSpPr txBox="1">
            <a:spLocks noChangeArrowheads="1"/>
          </p:cNvSpPr>
          <p:nvPr/>
        </p:nvSpPr>
        <p:spPr bwMode="auto">
          <a:xfrm>
            <a:off x="567055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O</a:t>
            </a:r>
          </a:p>
          <a:p>
            <a:pPr algn="ctr"/>
            <a:r>
              <a:rPr lang="en-US">
                <a:solidFill>
                  <a:schemeClr val="accent2"/>
                </a:solidFill>
              </a:rPr>
              <a:t>1314.0</a:t>
            </a:r>
          </a:p>
        </p:txBody>
      </p:sp>
      <p:sp>
        <p:nvSpPr>
          <p:cNvPr id="37910" name="Text Box 22"/>
          <p:cNvSpPr txBox="1">
            <a:spLocks noChangeArrowheads="1"/>
          </p:cNvSpPr>
          <p:nvPr/>
        </p:nvSpPr>
        <p:spPr bwMode="auto">
          <a:xfrm>
            <a:off x="5734050" y="3724275"/>
            <a:ext cx="755650" cy="731838"/>
          </a:xfrm>
          <a:prstGeom prst="rect">
            <a:avLst/>
          </a:prstGeom>
          <a:noFill/>
          <a:ln w="9525">
            <a:noFill/>
            <a:miter lim="800000"/>
            <a:headEnd/>
            <a:tailEnd/>
          </a:ln>
        </p:spPr>
        <p:txBody>
          <a:bodyPr wrap="none">
            <a:spAutoFit/>
          </a:bodyPr>
          <a:lstStyle/>
          <a:p>
            <a:pPr algn="ctr"/>
            <a:r>
              <a:rPr lang="en-US" sz="2400" b="1">
                <a:solidFill>
                  <a:schemeClr val="accent2"/>
                </a:solidFill>
              </a:rPr>
              <a:t>S</a:t>
            </a:r>
          </a:p>
          <a:p>
            <a:pPr algn="ctr"/>
            <a:r>
              <a:rPr lang="en-US">
                <a:solidFill>
                  <a:schemeClr val="accent2"/>
                </a:solidFill>
              </a:rPr>
              <a:t>999.7</a:t>
            </a:r>
          </a:p>
        </p:txBody>
      </p:sp>
      <p:sp>
        <p:nvSpPr>
          <p:cNvPr id="37911" name="Text Box 23"/>
          <p:cNvSpPr txBox="1">
            <a:spLocks noChangeArrowheads="1"/>
          </p:cNvSpPr>
          <p:nvPr/>
        </p:nvSpPr>
        <p:spPr bwMode="auto">
          <a:xfrm>
            <a:off x="5734050" y="4562475"/>
            <a:ext cx="755650" cy="731838"/>
          </a:xfrm>
          <a:prstGeom prst="rect">
            <a:avLst/>
          </a:prstGeom>
          <a:noFill/>
          <a:ln w="9525">
            <a:noFill/>
            <a:miter lim="800000"/>
            <a:headEnd/>
            <a:tailEnd/>
          </a:ln>
        </p:spPr>
        <p:txBody>
          <a:bodyPr wrap="none">
            <a:spAutoFit/>
          </a:bodyPr>
          <a:lstStyle/>
          <a:p>
            <a:pPr algn="ctr"/>
            <a:r>
              <a:rPr lang="en-US" sz="2400" b="1">
                <a:solidFill>
                  <a:schemeClr val="accent2"/>
                </a:solidFill>
              </a:rPr>
              <a:t>Se</a:t>
            </a:r>
          </a:p>
          <a:p>
            <a:pPr algn="ctr"/>
            <a:r>
              <a:rPr lang="en-US">
                <a:solidFill>
                  <a:schemeClr val="accent2"/>
                </a:solidFill>
              </a:rPr>
              <a:t>940.7</a:t>
            </a:r>
          </a:p>
        </p:txBody>
      </p:sp>
      <p:sp>
        <p:nvSpPr>
          <p:cNvPr id="37912" name="Text Box 24"/>
          <p:cNvSpPr txBox="1">
            <a:spLocks noChangeArrowheads="1"/>
          </p:cNvSpPr>
          <p:nvPr/>
        </p:nvSpPr>
        <p:spPr bwMode="auto">
          <a:xfrm>
            <a:off x="670560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F</a:t>
            </a:r>
          </a:p>
          <a:p>
            <a:pPr algn="ctr"/>
            <a:r>
              <a:rPr lang="en-US">
                <a:solidFill>
                  <a:schemeClr val="accent2"/>
                </a:solidFill>
              </a:rPr>
              <a:t>1681.1</a:t>
            </a:r>
          </a:p>
        </p:txBody>
      </p:sp>
      <p:sp>
        <p:nvSpPr>
          <p:cNvPr id="37913" name="Text Box 25"/>
          <p:cNvSpPr txBox="1">
            <a:spLocks noChangeArrowheads="1"/>
          </p:cNvSpPr>
          <p:nvPr/>
        </p:nvSpPr>
        <p:spPr bwMode="auto">
          <a:xfrm>
            <a:off x="6705600" y="37242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Cl</a:t>
            </a:r>
          </a:p>
          <a:p>
            <a:pPr algn="ctr"/>
            <a:r>
              <a:rPr lang="en-US">
                <a:solidFill>
                  <a:schemeClr val="accent2"/>
                </a:solidFill>
              </a:rPr>
              <a:t>1251.2</a:t>
            </a:r>
          </a:p>
        </p:txBody>
      </p:sp>
      <p:sp>
        <p:nvSpPr>
          <p:cNvPr id="37914" name="Text Box 26"/>
          <p:cNvSpPr txBox="1">
            <a:spLocks noChangeArrowheads="1"/>
          </p:cNvSpPr>
          <p:nvPr/>
        </p:nvSpPr>
        <p:spPr bwMode="auto">
          <a:xfrm>
            <a:off x="6705600" y="45624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Br</a:t>
            </a:r>
          </a:p>
          <a:p>
            <a:pPr algn="ctr"/>
            <a:r>
              <a:rPr lang="en-US">
                <a:solidFill>
                  <a:schemeClr val="accent2"/>
                </a:solidFill>
              </a:rPr>
              <a:t>1142.7</a:t>
            </a:r>
          </a:p>
        </p:txBody>
      </p:sp>
      <p:sp>
        <p:nvSpPr>
          <p:cNvPr id="37915" name="Text Box 27"/>
          <p:cNvSpPr txBox="1">
            <a:spLocks noChangeArrowheads="1"/>
          </p:cNvSpPr>
          <p:nvPr/>
        </p:nvSpPr>
        <p:spPr bwMode="auto">
          <a:xfrm>
            <a:off x="7727950" y="2809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Ne</a:t>
            </a:r>
          </a:p>
          <a:p>
            <a:pPr algn="ctr"/>
            <a:r>
              <a:rPr lang="en-US">
                <a:solidFill>
                  <a:schemeClr val="accent2"/>
                </a:solidFill>
              </a:rPr>
              <a:t>2080.8</a:t>
            </a:r>
          </a:p>
        </p:txBody>
      </p:sp>
      <p:sp>
        <p:nvSpPr>
          <p:cNvPr id="37916" name="Text Box 28"/>
          <p:cNvSpPr txBox="1">
            <a:spLocks noChangeArrowheads="1"/>
          </p:cNvSpPr>
          <p:nvPr/>
        </p:nvSpPr>
        <p:spPr bwMode="auto">
          <a:xfrm>
            <a:off x="7727950" y="37242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Ar</a:t>
            </a:r>
          </a:p>
          <a:p>
            <a:pPr algn="ctr"/>
            <a:r>
              <a:rPr lang="en-US">
                <a:solidFill>
                  <a:schemeClr val="accent2"/>
                </a:solidFill>
              </a:rPr>
              <a:t>1520.6</a:t>
            </a:r>
          </a:p>
        </p:txBody>
      </p:sp>
      <p:sp>
        <p:nvSpPr>
          <p:cNvPr id="37917" name="Text Box 29"/>
          <p:cNvSpPr txBox="1">
            <a:spLocks noChangeArrowheads="1"/>
          </p:cNvSpPr>
          <p:nvPr/>
        </p:nvSpPr>
        <p:spPr bwMode="auto">
          <a:xfrm>
            <a:off x="7727950" y="45624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Kr</a:t>
            </a:r>
          </a:p>
          <a:p>
            <a:pPr algn="ctr"/>
            <a:r>
              <a:rPr lang="en-US">
                <a:solidFill>
                  <a:schemeClr val="accent2"/>
                </a:solidFill>
              </a:rPr>
              <a:t>1350.8</a:t>
            </a:r>
          </a:p>
        </p:txBody>
      </p:sp>
      <p:sp>
        <p:nvSpPr>
          <p:cNvPr id="37918" name="Text Box 30"/>
          <p:cNvSpPr txBox="1">
            <a:spLocks noChangeArrowheads="1"/>
          </p:cNvSpPr>
          <p:nvPr/>
        </p:nvSpPr>
        <p:spPr bwMode="auto">
          <a:xfrm>
            <a:off x="7727950" y="2047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He</a:t>
            </a:r>
          </a:p>
          <a:p>
            <a:pPr algn="ctr"/>
            <a:r>
              <a:rPr lang="en-US">
                <a:solidFill>
                  <a:schemeClr val="accent2"/>
                </a:solidFill>
              </a:rPr>
              <a:t>2372.5</a:t>
            </a:r>
          </a:p>
        </p:txBody>
      </p:sp>
      <p:sp>
        <p:nvSpPr>
          <p:cNvPr id="37919" name="Text Box 31"/>
          <p:cNvSpPr txBox="1">
            <a:spLocks noChangeArrowheads="1"/>
          </p:cNvSpPr>
          <p:nvPr/>
        </p:nvSpPr>
        <p:spPr bwMode="auto">
          <a:xfrm>
            <a:off x="673100" y="5476875"/>
            <a:ext cx="755650" cy="731838"/>
          </a:xfrm>
          <a:prstGeom prst="rect">
            <a:avLst/>
          </a:prstGeom>
          <a:noFill/>
          <a:ln w="9525">
            <a:noFill/>
            <a:miter lim="800000"/>
            <a:headEnd/>
            <a:tailEnd/>
          </a:ln>
        </p:spPr>
        <p:txBody>
          <a:bodyPr wrap="none">
            <a:spAutoFit/>
          </a:bodyPr>
          <a:lstStyle/>
          <a:p>
            <a:pPr algn="ctr"/>
            <a:r>
              <a:rPr lang="en-US" sz="2400" b="1"/>
              <a:t>Rb</a:t>
            </a:r>
          </a:p>
          <a:p>
            <a:pPr algn="ctr"/>
            <a:r>
              <a:rPr lang="en-US"/>
              <a:t>402.9</a:t>
            </a:r>
          </a:p>
        </p:txBody>
      </p:sp>
      <p:sp>
        <p:nvSpPr>
          <p:cNvPr id="37920" name="Text Box 32"/>
          <p:cNvSpPr txBox="1">
            <a:spLocks noChangeArrowheads="1"/>
          </p:cNvSpPr>
          <p:nvPr/>
        </p:nvSpPr>
        <p:spPr bwMode="auto">
          <a:xfrm>
            <a:off x="1695450" y="5476875"/>
            <a:ext cx="755650" cy="731838"/>
          </a:xfrm>
          <a:prstGeom prst="rect">
            <a:avLst/>
          </a:prstGeom>
          <a:noFill/>
          <a:ln w="9525">
            <a:noFill/>
            <a:miter lim="800000"/>
            <a:headEnd/>
            <a:tailEnd/>
          </a:ln>
        </p:spPr>
        <p:txBody>
          <a:bodyPr wrap="none">
            <a:spAutoFit/>
          </a:bodyPr>
          <a:lstStyle/>
          <a:p>
            <a:pPr algn="ctr"/>
            <a:r>
              <a:rPr lang="en-US" sz="2400" b="1"/>
              <a:t>Sr</a:t>
            </a:r>
          </a:p>
          <a:p>
            <a:pPr algn="ctr"/>
            <a:r>
              <a:rPr lang="en-US"/>
              <a:t>549.2</a:t>
            </a:r>
          </a:p>
        </p:txBody>
      </p:sp>
      <p:sp>
        <p:nvSpPr>
          <p:cNvPr id="37921" name="Text Box 33"/>
          <p:cNvSpPr txBox="1">
            <a:spLocks noChangeArrowheads="1"/>
          </p:cNvSpPr>
          <p:nvPr/>
        </p:nvSpPr>
        <p:spPr bwMode="auto">
          <a:xfrm>
            <a:off x="2730500" y="5476875"/>
            <a:ext cx="755650" cy="731838"/>
          </a:xfrm>
          <a:prstGeom prst="rect">
            <a:avLst/>
          </a:prstGeom>
          <a:noFill/>
          <a:ln w="9525">
            <a:noFill/>
            <a:miter lim="800000"/>
            <a:headEnd/>
            <a:tailEnd/>
          </a:ln>
        </p:spPr>
        <p:txBody>
          <a:bodyPr wrap="none">
            <a:spAutoFit/>
          </a:bodyPr>
          <a:lstStyle/>
          <a:p>
            <a:pPr algn="ctr"/>
            <a:r>
              <a:rPr lang="en-US" sz="2400" b="1"/>
              <a:t>In</a:t>
            </a:r>
          </a:p>
          <a:p>
            <a:pPr algn="ctr"/>
            <a:r>
              <a:rPr lang="en-US"/>
              <a:t>558.2</a:t>
            </a:r>
          </a:p>
        </p:txBody>
      </p:sp>
      <p:sp>
        <p:nvSpPr>
          <p:cNvPr id="37922" name="Text Box 34"/>
          <p:cNvSpPr txBox="1">
            <a:spLocks noChangeArrowheads="1"/>
          </p:cNvSpPr>
          <p:nvPr/>
        </p:nvSpPr>
        <p:spPr bwMode="auto">
          <a:xfrm>
            <a:off x="3752850" y="5476875"/>
            <a:ext cx="755650" cy="731838"/>
          </a:xfrm>
          <a:prstGeom prst="rect">
            <a:avLst/>
          </a:prstGeom>
          <a:noFill/>
          <a:ln w="9525">
            <a:noFill/>
            <a:miter lim="800000"/>
            <a:headEnd/>
            <a:tailEnd/>
          </a:ln>
        </p:spPr>
        <p:txBody>
          <a:bodyPr wrap="none">
            <a:spAutoFit/>
          </a:bodyPr>
          <a:lstStyle/>
          <a:p>
            <a:pPr algn="ctr"/>
            <a:r>
              <a:rPr lang="en-US" sz="2400" b="1"/>
              <a:t>Sn</a:t>
            </a:r>
          </a:p>
          <a:p>
            <a:pPr algn="ctr"/>
            <a:r>
              <a:rPr lang="en-US"/>
              <a:t>708.4</a:t>
            </a:r>
          </a:p>
        </p:txBody>
      </p:sp>
      <p:sp>
        <p:nvSpPr>
          <p:cNvPr id="37923" name="Text Box 35"/>
          <p:cNvSpPr txBox="1">
            <a:spLocks noChangeArrowheads="1"/>
          </p:cNvSpPr>
          <p:nvPr/>
        </p:nvSpPr>
        <p:spPr bwMode="auto">
          <a:xfrm>
            <a:off x="4711700" y="54768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Sb</a:t>
            </a:r>
          </a:p>
          <a:p>
            <a:pPr algn="ctr"/>
            <a:r>
              <a:rPr lang="en-US">
                <a:solidFill>
                  <a:schemeClr val="bg2"/>
                </a:solidFill>
              </a:rPr>
              <a:t>833.8</a:t>
            </a:r>
          </a:p>
        </p:txBody>
      </p:sp>
      <p:sp>
        <p:nvSpPr>
          <p:cNvPr id="37924" name="Text Box 36"/>
          <p:cNvSpPr txBox="1">
            <a:spLocks noChangeArrowheads="1"/>
          </p:cNvSpPr>
          <p:nvPr/>
        </p:nvSpPr>
        <p:spPr bwMode="auto">
          <a:xfrm>
            <a:off x="5734050" y="5476875"/>
            <a:ext cx="755650" cy="731838"/>
          </a:xfrm>
          <a:prstGeom prst="rect">
            <a:avLst/>
          </a:prstGeom>
          <a:noFill/>
          <a:ln w="9525">
            <a:noFill/>
            <a:miter lim="800000"/>
            <a:headEnd/>
            <a:tailEnd/>
          </a:ln>
        </p:spPr>
        <p:txBody>
          <a:bodyPr wrap="none">
            <a:spAutoFit/>
          </a:bodyPr>
          <a:lstStyle/>
          <a:p>
            <a:pPr algn="ctr"/>
            <a:r>
              <a:rPr lang="en-US" sz="2400" b="1">
                <a:solidFill>
                  <a:schemeClr val="bg2"/>
                </a:solidFill>
              </a:rPr>
              <a:t>Te</a:t>
            </a:r>
          </a:p>
          <a:p>
            <a:pPr algn="ctr"/>
            <a:r>
              <a:rPr lang="en-US">
                <a:solidFill>
                  <a:schemeClr val="bg2"/>
                </a:solidFill>
              </a:rPr>
              <a:t>869.0</a:t>
            </a:r>
          </a:p>
        </p:txBody>
      </p:sp>
      <p:sp>
        <p:nvSpPr>
          <p:cNvPr id="37925" name="Text Box 37"/>
          <p:cNvSpPr txBox="1">
            <a:spLocks noChangeArrowheads="1"/>
          </p:cNvSpPr>
          <p:nvPr/>
        </p:nvSpPr>
        <p:spPr bwMode="auto">
          <a:xfrm>
            <a:off x="6705600" y="5476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I</a:t>
            </a:r>
          </a:p>
          <a:p>
            <a:pPr algn="ctr"/>
            <a:r>
              <a:rPr lang="en-US">
                <a:solidFill>
                  <a:schemeClr val="accent2"/>
                </a:solidFill>
              </a:rPr>
              <a:t>1008.7</a:t>
            </a:r>
          </a:p>
        </p:txBody>
      </p:sp>
      <p:sp>
        <p:nvSpPr>
          <p:cNvPr id="37926" name="Text Box 38"/>
          <p:cNvSpPr txBox="1">
            <a:spLocks noChangeArrowheads="1"/>
          </p:cNvSpPr>
          <p:nvPr/>
        </p:nvSpPr>
        <p:spPr bwMode="auto">
          <a:xfrm>
            <a:off x="7727950" y="5476875"/>
            <a:ext cx="882650" cy="731838"/>
          </a:xfrm>
          <a:prstGeom prst="rect">
            <a:avLst/>
          </a:prstGeom>
          <a:noFill/>
          <a:ln w="9525">
            <a:noFill/>
            <a:miter lim="800000"/>
            <a:headEnd/>
            <a:tailEnd/>
          </a:ln>
        </p:spPr>
        <p:txBody>
          <a:bodyPr wrap="none">
            <a:spAutoFit/>
          </a:bodyPr>
          <a:lstStyle/>
          <a:p>
            <a:pPr algn="ctr"/>
            <a:r>
              <a:rPr lang="en-US" sz="2400" b="1">
                <a:solidFill>
                  <a:schemeClr val="accent2"/>
                </a:solidFill>
              </a:rPr>
              <a:t>Xe</a:t>
            </a:r>
          </a:p>
          <a:p>
            <a:pPr algn="ctr"/>
            <a:r>
              <a:rPr lang="en-US">
                <a:solidFill>
                  <a:schemeClr val="accent2"/>
                </a:solidFill>
              </a:rPr>
              <a:t>1170.3</a:t>
            </a:r>
          </a:p>
        </p:txBody>
      </p:sp>
      <p:sp>
        <p:nvSpPr>
          <p:cNvPr id="37927" name="Rectangle 39"/>
          <p:cNvSpPr>
            <a:spLocks noChangeArrowheads="1"/>
          </p:cNvSpPr>
          <p:nvPr/>
        </p:nvSpPr>
        <p:spPr bwMode="auto">
          <a:xfrm>
            <a:off x="76200" y="6553200"/>
            <a:ext cx="3197225" cy="214313"/>
          </a:xfrm>
          <a:prstGeom prst="rect">
            <a:avLst/>
          </a:prstGeom>
          <a:noFill/>
          <a:ln w="9525">
            <a:noFill/>
            <a:miter lim="800000"/>
            <a:headEnd/>
            <a:tailEnd/>
          </a:ln>
        </p:spPr>
        <p:txBody>
          <a:bodyPr wrap="none">
            <a:spAutoFit/>
          </a:bodyPr>
          <a:lstStyle/>
          <a:p>
            <a:r>
              <a:rPr lang="en-US" sz="800"/>
              <a:t>Smoot, Price, Smith, </a:t>
            </a:r>
            <a:r>
              <a:rPr lang="en-US" sz="800" u="sng"/>
              <a:t>Chemistry A Modern Course</a:t>
            </a:r>
            <a:r>
              <a:rPr lang="en-US" sz="800"/>
              <a:t> 1987, page 188</a:t>
            </a:r>
          </a:p>
        </p:txBody>
      </p:sp>
      <p:sp>
        <p:nvSpPr>
          <p:cNvPr id="37928" name="Text Box 40"/>
          <p:cNvSpPr txBox="1">
            <a:spLocks noChangeArrowheads="1"/>
          </p:cNvSpPr>
          <p:nvPr/>
        </p:nvSpPr>
        <p:spPr bwMode="auto">
          <a:xfrm>
            <a:off x="1355725" y="1462088"/>
            <a:ext cx="298450" cy="366712"/>
          </a:xfrm>
          <a:prstGeom prst="rect">
            <a:avLst/>
          </a:prstGeom>
          <a:noFill/>
          <a:ln w="9525">
            <a:noFill/>
            <a:miter lim="800000"/>
            <a:headEnd/>
            <a:tailEnd/>
          </a:ln>
        </p:spPr>
        <p:txBody>
          <a:bodyPr wrap="none">
            <a:spAutoFit/>
          </a:bodyPr>
          <a:lstStyle/>
          <a:p>
            <a:r>
              <a:rPr lang="en-US" i="1"/>
              <a:t>s</a:t>
            </a:r>
          </a:p>
        </p:txBody>
      </p:sp>
      <p:sp>
        <p:nvSpPr>
          <p:cNvPr id="37929" name="AutoShape 41"/>
          <p:cNvSpPr>
            <a:spLocks/>
          </p:cNvSpPr>
          <p:nvPr/>
        </p:nvSpPr>
        <p:spPr bwMode="auto">
          <a:xfrm rot="-5400000">
            <a:off x="1447800" y="1066800"/>
            <a:ext cx="152400" cy="1676400"/>
          </a:xfrm>
          <a:prstGeom prst="rightBracket">
            <a:avLst>
              <a:gd name="adj" fmla="val 91667"/>
            </a:avLst>
          </a:prstGeom>
          <a:noFill/>
          <a:ln w="9525">
            <a:solidFill>
              <a:schemeClr val="tx1"/>
            </a:solidFill>
            <a:round/>
            <a:headEnd/>
            <a:tailEnd/>
          </a:ln>
        </p:spPr>
        <p:txBody>
          <a:bodyPr wrap="none" anchor="ctr"/>
          <a:lstStyle/>
          <a:p>
            <a:endParaRPr lang="en-US"/>
          </a:p>
        </p:txBody>
      </p:sp>
      <p:sp>
        <p:nvSpPr>
          <p:cNvPr id="37930" name="Text Box 42"/>
          <p:cNvSpPr txBox="1">
            <a:spLocks noChangeArrowheads="1"/>
          </p:cNvSpPr>
          <p:nvPr/>
        </p:nvSpPr>
        <p:spPr bwMode="auto">
          <a:xfrm>
            <a:off x="5327650" y="1482725"/>
            <a:ext cx="311150" cy="366713"/>
          </a:xfrm>
          <a:prstGeom prst="rect">
            <a:avLst/>
          </a:prstGeom>
          <a:noFill/>
          <a:ln w="9525">
            <a:noFill/>
            <a:miter lim="800000"/>
            <a:headEnd/>
            <a:tailEnd/>
          </a:ln>
        </p:spPr>
        <p:txBody>
          <a:bodyPr wrap="none">
            <a:spAutoFit/>
          </a:bodyPr>
          <a:lstStyle/>
          <a:p>
            <a:r>
              <a:rPr lang="en-US" i="1">
                <a:solidFill>
                  <a:schemeClr val="accent2"/>
                </a:solidFill>
              </a:rPr>
              <a:t>p</a:t>
            </a:r>
          </a:p>
        </p:txBody>
      </p:sp>
      <p:sp>
        <p:nvSpPr>
          <p:cNvPr id="37931" name="AutoShape 43"/>
          <p:cNvSpPr>
            <a:spLocks/>
          </p:cNvSpPr>
          <p:nvPr/>
        </p:nvSpPr>
        <p:spPr bwMode="auto">
          <a:xfrm rot="-5400000">
            <a:off x="5493543" y="-1073943"/>
            <a:ext cx="138113" cy="5943600"/>
          </a:xfrm>
          <a:prstGeom prst="rightBracket">
            <a:avLst>
              <a:gd name="adj" fmla="val 358619"/>
            </a:avLst>
          </a:prstGeom>
          <a:noFill/>
          <a:ln w="9525">
            <a:solidFill>
              <a:schemeClr val="accent2"/>
            </a:solidFill>
            <a:round/>
            <a:headEnd/>
            <a:tailEnd/>
          </a:ln>
        </p:spPr>
        <p:txBody>
          <a:bodyPr wrap="none" anchor="ctr"/>
          <a:lstStyle/>
          <a:p>
            <a:endParaRPr lang="en-US"/>
          </a:p>
        </p:txBody>
      </p:sp>
      <p:sp>
        <p:nvSpPr>
          <p:cNvPr id="323628" name="Rectangle 44"/>
          <p:cNvSpPr>
            <a:spLocks noChangeArrowheads="1"/>
          </p:cNvSpPr>
          <p:nvPr/>
        </p:nvSpPr>
        <p:spPr bwMode="auto">
          <a:xfrm>
            <a:off x="533400" y="3657600"/>
            <a:ext cx="8229600" cy="838200"/>
          </a:xfrm>
          <a:prstGeom prst="rect">
            <a:avLst/>
          </a:prstGeom>
          <a:solidFill>
            <a:srgbClr val="99CCFF">
              <a:alpha val="47058"/>
            </a:srgbClr>
          </a:solidFill>
          <a:ln w="9525">
            <a:solidFill>
              <a:schemeClr val="tx1"/>
            </a:solidFill>
            <a:miter lim="800000"/>
            <a:headEnd/>
            <a:tailEnd/>
          </a:ln>
        </p:spPr>
        <p:txBody>
          <a:bodyPr wrap="none" anchor="ctr"/>
          <a:lstStyle/>
          <a:p>
            <a:endParaRPr lang="en-US"/>
          </a:p>
        </p:txBody>
      </p:sp>
      <p:sp>
        <p:nvSpPr>
          <p:cNvPr id="323629" name="Rectangle 45"/>
          <p:cNvSpPr>
            <a:spLocks noChangeArrowheads="1"/>
          </p:cNvSpPr>
          <p:nvPr/>
        </p:nvSpPr>
        <p:spPr bwMode="auto">
          <a:xfrm>
            <a:off x="533400" y="4495800"/>
            <a:ext cx="8229600" cy="838200"/>
          </a:xfrm>
          <a:prstGeom prst="rect">
            <a:avLst/>
          </a:prstGeom>
          <a:solidFill>
            <a:srgbClr val="99CCFF">
              <a:alpha val="47058"/>
            </a:srgbClr>
          </a:solidFill>
          <a:ln w="9525">
            <a:solidFill>
              <a:schemeClr val="tx1"/>
            </a:solidFill>
            <a:miter lim="800000"/>
            <a:headEnd/>
            <a:tailEnd/>
          </a:ln>
        </p:spPr>
        <p:txBody>
          <a:bodyPr wrap="none" anchor="ctr"/>
          <a:lstStyle/>
          <a:p>
            <a:endParaRPr lang="en-US"/>
          </a:p>
        </p:txBody>
      </p:sp>
      <p:sp>
        <p:nvSpPr>
          <p:cNvPr id="323630" name="Rectangle 46"/>
          <p:cNvSpPr>
            <a:spLocks noChangeArrowheads="1"/>
          </p:cNvSpPr>
          <p:nvPr/>
        </p:nvSpPr>
        <p:spPr bwMode="auto">
          <a:xfrm>
            <a:off x="533400" y="5410200"/>
            <a:ext cx="8229600" cy="838200"/>
          </a:xfrm>
          <a:prstGeom prst="rect">
            <a:avLst/>
          </a:prstGeom>
          <a:solidFill>
            <a:srgbClr val="99CCFF">
              <a:alpha val="47058"/>
            </a:srgbClr>
          </a:solidFill>
          <a:ln w="9525">
            <a:solidFill>
              <a:schemeClr val="tx1"/>
            </a:solidFill>
            <a:miter lim="800000"/>
            <a:headEnd/>
            <a:tailEnd/>
          </a:ln>
        </p:spPr>
        <p:txBody>
          <a:bodyPr wrap="none" anchor="ctr"/>
          <a:lstStyle/>
          <a:p>
            <a:endParaRPr lang="en-US"/>
          </a:p>
        </p:txBody>
      </p:sp>
      <p:grpSp>
        <p:nvGrpSpPr>
          <p:cNvPr id="2" name="Group 47"/>
          <p:cNvGrpSpPr>
            <a:grpSpLocks/>
          </p:cNvGrpSpPr>
          <p:nvPr/>
        </p:nvGrpSpPr>
        <p:grpSpPr bwMode="auto">
          <a:xfrm>
            <a:off x="7467600" y="533400"/>
            <a:ext cx="1231900" cy="762000"/>
            <a:chOff x="4704" y="144"/>
            <a:chExt cx="776" cy="480"/>
          </a:xfrm>
        </p:grpSpPr>
        <p:sp>
          <p:nvSpPr>
            <p:cNvPr id="37937" name="Rectangle 48"/>
            <p:cNvSpPr>
              <a:spLocks noChangeArrowheads="1"/>
            </p:cNvSpPr>
            <p:nvPr/>
          </p:nvSpPr>
          <p:spPr bwMode="auto">
            <a:xfrm>
              <a:off x="4800" y="192"/>
              <a:ext cx="96" cy="9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7938" name="Rectangle 49"/>
            <p:cNvSpPr>
              <a:spLocks noChangeArrowheads="1"/>
            </p:cNvSpPr>
            <p:nvPr/>
          </p:nvSpPr>
          <p:spPr bwMode="auto">
            <a:xfrm>
              <a:off x="4800" y="336"/>
              <a:ext cx="96" cy="9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7939" name="Rectangle 50"/>
            <p:cNvSpPr>
              <a:spLocks noChangeArrowheads="1"/>
            </p:cNvSpPr>
            <p:nvPr/>
          </p:nvSpPr>
          <p:spPr bwMode="auto">
            <a:xfrm>
              <a:off x="4800" y="480"/>
              <a:ext cx="96" cy="96"/>
            </a:xfrm>
            <a:prstGeom prst="rect">
              <a:avLst/>
            </a:prstGeom>
            <a:solidFill>
              <a:srgbClr val="0000FF">
                <a:alpha val="67058"/>
              </a:srgbClr>
            </a:solidFill>
            <a:ln w="9525">
              <a:solidFill>
                <a:schemeClr val="tx1"/>
              </a:solidFill>
              <a:miter lim="800000"/>
              <a:headEnd/>
              <a:tailEnd/>
            </a:ln>
          </p:spPr>
          <p:txBody>
            <a:bodyPr wrap="none" anchor="ctr"/>
            <a:lstStyle/>
            <a:p>
              <a:endParaRPr lang="en-US"/>
            </a:p>
          </p:txBody>
        </p:sp>
        <p:sp>
          <p:nvSpPr>
            <p:cNvPr id="37940" name="Text Box 51"/>
            <p:cNvSpPr txBox="1">
              <a:spLocks noChangeArrowheads="1"/>
            </p:cNvSpPr>
            <p:nvPr/>
          </p:nvSpPr>
          <p:spPr bwMode="auto">
            <a:xfrm>
              <a:off x="4886" y="151"/>
              <a:ext cx="594" cy="460"/>
            </a:xfrm>
            <a:prstGeom prst="rect">
              <a:avLst/>
            </a:prstGeom>
            <a:noFill/>
            <a:ln w="9525">
              <a:noFill/>
              <a:miter lim="800000"/>
              <a:headEnd/>
              <a:tailEnd/>
            </a:ln>
          </p:spPr>
          <p:txBody>
            <a:bodyPr wrap="none">
              <a:spAutoFit/>
            </a:bodyPr>
            <a:lstStyle/>
            <a:p>
              <a:r>
                <a:rPr lang="en-US" sz="1400"/>
                <a:t>Metal</a:t>
              </a:r>
            </a:p>
            <a:p>
              <a:r>
                <a:rPr lang="en-US" sz="1400"/>
                <a:t>Metalloid</a:t>
              </a:r>
            </a:p>
            <a:p>
              <a:r>
                <a:rPr lang="en-US" sz="1400"/>
                <a:t>Nonmetal</a:t>
              </a:r>
            </a:p>
          </p:txBody>
        </p:sp>
        <p:sp>
          <p:nvSpPr>
            <p:cNvPr id="37941" name="Rectangle 52"/>
            <p:cNvSpPr>
              <a:spLocks noChangeArrowheads="1"/>
            </p:cNvSpPr>
            <p:nvPr/>
          </p:nvSpPr>
          <p:spPr bwMode="auto">
            <a:xfrm>
              <a:off x="4704" y="144"/>
              <a:ext cx="768" cy="480"/>
            </a:xfrm>
            <a:prstGeom prst="rect">
              <a:avLst/>
            </a:prstGeom>
            <a:noFill/>
            <a:ln w="9525">
              <a:solidFill>
                <a:schemeClr val="tx1"/>
              </a:solidFill>
              <a:miter lim="800000"/>
              <a:headEnd/>
              <a:tailEnd/>
            </a:ln>
          </p:spPr>
          <p:txBody>
            <a:bodyPr wrap="none" anchor="ctr"/>
            <a:lstStyle/>
            <a:p>
              <a:endParaRPr lang="en-US"/>
            </a:p>
          </p:txBody>
        </p:sp>
      </p:grpSp>
      <p:sp>
        <p:nvSpPr>
          <p:cNvPr id="37936" name="AutoShape 5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323587"/>
                                        </p:tgtEl>
                                      </p:cBhvr>
                                    </p:animEffect>
                                    <p:set>
                                      <p:cBhvr>
                                        <p:cTn id="13" dur="1" fill="hold">
                                          <p:stCondLst>
                                            <p:cond delay="1999"/>
                                          </p:stCondLst>
                                        </p:cTn>
                                        <p:tgtEl>
                                          <p:spTgt spid="323587"/>
                                        </p:tgtEl>
                                        <p:attrNameLst>
                                          <p:attrName>style.visibility</p:attrName>
                                        </p:attrNameLst>
                                      </p:cBhvr>
                                      <p:to>
                                        <p:strVal val="hidden"/>
                                      </p:to>
                                    </p:set>
                                  </p:childTnLst>
                                </p:cTn>
                              </p:par>
                            </p:childTnLst>
                          </p:cTn>
                        </p:par>
                        <p:par>
                          <p:cTn id="14" fill="hold">
                            <p:stCondLst>
                              <p:cond delay="2000"/>
                            </p:stCondLst>
                            <p:childTnLst>
                              <p:par>
                                <p:cTn id="15" presetID="37" presetClass="exit" presetSubtype="0" fill="hold" nodeType="afterEffect">
                                  <p:stCondLst>
                                    <p:cond delay="0"/>
                                  </p:stCondLst>
                                  <p:childTnLst>
                                    <p:animEffect transition="out" filter="fade">
                                      <p:cBhvr>
                                        <p:cTn id="16" dur="1000"/>
                                        <p:tgtEl>
                                          <p:spTgt spid="2"/>
                                        </p:tgtEl>
                                      </p:cBhvr>
                                    </p:animEffect>
                                    <p:anim calcmode="lin" valueType="num">
                                      <p:cBhvr>
                                        <p:cTn id="17" dur="1000"/>
                                        <p:tgtEl>
                                          <p:spTgt spid="2"/>
                                        </p:tgtEl>
                                        <p:attrNameLst>
                                          <p:attrName>ppt_x</p:attrName>
                                        </p:attrNameLst>
                                      </p:cBhvr>
                                      <p:tavLst>
                                        <p:tav tm="0">
                                          <p:val>
                                            <p:strVal val="ppt_x"/>
                                          </p:val>
                                        </p:tav>
                                        <p:tav tm="100000">
                                          <p:val>
                                            <p:strVal val="ppt_x"/>
                                          </p:val>
                                        </p:tav>
                                      </p:tavLst>
                                    </p:anim>
                                    <p:anim calcmode="lin" valueType="num">
                                      <p:cBhvr>
                                        <p:cTn id="18" dur="100" decel="100000"/>
                                        <p:tgtEl>
                                          <p:spTgt spid="2"/>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323586"/>
                                        </p:tgtEl>
                                        <p:attrNameLst>
                                          <p:attrName>style.visibility</p:attrName>
                                        </p:attrNameLst>
                                      </p:cBhvr>
                                      <p:to>
                                        <p:strVal val="visible"/>
                                      </p:to>
                                    </p:set>
                                    <p:animEffect transition="in" filter="fade">
                                      <p:cBhvr>
                                        <p:cTn id="24" dur="2000"/>
                                        <p:tgtEl>
                                          <p:spTgt spid="32358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2358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323628"/>
                                        </p:tgtEl>
                                        <p:attrNameLst>
                                          <p:attrName>style.visibility</p:attrName>
                                        </p:attrNameLst>
                                      </p:cBhvr>
                                      <p:to>
                                        <p:strVal val="visible"/>
                                      </p:to>
                                    </p:set>
                                    <p:animEffect transition="in" filter="fade">
                                      <p:cBhvr>
                                        <p:cTn id="31" dur="2000"/>
                                        <p:tgtEl>
                                          <p:spTgt spid="32362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323628"/>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323629"/>
                                        </p:tgtEl>
                                        <p:attrNameLst>
                                          <p:attrName>style.visibility</p:attrName>
                                        </p:attrNameLst>
                                      </p:cBhvr>
                                      <p:to>
                                        <p:strVal val="visible"/>
                                      </p:to>
                                    </p:set>
                                    <p:animEffect transition="in" filter="fade">
                                      <p:cBhvr>
                                        <p:cTn id="38" dur="2000"/>
                                        <p:tgtEl>
                                          <p:spTgt spid="3236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2362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23630"/>
                                        </p:tgtEl>
                                        <p:attrNameLst>
                                          <p:attrName>style.visibility</p:attrName>
                                        </p:attrNameLst>
                                      </p:cBhvr>
                                      <p:to>
                                        <p:strVal val="visible"/>
                                      </p:to>
                                    </p:set>
                                    <p:animEffect transition="in" filter="fade">
                                      <p:cBhvr>
                                        <p:cTn id="45" dur="2000"/>
                                        <p:tgtEl>
                                          <p:spTgt spid="32363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236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animBg="1"/>
      <p:bldP spid="323586" grpId="1" animBg="1"/>
      <p:bldP spid="323587" grpId="0" animBg="1"/>
      <p:bldP spid="323628" grpId="0" animBg="1"/>
      <p:bldP spid="323628" grpId="1" animBg="1"/>
      <p:bldP spid="323629" grpId="0" animBg="1"/>
      <p:bldP spid="323629" grpId="1" animBg="1"/>
      <p:bldP spid="323630" grpId="0" animBg="1"/>
      <p:bldP spid="323630"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38915"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38916"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38917"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38918" name="Oval 7"/>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38919" name="Freeform 8"/>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700" cap="rnd">
            <a:solidFill>
              <a:schemeClr val="hlink"/>
            </a:solidFill>
            <a:round/>
            <a:headEnd type="none" w="sm" len="sm"/>
            <a:tailEnd type="none" w="sm" len="sm"/>
          </a:ln>
        </p:spPr>
        <p:txBody>
          <a:bodyPr/>
          <a:lstStyle/>
          <a:p>
            <a:endParaRPr lang="en-US"/>
          </a:p>
        </p:txBody>
      </p:sp>
      <p:sp>
        <p:nvSpPr>
          <p:cNvPr id="38920" name="Rectangle 9"/>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38921" name="Rectangle 10"/>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38922" name="AutoShape 1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8923" name="Oval 12"/>
          <p:cNvSpPr>
            <a:spLocks noChangeArrowheads="1"/>
          </p:cNvSpPr>
          <p:nvPr/>
        </p:nvSpPr>
        <p:spPr bwMode="auto">
          <a:xfrm>
            <a:off x="2943225" y="1247775"/>
            <a:ext cx="547688" cy="546100"/>
          </a:xfrm>
          <a:prstGeom prst="ellipse">
            <a:avLst/>
          </a:prstGeom>
          <a:noFill/>
          <a:ln w="9525">
            <a:solidFill>
              <a:schemeClr val="tx1"/>
            </a:solidFill>
            <a:round/>
            <a:headEnd/>
            <a:tailEnd/>
          </a:ln>
        </p:spPr>
        <p:txBody>
          <a:bodyPr wrap="none" anchor="ctr"/>
          <a:lstStyle/>
          <a:p>
            <a:endParaRPr lang="en-US"/>
          </a:p>
        </p:txBody>
      </p:sp>
      <p:sp>
        <p:nvSpPr>
          <p:cNvPr id="38924" name="Oval 13"/>
          <p:cNvSpPr>
            <a:spLocks noChangeAspect="1" noChangeArrowheads="1"/>
          </p:cNvSpPr>
          <p:nvPr/>
        </p:nvSpPr>
        <p:spPr bwMode="auto">
          <a:xfrm>
            <a:off x="2806700" y="1111250"/>
            <a:ext cx="820738" cy="819150"/>
          </a:xfrm>
          <a:prstGeom prst="ellipse">
            <a:avLst/>
          </a:prstGeom>
          <a:noFill/>
          <a:ln w="9525">
            <a:solidFill>
              <a:schemeClr val="tx1"/>
            </a:solidFill>
            <a:round/>
            <a:headEnd/>
            <a:tailEnd/>
          </a:ln>
        </p:spPr>
        <p:txBody>
          <a:bodyPr wrap="none" anchor="ctr"/>
          <a:lstStyle/>
          <a:p>
            <a:endParaRPr lang="en-US"/>
          </a:p>
        </p:txBody>
      </p:sp>
      <p:sp>
        <p:nvSpPr>
          <p:cNvPr id="38925" name="Oval 14"/>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p:spPr>
        <p:txBody>
          <a:bodyPr wrap="none" anchor="ctr"/>
          <a:lstStyle/>
          <a:p>
            <a:endParaRPr lang="en-US"/>
          </a:p>
        </p:txBody>
      </p:sp>
      <p:sp>
        <p:nvSpPr>
          <p:cNvPr id="38926" name="Oval 15"/>
          <p:cNvSpPr>
            <a:spLocks noChangeArrowheads="1"/>
          </p:cNvSpPr>
          <p:nvPr/>
        </p:nvSpPr>
        <p:spPr bwMode="auto">
          <a:xfrm>
            <a:off x="2895600" y="1447800"/>
            <a:ext cx="136525" cy="136525"/>
          </a:xfrm>
          <a:prstGeom prst="ellipse">
            <a:avLst/>
          </a:prstGeom>
          <a:solidFill>
            <a:srgbClr val="FF0000"/>
          </a:solidFill>
          <a:ln w="9525">
            <a:noFill/>
            <a:round/>
            <a:headEnd/>
            <a:tailEnd/>
          </a:ln>
        </p:spPr>
        <p:txBody>
          <a:bodyPr wrap="none" anchor="ctr"/>
          <a:lstStyle/>
          <a:p>
            <a:endParaRPr lang="en-US"/>
          </a:p>
        </p:txBody>
      </p:sp>
      <p:sp>
        <p:nvSpPr>
          <p:cNvPr id="38927" name="Oval 16"/>
          <p:cNvSpPr>
            <a:spLocks noChangeArrowheads="1"/>
          </p:cNvSpPr>
          <p:nvPr/>
        </p:nvSpPr>
        <p:spPr bwMode="auto">
          <a:xfrm>
            <a:off x="3429000" y="1463675"/>
            <a:ext cx="136525" cy="136525"/>
          </a:xfrm>
          <a:prstGeom prst="ellipse">
            <a:avLst/>
          </a:prstGeom>
          <a:solidFill>
            <a:schemeClr val="hlink"/>
          </a:solidFill>
          <a:ln w="9525">
            <a:noFill/>
            <a:round/>
            <a:headEnd/>
            <a:tailEnd/>
          </a:ln>
        </p:spPr>
        <p:txBody>
          <a:bodyPr wrap="none" anchor="ctr"/>
          <a:lstStyle/>
          <a:p>
            <a:endParaRPr lang="en-US"/>
          </a:p>
        </p:txBody>
      </p:sp>
      <p:sp>
        <p:nvSpPr>
          <p:cNvPr id="38928" name="Text Box 17"/>
          <p:cNvSpPr txBox="1">
            <a:spLocks noChangeArrowheads="1"/>
          </p:cNvSpPr>
          <p:nvPr/>
        </p:nvSpPr>
        <p:spPr bwMode="auto">
          <a:xfrm>
            <a:off x="3109913" y="1385888"/>
            <a:ext cx="242887" cy="214312"/>
          </a:xfrm>
          <a:prstGeom prst="rect">
            <a:avLst/>
          </a:prstGeom>
          <a:noFill/>
          <a:ln w="9525">
            <a:noFill/>
            <a:miter lim="800000"/>
            <a:headEnd/>
            <a:tailEnd/>
          </a:ln>
        </p:spPr>
        <p:txBody>
          <a:bodyPr wrap="none">
            <a:spAutoFit/>
          </a:bodyPr>
          <a:lstStyle/>
          <a:p>
            <a:r>
              <a:rPr lang="en-US" sz="800"/>
              <a:t>n</a:t>
            </a:r>
          </a:p>
        </p:txBody>
      </p:sp>
      <p:sp>
        <p:nvSpPr>
          <p:cNvPr id="38929" name="Oval 18"/>
          <p:cNvSpPr>
            <a:spLocks noChangeArrowheads="1"/>
          </p:cNvSpPr>
          <p:nvPr/>
        </p:nvSpPr>
        <p:spPr bwMode="auto">
          <a:xfrm>
            <a:off x="2514600" y="838200"/>
            <a:ext cx="1371600" cy="1371600"/>
          </a:xfrm>
          <a:prstGeom prst="ellipse">
            <a:avLst/>
          </a:prstGeom>
          <a:noFill/>
          <a:ln w="9525">
            <a:solidFill>
              <a:srgbClr val="C0C0C0"/>
            </a:solidFill>
            <a:round/>
            <a:headEnd/>
            <a:tailEnd/>
          </a:ln>
        </p:spPr>
        <p:txBody>
          <a:bodyPr wrap="none" anchor="ctr"/>
          <a:lstStyle/>
          <a:p>
            <a:endParaRPr lang="en-US"/>
          </a:p>
        </p:txBody>
      </p:sp>
      <p:sp>
        <p:nvSpPr>
          <p:cNvPr id="38930" name="Oval 19"/>
          <p:cNvSpPr>
            <a:spLocks noChangeArrowheads="1"/>
          </p:cNvSpPr>
          <p:nvPr/>
        </p:nvSpPr>
        <p:spPr bwMode="auto">
          <a:xfrm>
            <a:off x="1882775" y="904875"/>
            <a:ext cx="196850" cy="180975"/>
          </a:xfrm>
          <a:prstGeom prst="ellipse">
            <a:avLst/>
          </a:prstGeom>
          <a:solidFill>
            <a:srgbClr val="FF0000"/>
          </a:solidFill>
          <a:ln w="9525">
            <a:noFill/>
            <a:round/>
            <a:headEnd/>
            <a:tailEnd/>
          </a:ln>
        </p:spPr>
        <p:txBody>
          <a:bodyPr wrap="none" anchor="ctr"/>
          <a:lstStyle/>
          <a:p>
            <a:endParaRPr lang="en-US"/>
          </a:p>
        </p:txBody>
      </p:sp>
      <p:grpSp>
        <p:nvGrpSpPr>
          <p:cNvPr id="2" name="Group 20"/>
          <p:cNvGrpSpPr>
            <a:grpSpLocks/>
          </p:cNvGrpSpPr>
          <p:nvPr/>
        </p:nvGrpSpPr>
        <p:grpSpPr bwMode="auto">
          <a:xfrm>
            <a:off x="4838700" y="3138488"/>
            <a:ext cx="2724150" cy="1433512"/>
            <a:chOff x="3048" y="1977"/>
            <a:chExt cx="1716" cy="903"/>
          </a:xfrm>
        </p:grpSpPr>
        <p:sp>
          <p:nvSpPr>
            <p:cNvPr id="38933" name="Oval 21"/>
            <p:cNvSpPr>
              <a:spLocks noChangeAspect="1" noChangeArrowheads="1"/>
            </p:cNvSpPr>
            <p:nvPr/>
          </p:nvSpPr>
          <p:spPr bwMode="auto">
            <a:xfrm>
              <a:off x="3203" y="2037"/>
              <a:ext cx="517" cy="516"/>
            </a:xfrm>
            <a:prstGeom prst="ellipse">
              <a:avLst/>
            </a:prstGeom>
            <a:noFill/>
            <a:ln w="9525">
              <a:solidFill>
                <a:schemeClr val="bg2"/>
              </a:solidFill>
              <a:round/>
              <a:headEnd/>
              <a:tailEnd/>
            </a:ln>
          </p:spPr>
          <p:txBody>
            <a:bodyPr wrap="none" anchor="ctr"/>
            <a:lstStyle/>
            <a:p>
              <a:endParaRPr lang="en-US"/>
            </a:p>
          </p:txBody>
        </p:sp>
        <p:sp>
          <p:nvSpPr>
            <p:cNvPr id="38934" name="Oval 22"/>
            <p:cNvSpPr>
              <a:spLocks noChangeArrowheads="1"/>
            </p:cNvSpPr>
            <p:nvPr/>
          </p:nvSpPr>
          <p:spPr bwMode="auto">
            <a:xfrm>
              <a:off x="3288" y="2121"/>
              <a:ext cx="345" cy="344"/>
            </a:xfrm>
            <a:prstGeom prst="ellipse">
              <a:avLst/>
            </a:prstGeom>
            <a:noFill/>
            <a:ln w="9525">
              <a:solidFill>
                <a:schemeClr val="tx1"/>
              </a:solidFill>
              <a:round/>
              <a:headEnd/>
              <a:tailEnd/>
            </a:ln>
          </p:spPr>
          <p:txBody>
            <a:bodyPr wrap="none" anchor="ctr"/>
            <a:lstStyle/>
            <a:p>
              <a:endParaRPr lang="en-US"/>
            </a:p>
          </p:txBody>
        </p:sp>
        <p:sp>
          <p:nvSpPr>
            <p:cNvPr id="38935" name="Rectangle 23"/>
            <p:cNvSpPr>
              <a:spLocks noChangeArrowheads="1"/>
            </p:cNvSpPr>
            <p:nvPr/>
          </p:nvSpPr>
          <p:spPr bwMode="auto">
            <a:xfrm>
              <a:off x="3048" y="1977"/>
              <a:ext cx="432" cy="624"/>
            </a:xfrm>
            <a:prstGeom prst="rect">
              <a:avLst/>
            </a:prstGeom>
            <a:solidFill>
              <a:schemeClr val="bg1">
                <a:alpha val="85097"/>
              </a:schemeClr>
            </a:solidFill>
            <a:ln w="9525">
              <a:noFill/>
              <a:miter lim="800000"/>
              <a:headEnd/>
              <a:tailEnd/>
            </a:ln>
          </p:spPr>
          <p:txBody>
            <a:bodyPr wrap="none" anchor="ctr"/>
            <a:lstStyle/>
            <a:p>
              <a:endParaRPr lang="en-US"/>
            </a:p>
          </p:txBody>
        </p:sp>
        <p:sp>
          <p:nvSpPr>
            <p:cNvPr id="38936" name="Oval 24"/>
            <p:cNvSpPr>
              <a:spLocks noChangeAspect="1" noChangeArrowheads="1"/>
            </p:cNvSpPr>
            <p:nvPr/>
          </p:nvSpPr>
          <p:spPr bwMode="auto">
            <a:xfrm>
              <a:off x="4163" y="2037"/>
              <a:ext cx="517" cy="516"/>
            </a:xfrm>
            <a:prstGeom prst="ellipse">
              <a:avLst/>
            </a:prstGeom>
            <a:noFill/>
            <a:ln w="9525">
              <a:solidFill>
                <a:schemeClr val="bg2"/>
              </a:solidFill>
              <a:round/>
              <a:headEnd/>
              <a:tailEnd/>
            </a:ln>
          </p:spPr>
          <p:txBody>
            <a:bodyPr wrap="none" anchor="ctr"/>
            <a:lstStyle/>
            <a:p>
              <a:endParaRPr lang="en-US"/>
            </a:p>
          </p:txBody>
        </p:sp>
        <p:sp>
          <p:nvSpPr>
            <p:cNvPr id="38937" name="Oval 25"/>
            <p:cNvSpPr>
              <a:spLocks noChangeArrowheads="1"/>
            </p:cNvSpPr>
            <p:nvPr/>
          </p:nvSpPr>
          <p:spPr bwMode="auto">
            <a:xfrm>
              <a:off x="4248" y="2121"/>
              <a:ext cx="345" cy="344"/>
            </a:xfrm>
            <a:prstGeom prst="ellipse">
              <a:avLst/>
            </a:prstGeom>
            <a:noFill/>
            <a:ln w="9525">
              <a:solidFill>
                <a:schemeClr val="tx1"/>
              </a:solidFill>
              <a:round/>
              <a:headEnd/>
              <a:tailEnd/>
            </a:ln>
          </p:spPr>
          <p:txBody>
            <a:bodyPr wrap="none" anchor="ctr"/>
            <a:lstStyle/>
            <a:p>
              <a:endParaRPr lang="en-US"/>
            </a:p>
          </p:txBody>
        </p:sp>
        <p:sp>
          <p:nvSpPr>
            <p:cNvPr id="38938" name="Rectangle 26"/>
            <p:cNvSpPr>
              <a:spLocks noChangeArrowheads="1"/>
            </p:cNvSpPr>
            <p:nvPr/>
          </p:nvSpPr>
          <p:spPr bwMode="auto">
            <a:xfrm>
              <a:off x="4008" y="1977"/>
              <a:ext cx="432" cy="624"/>
            </a:xfrm>
            <a:prstGeom prst="rect">
              <a:avLst/>
            </a:prstGeom>
            <a:solidFill>
              <a:schemeClr val="bg1">
                <a:alpha val="85097"/>
              </a:schemeClr>
            </a:solidFill>
            <a:ln w="9525">
              <a:noFill/>
              <a:miter lim="800000"/>
              <a:headEnd/>
              <a:tailEnd/>
            </a:ln>
          </p:spPr>
          <p:txBody>
            <a:bodyPr wrap="none" anchor="ctr"/>
            <a:lstStyle/>
            <a:p>
              <a:endParaRPr lang="en-US"/>
            </a:p>
          </p:txBody>
        </p:sp>
        <p:sp>
          <p:nvSpPr>
            <p:cNvPr id="38939" name="Rectangle 27"/>
            <p:cNvSpPr>
              <a:spLocks noChangeArrowheads="1"/>
            </p:cNvSpPr>
            <p:nvPr/>
          </p:nvSpPr>
          <p:spPr bwMode="auto">
            <a:xfrm>
              <a:off x="4224" y="2553"/>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38940" name="Rectangle 28"/>
            <p:cNvSpPr>
              <a:spLocks noChangeArrowheads="1"/>
            </p:cNvSpPr>
            <p:nvPr/>
          </p:nvSpPr>
          <p:spPr bwMode="auto">
            <a:xfrm>
              <a:off x="3322" y="2553"/>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38941" name="Text Box 29"/>
            <p:cNvSpPr txBox="1">
              <a:spLocks noChangeArrowheads="1"/>
            </p:cNvSpPr>
            <p:nvPr/>
          </p:nvSpPr>
          <p:spPr bwMode="auto">
            <a:xfrm>
              <a:off x="3354" y="2247"/>
              <a:ext cx="207" cy="154"/>
            </a:xfrm>
            <a:prstGeom prst="rect">
              <a:avLst/>
            </a:prstGeom>
            <a:noFill/>
            <a:ln w="9525">
              <a:noFill/>
              <a:miter lim="800000"/>
              <a:headEnd/>
              <a:tailEnd/>
            </a:ln>
          </p:spPr>
          <p:txBody>
            <a:bodyPr wrap="none">
              <a:spAutoFit/>
            </a:bodyPr>
            <a:lstStyle/>
            <a:p>
              <a:pPr algn="ctr"/>
              <a:r>
                <a:rPr lang="en-US" sz="1000" b="1"/>
                <a:t>1+</a:t>
              </a:r>
            </a:p>
          </p:txBody>
        </p:sp>
        <p:sp>
          <p:nvSpPr>
            <p:cNvPr id="38942" name="Text Box 30"/>
            <p:cNvSpPr txBox="1">
              <a:spLocks noChangeArrowheads="1"/>
            </p:cNvSpPr>
            <p:nvPr/>
          </p:nvSpPr>
          <p:spPr bwMode="auto">
            <a:xfrm>
              <a:off x="4311" y="2247"/>
              <a:ext cx="207" cy="154"/>
            </a:xfrm>
            <a:prstGeom prst="rect">
              <a:avLst/>
            </a:prstGeom>
            <a:noFill/>
            <a:ln w="9525">
              <a:noFill/>
              <a:miter lim="800000"/>
              <a:headEnd/>
              <a:tailEnd/>
            </a:ln>
          </p:spPr>
          <p:txBody>
            <a:bodyPr wrap="none">
              <a:spAutoFit/>
            </a:bodyPr>
            <a:lstStyle/>
            <a:p>
              <a:pPr algn="ctr"/>
              <a:r>
                <a:rPr lang="en-US" sz="1000" b="1"/>
                <a:t>2+</a:t>
              </a:r>
            </a:p>
          </p:txBody>
        </p:sp>
        <p:sp>
          <p:nvSpPr>
            <p:cNvPr id="38943" name="Text Box 31"/>
            <p:cNvSpPr txBox="1">
              <a:spLocks noChangeArrowheads="1"/>
            </p:cNvSpPr>
            <p:nvPr/>
          </p:nvSpPr>
          <p:spPr bwMode="auto">
            <a:xfrm>
              <a:off x="3260" y="2055"/>
              <a:ext cx="223" cy="154"/>
            </a:xfrm>
            <a:prstGeom prst="rect">
              <a:avLst/>
            </a:prstGeom>
            <a:noFill/>
            <a:ln w="9525">
              <a:noFill/>
              <a:miter lim="800000"/>
              <a:headEnd/>
              <a:tailEnd/>
            </a:ln>
          </p:spPr>
          <p:txBody>
            <a:bodyPr wrap="none">
              <a:spAutoFit/>
            </a:bodyPr>
            <a:lstStyle/>
            <a:p>
              <a:pPr algn="ctr"/>
              <a:r>
                <a:rPr lang="en-US" sz="1000" b="1"/>
                <a:t>1e</a:t>
              </a:r>
              <a:r>
                <a:rPr lang="en-US" sz="1000" b="1" baseline="30000"/>
                <a:t>-</a:t>
              </a:r>
            </a:p>
          </p:txBody>
        </p:sp>
        <p:sp>
          <p:nvSpPr>
            <p:cNvPr id="38944" name="Text Box 32"/>
            <p:cNvSpPr txBox="1">
              <a:spLocks noChangeArrowheads="1"/>
            </p:cNvSpPr>
            <p:nvPr/>
          </p:nvSpPr>
          <p:spPr bwMode="auto">
            <a:xfrm>
              <a:off x="4196" y="2055"/>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grpSp>
      <p:sp>
        <p:nvSpPr>
          <p:cNvPr id="325666" name="Text Box 34"/>
          <p:cNvSpPr txBox="1">
            <a:spLocks noChangeArrowheads="1"/>
          </p:cNvSpPr>
          <p:nvPr/>
        </p:nvSpPr>
        <p:spPr bwMode="auto">
          <a:xfrm>
            <a:off x="4470400" y="735013"/>
            <a:ext cx="3529013" cy="1919287"/>
          </a:xfrm>
          <a:prstGeom prst="rect">
            <a:avLst/>
          </a:prstGeom>
          <a:noFill/>
          <a:ln w="9525">
            <a:noFill/>
            <a:miter lim="800000"/>
            <a:headEnd/>
            <a:tailEnd/>
          </a:ln>
        </p:spPr>
        <p:txBody>
          <a:bodyPr wrap="none">
            <a:spAutoFit/>
          </a:bodyPr>
          <a:lstStyle/>
          <a:p>
            <a:pPr>
              <a:buFontTx/>
              <a:buChar char="•"/>
            </a:pPr>
            <a:r>
              <a:rPr lang="en-US" sz="2400"/>
              <a:t>  Helium (He) has…</a:t>
            </a:r>
          </a:p>
          <a:p>
            <a:pPr>
              <a:buFontTx/>
              <a:buChar char="•"/>
            </a:pPr>
            <a:endParaRPr lang="en-US" sz="800"/>
          </a:p>
          <a:p>
            <a:pPr>
              <a:buFontTx/>
              <a:buChar char="•"/>
            </a:pPr>
            <a:r>
              <a:rPr lang="en-US" sz="2400"/>
              <a:t>  a greater IE than H</a:t>
            </a:r>
          </a:p>
          <a:p>
            <a:pPr>
              <a:buFontTx/>
              <a:buChar char="•"/>
            </a:pPr>
            <a:endParaRPr lang="en-US" sz="800"/>
          </a:p>
          <a:p>
            <a:pPr>
              <a:buFontTx/>
              <a:buChar char="•"/>
            </a:pPr>
            <a:r>
              <a:rPr lang="en-US" sz="2400"/>
              <a:t>  same shielding </a:t>
            </a:r>
          </a:p>
          <a:p>
            <a:pPr>
              <a:buFontTx/>
              <a:buChar char="•"/>
            </a:pPr>
            <a:endParaRPr lang="en-US" sz="800"/>
          </a:p>
          <a:p>
            <a:pPr>
              <a:buFontTx/>
              <a:buChar char="•"/>
            </a:pPr>
            <a:r>
              <a:rPr lang="en-US" sz="2400"/>
              <a:t>  greater nuclear charge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5666">
                                            <p:txEl>
                                              <p:pRg st="0" end="0"/>
                                            </p:txEl>
                                          </p:spTgt>
                                        </p:tgtEl>
                                        <p:attrNameLst>
                                          <p:attrName>style.visibility</p:attrName>
                                        </p:attrNameLst>
                                      </p:cBhvr>
                                      <p:to>
                                        <p:strVal val="visible"/>
                                      </p:to>
                                    </p:set>
                                    <p:animEffect transition="in" filter="fade">
                                      <p:cBhvr>
                                        <p:cTn id="7" dur="1000"/>
                                        <p:tgtEl>
                                          <p:spTgt spid="325666">
                                            <p:txEl>
                                              <p:pRg st="0" end="0"/>
                                            </p:txEl>
                                          </p:spTgt>
                                        </p:tgtEl>
                                      </p:cBhvr>
                                    </p:animEffect>
                                    <p:anim calcmode="lin" valueType="num">
                                      <p:cBhvr>
                                        <p:cTn id="8" dur="1000" fill="hold"/>
                                        <p:tgtEl>
                                          <p:spTgt spid="3256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56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25666">
                                            <p:txEl>
                                              <p:pRg st="2" end="2"/>
                                            </p:txEl>
                                          </p:spTgt>
                                        </p:tgtEl>
                                        <p:attrNameLst>
                                          <p:attrName>style.visibility</p:attrName>
                                        </p:attrNameLst>
                                      </p:cBhvr>
                                      <p:to>
                                        <p:strVal val="visible"/>
                                      </p:to>
                                    </p:set>
                                    <p:animEffect transition="in" filter="fade">
                                      <p:cBhvr>
                                        <p:cTn id="14" dur="1000"/>
                                        <p:tgtEl>
                                          <p:spTgt spid="325666">
                                            <p:txEl>
                                              <p:pRg st="2" end="2"/>
                                            </p:txEl>
                                          </p:spTgt>
                                        </p:tgtEl>
                                      </p:cBhvr>
                                    </p:animEffect>
                                    <p:anim calcmode="lin" valueType="num">
                                      <p:cBhvr>
                                        <p:cTn id="15" dur="1000" fill="hold"/>
                                        <p:tgtEl>
                                          <p:spTgt spid="32566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256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25666">
                                            <p:txEl>
                                              <p:pRg st="4" end="4"/>
                                            </p:txEl>
                                          </p:spTgt>
                                        </p:tgtEl>
                                        <p:attrNameLst>
                                          <p:attrName>style.visibility</p:attrName>
                                        </p:attrNameLst>
                                      </p:cBhvr>
                                      <p:to>
                                        <p:strVal val="visible"/>
                                      </p:to>
                                    </p:set>
                                    <p:animEffect transition="in" filter="fade">
                                      <p:cBhvr>
                                        <p:cTn id="21" dur="1000"/>
                                        <p:tgtEl>
                                          <p:spTgt spid="325666">
                                            <p:txEl>
                                              <p:pRg st="4" end="4"/>
                                            </p:txEl>
                                          </p:spTgt>
                                        </p:tgtEl>
                                      </p:cBhvr>
                                    </p:animEffect>
                                    <p:anim calcmode="lin" valueType="num">
                                      <p:cBhvr>
                                        <p:cTn id="22" dur="1000" fill="hold"/>
                                        <p:tgtEl>
                                          <p:spTgt spid="32566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256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25666">
                                            <p:txEl>
                                              <p:pRg st="6" end="6"/>
                                            </p:txEl>
                                          </p:spTgt>
                                        </p:tgtEl>
                                        <p:attrNameLst>
                                          <p:attrName>style.visibility</p:attrName>
                                        </p:attrNameLst>
                                      </p:cBhvr>
                                      <p:to>
                                        <p:strVal val="visible"/>
                                      </p:to>
                                    </p:set>
                                    <p:animEffect transition="in" filter="fade">
                                      <p:cBhvr>
                                        <p:cTn id="28" dur="1000"/>
                                        <p:tgtEl>
                                          <p:spTgt spid="325666">
                                            <p:txEl>
                                              <p:pRg st="6" end="6"/>
                                            </p:txEl>
                                          </p:spTgt>
                                        </p:tgtEl>
                                      </p:cBhvr>
                                    </p:animEffect>
                                    <p:anim calcmode="lin" valueType="num">
                                      <p:cBhvr>
                                        <p:cTn id="29" dur="1000" fill="hold"/>
                                        <p:tgtEl>
                                          <p:spTgt spid="32566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2566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39939"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39940"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39941"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39942" name="Oval 6"/>
          <p:cNvSpPr>
            <a:spLocks noChangeArrowheads="1"/>
          </p:cNvSpPr>
          <p:nvPr/>
        </p:nvSpPr>
        <p:spPr bwMode="auto">
          <a:xfrm>
            <a:off x="1882775" y="904875"/>
            <a:ext cx="196850" cy="180975"/>
          </a:xfrm>
          <a:prstGeom prst="ellipse">
            <a:avLst/>
          </a:prstGeom>
          <a:solidFill>
            <a:schemeClr val="hlink"/>
          </a:solidFill>
          <a:ln w="9525">
            <a:noFill/>
            <a:round/>
            <a:headEnd/>
            <a:tailEnd/>
          </a:ln>
        </p:spPr>
        <p:txBody>
          <a:bodyPr wrap="none" anchor="ctr"/>
          <a:lstStyle/>
          <a:p>
            <a:endParaRPr lang="en-US"/>
          </a:p>
        </p:txBody>
      </p:sp>
      <p:sp>
        <p:nvSpPr>
          <p:cNvPr id="327687" name="Rectangle 7"/>
          <p:cNvSpPr>
            <a:spLocks noChangeArrowheads="1"/>
          </p:cNvSpPr>
          <p:nvPr/>
        </p:nvSpPr>
        <p:spPr bwMode="auto">
          <a:xfrm>
            <a:off x="4497388" y="1095375"/>
            <a:ext cx="4341812" cy="4114800"/>
          </a:xfrm>
          <a:prstGeom prst="rect">
            <a:avLst/>
          </a:prstGeom>
          <a:noFill/>
          <a:ln w="9525">
            <a:noFill/>
            <a:miter lim="800000"/>
            <a:headEnd/>
            <a:tailEnd/>
          </a:ln>
        </p:spPr>
        <p:txBody>
          <a:bodyPr lIns="92075" tIns="46037" rIns="92075" bIns="46037"/>
          <a:lstStyle/>
          <a:p>
            <a:pPr marL="342900" indent="-342900" eaLnBrk="0" hangingPunct="0">
              <a:spcBef>
                <a:spcPct val="20000"/>
              </a:spcBef>
              <a:buSzPct val="75000"/>
              <a:buFontTx/>
              <a:buChar char="•"/>
            </a:pPr>
            <a:r>
              <a:rPr lang="en-US" sz="2400"/>
              <a:t>Li has… </a:t>
            </a:r>
          </a:p>
          <a:p>
            <a:pPr marL="342900" indent="-342900" eaLnBrk="0" hangingPunct="0">
              <a:spcBef>
                <a:spcPct val="20000"/>
              </a:spcBef>
              <a:buSzPct val="75000"/>
              <a:buFontTx/>
              <a:buChar char="•"/>
            </a:pPr>
            <a:r>
              <a:rPr lang="en-US" sz="2400"/>
              <a:t>lower IE than H</a:t>
            </a:r>
          </a:p>
          <a:p>
            <a:pPr marL="342900" indent="-342900" eaLnBrk="0" hangingPunct="0">
              <a:spcBef>
                <a:spcPct val="20000"/>
              </a:spcBef>
              <a:buSzPct val="75000"/>
              <a:buFontTx/>
              <a:buChar char="•"/>
            </a:pPr>
            <a:r>
              <a:rPr lang="en-US" sz="2400"/>
              <a:t>more shielding </a:t>
            </a:r>
          </a:p>
          <a:p>
            <a:pPr marL="342900" indent="-342900" eaLnBrk="0" hangingPunct="0">
              <a:spcBef>
                <a:spcPct val="20000"/>
              </a:spcBef>
              <a:buSzPct val="75000"/>
              <a:buFontTx/>
              <a:buChar char="•"/>
            </a:pPr>
            <a:endParaRPr lang="en-US" sz="2400"/>
          </a:p>
          <a:p>
            <a:pPr marL="342900" indent="-342900" eaLnBrk="0" hangingPunct="0">
              <a:spcBef>
                <a:spcPct val="20000"/>
              </a:spcBef>
              <a:buSzPct val="75000"/>
              <a:buFontTx/>
              <a:buChar char="•"/>
            </a:pPr>
            <a:r>
              <a:rPr lang="en-US" sz="2400"/>
              <a:t>Further away outweighs greater nuclear charge</a:t>
            </a:r>
            <a:r>
              <a:rPr lang="en-US" sz="3200"/>
              <a:t>  </a:t>
            </a:r>
          </a:p>
        </p:txBody>
      </p:sp>
      <p:sp>
        <p:nvSpPr>
          <p:cNvPr id="39944" name="Freeform 8"/>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39945" name="Oval 9"/>
          <p:cNvSpPr>
            <a:spLocks noChangeArrowheads="1"/>
          </p:cNvSpPr>
          <p:nvPr/>
        </p:nvSpPr>
        <p:spPr bwMode="auto">
          <a:xfrm>
            <a:off x="2309813" y="4368800"/>
            <a:ext cx="196850" cy="180975"/>
          </a:xfrm>
          <a:prstGeom prst="ellipse">
            <a:avLst/>
          </a:prstGeom>
          <a:solidFill>
            <a:srgbClr val="FF0000"/>
          </a:solidFill>
          <a:ln w="9525">
            <a:noFill/>
            <a:round/>
            <a:headEnd/>
            <a:tailEnd/>
          </a:ln>
        </p:spPr>
        <p:txBody>
          <a:bodyPr wrap="none" anchor="ctr"/>
          <a:lstStyle/>
          <a:p>
            <a:endParaRPr lang="en-US"/>
          </a:p>
        </p:txBody>
      </p:sp>
      <p:sp>
        <p:nvSpPr>
          <p:cNvPr id="39946" name="Oval 10"/>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39947" name="Freeform 11"/>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39948" name="Rectangle 12"/>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39949" name="Rectangle 13"/>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39950" name="Rectangle 14"/>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39951" name="AutoShape 1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9952" name="Oval 16"/>
          <p:cNvSpPr>
            <a:spLocks noChangeArrowheads="1"/>
          </p:cNvSpPr>
          <p:nvPr/>
        </p:nvSpPr>
        <p:spPr bwMode="auto">
          <a:xfrm>
            <a:off x="2943225" y="1247775"/>
            <a:ext cx="547688" cy="546100"/>
          </a:xfrm>
          <a:prstGeom prst="ellipse">
            <a:avLst/>
          </a:prstGeom>
          <a:noFill/>
          <a:ln w="9525">
            <a:solidFill>
              <a:schemeClr val="tx1"/>
            </a:solidFill>
            <a:round/>
            <a:headEnd/>
            <a:tailEnd/>
          </a:ln>
        </p:spPr>
        <p:txBody>
          <a:bodyPr wrap="none" anchor="ctr"/>
          <a:lstStyle/>
          <a:p>
            <a:endParaRPr lang="en-US"/>
          </a:p>
        </p:txBody>
      </p:sp>
      <p:sp>
        <p:nvSpPr>
          <p:cNvPr id="39953" name="Oval 17"/>
          <p:cNvSpPr>
            <a:spLocks noChangeAspect="1" noChangeArrowheads="1"/>
          </p:cNvSpPr>
          <p:nvPr/>
        </p:nvSpPr>
        <p:spPr bwMode="auto">
          <a:xfrm>
            <a:off x="2806700" y="1111250"/>
            <a:ext cx="820738" cy="819150"/>
          </a:xfrm>
          <a:prstGeom prst="ellipse">
            <a:avLst/>
          </a:prstGeom>
          <a:noFill/>
          <a:ln w="9525">
            <a:solidFill>
              <a:schemeClr val="tx1"/>
            </a:solidFill>
            <a:round/>
            <a:headEnd/>
            <a:tailEnd/>
          </a:ln>
        </p:spPr>
        <p:txBody>
          <a:bodyPr wrap="none" anchor="ctr"/>
          <a:lstStyle/>
          <a:p>
            <a:endParaRPr lang="en-US"/>
          </a:p>
        </p:txBody>
      </p:sp>
      <p:sp>
        <p:nvSpPr>
          <p:cNvPr id="39954" name="Oval 18"/>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p:spPr>
        <p:txBody>
          <a:bodyPr wrap="none" anchor="ctr"/>
          <a:lstStyle/>
          <a:p>
            <a:endParaRPr lang="en-US"/>
          </a:p>
        </p:txBody>
      </p:sp>
      <p:sp>
        <p:nvSpPr>
          <p:cNvPr id="39955" name="Oval 19"/>
          <p:cNvSpPr>
            <a:spLocks noChangeArrowheads="1"/>
          </p:cNvSpPr>
          <p:nvPr/>
        </p:nvSpPr>
        <p:spPr bwMode="auto">
          <a:xfrm>
            <a:off x="2895600" y="1447800"/>
            <a:ext cx="136525" cy="136525"/>
          </a:xfrm>
          <a:prstGeom prst="ellipse">
            <a:avLst/>
          </a:prstGeom>
          <a:solidFill>
            <a:schemeClr val="hlink"/>
          </a:solidFill>
          <a:ln w="9525">
            <a:noFill/>
            <a:round/>
            <a:headEnd/>
            <a:tailEnd/>
          </a:ln>
        </p:spPr>
        <p:txBody>
          <a:bodyPr wrap="none" anchor="ctr"/>
          <a:lstStyle/>
          <a:p>
            <a:endParaRPr lang="en-US"/>
          </a:p>
        </p:txBody>
      </p:sp>
      <p:sp>
        <p:nvSpPr>
          <p:cNvPr id="39956" name="Oval 20"/>
          <p:cNvSpPr>
            <a:spLocks noChangeArrowheads="1"/>
          </p:cNvSpPr>
          <p:nvPr/>
        </p:nvSpPr>
        <p:spPr bwMode="auto">
          <a:xfrm>
            <a:off x="3429000" y="1463675"/>
            <a:ext cx="136525" cy="136525"/>
          </a:xfrm>
          <a:prstGeom prst="ellipse">
            <a:avLst/>
          </a:prstGeom>
          <a:solidFill>
            <a:schemeClr val="hlink"/>
          </a:solidFill>
          <a:ln w="9525">
            <a:noFill/>
            <a:round/>
            <a:headEnd/>
            <a:tailEnd/>
          </a:ln>
        </p:spPr>
        <p:txBody>
          <a:bodyPr wrap="none" anchor="ctr"/>
          <a:lstStyle/>
          <a:p>
            <a:endParaRPr lang="en-US"/>
          </a:p>
        </p:txBody>
      </p:sp>
      <p:sp>
        <p:nvSpPr>
          <p:cNvPr id="39957" name="Text Box 21"/>
          <p:cNvSpPr txBox="1">
            <a:spLocks noChangeArrowheads="1"/>
          </p:cNvSpPr>
          <p:nvPr/>
        </p:nvSpPr>
        <p:spPr bwMode="auto">
          <a:xfrm>
            <a:off x="3109913" y="1385888"/>
            <a:ext cx="242887" cy="214312"/>
          </a:xfrm>
          <a:prstGeom prst="rect">
            <a:avLst/>
          </a:prstGeom>
          <a:noFill/>
          <a:ln w="9525">
            <a:noFill/>
            <a:miter lim="800000"/>
            <a:headEnd/>
            <a:tailEnd/>
          </a:ln>
        </p:spPr>
        <p:txBody>
          <a:bodyPr wrap="none">
            <a:spAutoFit/>
          </a:bodyPr>
          <a:lstStyle/>
          <a:p>
            <a:r>
              <a:rPr lang="en-US" sz="800"/>
              <a:t>n</a:t>
            </a:r>
          </a:p>
        </p:txBody>
      </p:sp>
      <p:sp>
        <p:nvSpPr>
          <p:cNvPr id="39958" name="Oval 22"/>
          <p:cNvSpPr>
            <a:spLocks noChangeArrowheads="1"/>
          </p:cNvSpPr>
          <p:nvPr/>
        </p:nvSpPr>
        <p:spPr bwMode="auto">
          <a:xfrm>
            <a:off x="2514600" y="838200"/>
            <a:ext cx="1371600" cy="1371600"/>
          </a:xfrm>
          <a:prstGeom prst="ellipse">
            <a:avLst/>
          </a:prstGeom>
          <a:noFill/>
          <a:ln w="9525">
            <a:solidFill>
              <a:srgbClr val="C0C0C0"/>
            </a:solidFill>
            <a:round/>
            <a:headEnd/>
            <a:tailEnd/>
          </a:ln>
        </p:spPr>
        <p:txBody>
          <a:bodyPr wrap="none" anchor="ctr"/>
          <a:lstStyle/>
          <a:p>
            <a:endParaRPr lang="en-US"/>
          </a:p>
        </p:txBody>
      </p:sp>
      <p:sp>
        <p:nvSpPr>
          <p:cNvPr id="39959" name="Oval 23"/>
          <p:cNvSpPr>
            <a:spLocks noChangeArrowheads="1"/>
          </p:cNvSpPr>
          <p:nvPr/>
        </p:nvSpPr>
        <p:spPr bwMode="auto">
          <a:xfrm>
            <a:off x="3048000" y="1844675"/>
            <a:ext cx="136525" cy="136525"/>
          </a:xfrm>
          <a:prstGeom prst="ellipse">
            <a:avLst/>
          </a:prstGeom>
          <a:solidFill>
            <a:srgbClr val="FF0000"/>
          </a:solidFill>
          <a:ln w="9525">
            <a:no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7687"/>
                                        </p:tgtEl>
                                        <p:attrNameLst>
                                          <p:attrName>style.visibility</p:attrName>
                                        </p:attrNameLst>
                                      </p:cBhvr>
                                      <p:to>
                                        <p:strVal val="visible"/>
                                      </p:to>
                                    </p:set>
                                    <p:animEffect transition="in" filter="fade">
                                      <p:cBhvr>
                                        <p:cTn id="7" dur="1000"/>
                                        <p:tgtEl>
                                          <p:spTgt spid="327687"/>
                                        </p:tgtEl>
                                      </p:cBhvr>
                                    </p:animEffect>
                                    <p:anim calcmode="lin" valueType="num">
                                      <p:cBhvr>
                                        <p:cTn id="8" dur="1000" fill="hold"/>
                                        <p:tgtEl>
                                          <p:spTgt spid="327687"/>
                                        </p:tgtEl>
                                        <p:attrNameLst>
                                          <p:attrName>ppt_x</p:attrName>
                                        </p:attrNameLst>
                                      </p:cBhvr>
                                      <p:tavLst>
                                        <p:tav tm="0">
                                          <p:val>
                                            <p:strVal val="#ppt_x"/>
                                          </p:val>
                                        </p:tav>
                                        <p:tav tm="100000">
                                          <p:val>
                                            <p:strVal val="#ppt_x"/>
                                          </p:val>
                                        </p:tav>
                                      </p:tavLst>
                                    </p:anim>
                                    <p:anim calcmode="lin" valueType="num">
                                      <p:cBhvr>
                                        <p:cTn id="9" dur="1000" fill="hold"/>
                                        <p:tgtEl>
                                          <p:spTgt spid="3276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0963"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0964"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0965"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0966" name="Oval 6"/>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40967" name="Freeform 7"/>
          <p:cNvSpPr>
            <a:spLocks/>
          </p:cNvSpPr>
          <p:nvPr/>
        </p:nvSpPr>
        <p:spPr bwMode="auto">
          <a:xfrm>
            <a:off x="1800225" y="990600"/>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0968" name="Oval 8"/>
          <p:cNvSpPr>
            <a:spLocks noChangeArrowheads="1"/>
          </p:cNvSpPr>
          <p:nvPr/>
        </p:nvSpPr>
        <p:spPr bwMode="auto">
          <a:xfrm>
            <a:off x="1882775" y="904875"/>
            <a:ext cx="196850" cy="180975"/>
          </a:xfrm>
          <a:prstGeom prst="ellipse">
            <a:avLst/>
          </a:prstGeom>
          <a:solidFill>
            <a:schemeClr val="hlink"/>
          </a:solidFill>
          <a:ln w="9525">
            <a:noFill/>
            <a:round/>
            <a:headEnd/>
            <a:tailEnd/>
          </a:ln>
        </p:spPr>
        <p:txBody>
          <a:bodyPr wrap="none" anchor="ctr"/>
          <a:lstStyle/>
          <a:p>
            <a:endParaRPr lang="en-US"/>
          </a:p>
        </p:txBody>
      </p:sp>
      <p:sp>
        <p:nvSpPr>
          <p:cNvPr id="329737" name="Rectangle 9"/>
          <p:cNvSpPr>
            <a:spLocks noChangeArrowheads="1"/>
          </p:cNvSpPr>
          <p:nvPr/>
        </p:nvSpPr>
        <p:spPr bwMode="auto">
          <a:xfrm>
            <a:off x="4497388" y="1095375"/>
            <a:ext cx="4341812" cy="4114800"/>
          </a:xfrm>
          <a:prstGeom prst="rect">
            <a:avLst/>
          </a:prstGeom>
          <a:noFill/>
          <a:ln w="9525">
            <a:noFill/>
            <a:miter lim="800000"/>
            <a:headEnd/>
            <a:tailEnd/>
          </a:ln>
        </p:spPr>
        <p:txBody>
          <a:bodyPr lIns="92075" tIns="46037" rIns="92075" bIns="46037"/>
          <a:lstStyle/>
          <a:p>
            <a:pPr marL="342900" indent="-342900" eaLnBrk="0" hangingPunct="0">
              <a:spcBef>
                <a:spcPct val="20000"/>
              </a:spcBef>
              <a:buSzPct val="75000"/>
              <a:buFont typeface="Monotype Sorts"/>
              <a:buChar char="l"/>
            </a:pPr>
            <a:r>
              <a:rPr lang="en-US" sz="2400"/>
              <a:t>Be has higher IE than Li</a:t>
            </a:r>
          </a:p>
          <a:p>
            <a:pPr marL="342900" indent="-342900" eaLnBrk="0" hangingPunct="0">
              <a:spcBef>
                <a:spcPct val="20000"/>
              </a:spcBef>
              <a:buSzPct val="75000"/>
              <a:buFont typeface="Monotype Sorts"/>
              <a:buChar char="l"/>
            </a:pPr>
            <a:r>
              <a:rPr lang="en-US" sz="2400"/>
              <a:t>same shielding </a:t>
            </a:r>
          </a:p>
          <a:p>
            <a:pPr marL="342900" indent="-342900" eaLnBrk="0" hangingPunct="0">
              <a:spcBef>
                <a:spcPct val="20000"/>
              </a:spcBef>
              <a:buSzPct val="75000"/>
              <a:buFont typeface="Monotype Sorts"/>
              <a:buChar char="l"/>
            </a:pPr>
            <a:r>
              <a:rPr lang="en-US" sz="2400"/>
              <a:t>greater nuclear charge</a:t>
            </a:r>
            <a:r>
              <a:rPr lang="en-US" sz="3200"/>
              <a:t>  </a:t>
            </a:r>
          </a:p>
        </p:txBody>
      </p:sp>
      <p:sp>
        <p:nvSpPr>
          <p:cNvPr id="40970" name="Freeform 10"/>
          <p:cNvSpPr>
            <a:spLocks/>
          </p:cNvSpPr>
          <p:nvPr/>
        </p:nvSpPr>
        <p:spPr bwMode="auto">
          <a:xfrm>
            <a:off x="1981200" y="990600"/>
            <a:ext cx="427038" cy="3433763"/>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0971" name="Oval 11"/>
          <p:cNvSpPr>
            <a:spLocks noChangeArrowheads="1"/>
          </p:cNvSpPr>
          <p:nvPr/>
        </p:nvSpPr>
        <p:spPr bwMode="auto">
          <a:xfrm>
            <a:off x="2312988" y="43608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0972" name="Freeform 12"/>
          <p:cNvSpPr>
            <a:spLocks/>
          </p:cNvSpPr>
          <p:nvPr/>
        </p:nvSpPr>
        <p:spPr bwMode="auto">
          <a:xfrm>
            <a:off x="2424113" y="3535363"/>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0973" name="Oval 13"/>
          <p:cNvSpPr>
            <a:spLocks noChangeArrowheads="1"/>
          </p:cNvSpPr>
          <p:nvPr/>
        </p:nvSpPr>
        <p:spPr bwMode="auto">
          <a:xfrm>
            <a:off x="2465388" y="3429000"/>
            <a:ext cx="196850" cy="180975"/>
          </a:xfrm>
          <a:prstGeom prst="ellipse">
            <a:avLst/>
          </a:prstGeom>
          <a:solidFill>
            <a:srgbClr val="FF0000"/>
          </a:solidFill>
          <a:ln w="9525">
            <a:noFill/>
            <a:round/>
            <a:headEnd/>
            <a:tailEnd/>
          </a:ln>
        </p:spPr>
        <p:txBody>
          <a:bodyPr wrap="none" anchor="ctr"/>
          <a:lstStyle/>
          <a:p>
            <a:endParaRPr lang="en-US"/>
          </a:p>
        </p:txBody>
      </p:sp>
      <p:sp>
        <p:nvSpPr>
          <p:cNvPr id="40974" name="Rectangle 14"/>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0975" name="Rectangle 15"/>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0976" name="Rectangle 16"/>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0977" name="Rectangle 17"/>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0978" name="AutoShape 1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0979" name="Oval 19"/>
          <p:cNvSpPr>
            <a:spLocks noChangeArrowheads="1"/>
          </p:cNvSpPr>
          <p:nvPr/>
        </p:nvSpPr>
        <p:spPr bwMode="auto">
          <a:xfrm>
            <a:off x="2943225" y="1247775"/>
            <a:ext cx="547688" cy="546100"/>
          </a:xfrm>
          <a:prstGeom prst="ellipse">
            <a:avLst/>
          </a:prstGeom>
          <a:noFill/>
          <a:ln w="9525">
            <a:solidFill>
              <a:schemeClr val="tx1"/>
            </a:solidFill>
            <a:round/>
            <a:headEnd/>
            <a:tailEnd/>
          </a:ln>
        </p:spPr>
        <p:txBody>
          <a:bodyPr wrap="none" anchor="ctr"/>
          <a:lstStyle/>
          <a:p>
            <a:endParaRPr lang="en-US"/>
          </a:p>
        </p:txBody>
      </p:sp>
      <p:sp>
        <p:nvSpPr>
          <p:cNvPr id="40980" name="Oval 20"/>
          <p:cNvSpPr>
            <a:spLocks noChangeAspect="1" noChangeArrowheads="1"/>
          </p:cNvSpPr>
          <p:nvPr/>
        </p:nvSpPr>
        <p:spPr bwMode="auto">
          <a:xfrm>
            <a:off x="2806700" y="1111250"/>
            <a:ext cx="820738" cy="819150"/>
          </a:xfrm>
          <a:prstGeom prst="ellipse">
            <a:avLst/>
          </a:prstGeom>
          <a:noFill/>
          <a:ln w="9525">
            <a:solidFill>
              <a:schemeClr val="tx1"/>
            </a:solidFill>
            <a:round/>
            <a:headEnd/>
            <a:tailEnd/>
          </a:ln>
        </p:spPr>
        <p:txBody>
          <a:bodyPr wrap="none" anchor="ctr"/>
          <a:lstStyle/>
          <a:p>
            <a:endParaRPr lang="en-US"/>
          </a:p>
        </p:txBody>
      </p:sp>
      <p:sp>
        <p:nvSpPr>
          <p:cNvPr id="40981" name="Oval 21"/>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p:spPr>
        <p:txBody>
          <a:bodyPr wrap="none" anchor="ctr"/>
          <a:lstStyle/>
          <a:p>
            <a:endParaRPr lang="en-US"/>
          </a:p>
        </p:txBody>
      </p:sp>
      <p:sp>
        <p:nvSpPr>
          <p:cNvPr id="40982" name="Oval 22"/>
          <p:cNvSpPr>
            <a:spLocks noChangeArrowheads="1"/>
          </p:cNvSpPr>
          <p:nvPr/>
        </p:nvSpPr>
        <p:spPr bwMode="auto">
          <a:xfrm>
            <a:off x="2895600" y="1447800"/>
            <a:ext cx="136525" cy="136525"/>
          </a:xfrm>
          <a:prstGeom prst="ellipse">
            <a:avLst/>
          </a:prstGeom>
          <a:solidFill>
            <a:schemeClr val="hlink"/>
          </a:solidFill>
          <a:ln w="9525">
            <a:noFill/>
            <a:round/>
            <a:headEnd/>
            <a:tailEnd/>
          </a:ln>
        </p:spPr>
        <p:txBody>
          <a:bodyPr wrap="none" anchor="ctr"/>
          <a:lstStyle/>
          <a:p>
            <a:endParaRPr lang="en-US"/>
          </a:p>
        </p:txBody>
      </p:sp>
      <p:sp>
        <p:nvSpPr>
          <p:cNvPr id="40983" name="Oval 23"/>
          <p:cNvSpPr>
            <a:spLocks noChangeArrowheads="1"/>
          </p:cNvSpPr>
          <p:nvPr/>
        </p:nvSpPr>
        <p:spPr bwMode="auto">
          <a:xfrm>
            <a:off x="3429000" y="1463675"/>
            <a:ext cx="136525" cy="136525"/>
          </a:xfrm>
          <a:prstGeom prst="ellipse">
            <a:avLst/>
          </a:prstGeom>
          <a:solidFill>
            <a:schemeClr val="hlink"/>
          </a:solidFill>
          <a:ln w="9525">
            <a:noFill/>
            <a:round/>
            <a:headEnd/>
            <a:tailEnd/>
          </a:ln>
        </p:spPr>
        <p:txBody>
          <a:bodyPr wrap="none" anchor="ctr"/>
          <a:lstStyle/>
          <a:p>
            <a:endParaRPr lang="en-US"/>
          </a:p>
        </p:txBody>
      </p:sp>
      <p:sp>
        <p:nvSpPr>
          <p:cNvPr id="40984" name="Text Box 24"/>
          <p:cNvSpPr txBox="1">
            <a:spLocks noChangeArrowheads="1"/>
          </p:cNvSpPr>
          <p:nvPr/>
        </p:nvSpPr>
        <p:spPr bwMode="auto">
          <a:xfrm>
            <a:off x="3109913" y="1385888"/>
            <a:ext cx="242887" cy="214312"/>
          </a:xfrm>
          <a:prstGeom prst="rect">
            <a:avLst/>
          </a:prstGeom>
          <a:noFill/>
          <a:ln w="9525">
            <a:noFill/>
            <a:miter lim="800000"/>
            <a:headEnd/>
            <a:tailEnd/>
          </a:ln>
        </p:spPr>
        <p:txBody>
          <a:bodyPr wrap="none">
            <a:spAutoFit/>
          </a:bodyPr>
          <a:lstStyle/>
          <a:p>
            <a:r>
              <a:rPr lang="en-US" sz="800"/>
              <a:t>n</a:t>
            </a:r>
          </a:p>
        </p:txBody>
      </p:sp>
      <p:sp>
        <p:nvSpPr>
          <p:cNvPr id="40985" name="Oval 25"/>
          <p:cNvSpPr>
            <a:spLocks noChangeArrowheads="1"/>
          </p:cNvSpPr>
          <p:nvPr/>
        </p:nvSpPr>
        <p:spPr bwMode="auto">
          <a:xfrm>
            <a:off x="2514600" y="838200"/>
            <a:ext cx="1371600" cy="1371600"/>
          </a:xfrm>
          <a:prstGeom prst="ellipse">
            <a:avLst/>
          </a:prstGeom>
          <a:noFill/>
          <a:ln w="9525">
            <a:solidFill>
              <a:srgbClr val="C0C0C0"/>
            </a:solidFill>
            <a:round/>
            <a:headEnd/>
            <a:tailEnd/>
          </a:ln>
        </p:spPr>
        <p:txBody>
          <a:bodyPr wrap="none" anchor="ctr"/>
          <a:lstStyle/>
          <a:p>
            <a:endParaRPr lang="en-US"/>
          </a:p>
        </p:txBody>
      </p:sp>
      <p:sp>
        <p:nvSpPr>
          <p:cNvPr id="40986" name="Oval 26"/>
          <p:cNvSpPr>
            <a:spLocks noChangeArrowheads="1"/>
          </p:cNvSpPr>
          <p:nvPr/>
        </p:nvSpPr>
        <p:spPr bwMode="auto">
          <a:xfrm>
            <a:off x="3048000" y="1844675"/>
            <a:ext cx="136525" cy="136525"/>
          </a:xfrm>
          <a:prstGeom prst="ellipse">
            <a:avLst/>
          </a:prstGeom>
          <a:solidFill>
            <a:schemeClr val="hlink"/>
          </a:solidFill>
          <a:ln w="9525">
            <a:noFill/>
            <a:round/>
            <a:headEnd/>
            <a:tailEnd/>
          </a:ln>
        </p:spPr>
        <p:txBody>
          <a:bodyPr wrap="none" anchor="ctr"/>
          <a:lstStyle/>
          <a:p>
            <a:endParaRPr lang="en-US"/>
          </a:p>
        </p:txBody>
      </p:sp>
      <p:sp>
        <p:nvSpPr>
          <p:cNvPr id="40987" name="Oval 27"/>
          <p:cNvSpPr>
            <a:spLocks noChangeArrowheads="1"/>
          </p:cNvSpPr>
          <p:nvPr/>
        </p:nvSpPr>
        <p:spPr bwMode="auto">
          <a:xfrm>
            <a:off x="3216275" y="1066800"/>
            <a:ext cx="136525" cy="136525"/>
          </a:xfrm>
          <a:prstGeom prst="ellipse">
            <a:avLst/>
          </a:prstGeom>
          <a:solidFill>
            <a:srgbClr val="FF0000"/>
          </a:solidFill>
          <a:ln w="9525">
            <a:noFill/>
            <a:round/>
            <a:headEnd/>
            <a:tailEnd/>
          </a:ln>
        </p:spPr>
        <p:txBody>
          <a:bodyPr wrap="none" anchor="ctr"/>
          <a:lstStyle/>
          <a:p>
            <a:endParaRPr lang="en-US"/>
          </a:p>
        </p:txBody>
      </p:sp>
      <p:grpSp>
        <p:nvGrpSpPr>
          <p:cNvPr id="2" name="Group 28"/>
          <p:cNvGrpSpPr>
            <a:grpSpLocks/>
          </p:cNvGrpSpPr>
          <p:nvPr/>
        </p:nvGrpSpPr>
        <p:grpSpPr bwMode="auto">
          <a:xfrm>
            <a:off x="5273675" y="3657600"/>
            <a:ext cx="2289175" cy="519113"/>
            <a:chOff x="3322" y="2304"/>
            <a:chExt cx="1442" cy="327"/>
          </a:xfrm>
        </p:grpSpPr>
        <p:sp>
          <p:nvSpPr>
            <p:cNvPr id="41019" name="Rectangle 29"/>
            <p:cNvSpPr>
              <a:spLocks noChangeArrowheads="1"/>
            </p:cNvSpPr>
            <p:nvPr/>
          </p:nvSpPr>
          <p:spPr bwMode="auto">
            <a:xfrm>
              <a:off x="4224" y="2304"/>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1020" name="Rectangle 30"/>
            <p:cNvSpPr>
              <a:spLocks noChangeArrowheads="1"/>
            </p:cNvSpPr>
            <p:nvPr/>
          </p:nvSpPr>
          <p:spPr bwMode="auto">
            <a:xfrm>
              <a:off x="3322" y="2304"/>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grpSp>
      <p:grpSp>
        <p:nvGrpSpPr>
          <p:cNvPr id="3" name="Group 31"/>
          <p:cNvGrpSpPr>
            <a:grpSpLocks/>
          </p:cNvGrpSpPr>
          <p:nvPr/>
        </p:nvGrpSpPr>
        <p:grpSpPr bwMode="auto">
          <a:xfrm>
            <a:off x="4838700" y="2743200"/>
            <a:ext cx="2900363" cy="990600"/>
            <a:chOff x="3048" y="1728"/>
            <a:chExt cx="1827" cy="624"/>
          </a:xfrm>
        </p:grpSpPr>
        <p:grpSp>
          <p:nvGrpSpPr>
            <p:cNvPr id="41005" name="Group 32"/>
            <p:cNvGrpSpPr>
              <a:grpSpLocks/>
            </p:cNvGrpSpPr>
            <p:nvPr/>
          </p:nvGrpSpPr>
          <p:grpSpPr bwMode="auto">
            <a:xfrm>
              <a:off x="3048" y="1728"/>
              <a:ext cx="672" cy="624"/>
              <a:chOff x="2496" y="1728"/>
              <a:chExt cx="672" cy="624"/>
            </a:xfrm>
          </p:grpSpPr>
          <p:sp>
            <p:nvSpPr>
              <p:cNvPr id="41016" name="Oval 33"/>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41017" name="Oval 34"/>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41018" name="Rectangle 35"/>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grpSp>
          <p:nvGrpSpPr>
            <p:cNvPr id="41006" name="Group 36"/>
            <p:cNvGrpSpPr>
              <a:grpSpLocks/>
            </p:cNvGrpSpPr>
            <p:nvPr/>
          </p:nvGrpSpPr>
          <p:grpSpPr bwMode="auto">
            <a:xfrm>
              <a:off x="4008" y="1728"/>
              <a:ext cx="672" cy="624"/>
              <a:chOff x="2496" y="1728"/>
              <a:chExt cx="672" cy="624"/>
            </a:xfrm>
          </p:grpSpPr>
          <p:sp>
            <p:nvSpPr>
              <p:cNvPr id="41013" name="Oval 37"/>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41014" name="Oval 38"/>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41015" name="Rectangle 39"/>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sp>
          <p:nvSpPr>
            <p:cNvPr id="41007" name="Text Box 40"/>
            <p:cNvSpPr txBox="1">
              <a:spLocks noChangeArrowheads="1"/>
            </p:cNvSpPr>
            <p:nvPr/>
          </p:nvSpPr>
          <p:spPr bwMode="auto">
            <a:xfrm>
              <a:off x="3354" y="1998"/>
              <a:ext cx="207" cy="154"/>
            </a:xfrm>
            <a:prstGeom prst="rect">
              <a:avLst/>
            </a:prstGeom>
            <a:noFill/>
            <a:ln w="9525">
              <a:noFill/>
              <a:miter lim="800000"/>
              <a:headEnd/>
              <a:tailEnd/>
            </a:ln>
          </p:spPr>
          <p:txBody>
            <a:bodyPr wrap="none">
              <a:spAutoFit/>
            </a:bodyPr>
            <a:lstStyle/>
            <a:p>
              <a:pPr algn="ctr"/>
              <a:r>
                <a:rPr lang="en-US" sz="1000" b="1"/>
                <a:t>3+</a:t>
              </a:r>
            </a:p>
          </p:txBody>
        </p:sp>
        <p:sp>
          <p:nvSpPr>
            <p:cNvPr id="41008" name="Text Box 41"/>
            <p:cNvSpPr txBox="1">
              <a:spLocks noChangeArrowheads="1"/>
            </p:cNvSpPr>
            <p:nvPr/>
          </p:nvSpPr>
          <p:spPr bwMode="auto">
            <a:xfrm>
              <a:off x="4311" y="1998"/>
              <a:ext cx="207" cy="154"/>
            </a:xfrm>
            <a:prstGeom prst="rect">
              <a:avLst/>
            </a:prstGeom>
            <a:noFill/>
            <a:ln w="9525">
              <a:noFill/>
              <a:miter lim="800000"/>
              <a:headEnd/>
              <a:tailEnd/>
            </a:ln>
          </p:spPr>
          <p:txBody>
            <a:bodyPr wrap="none">
              <a:spAutoFit/>
            </a:bodyPr>
            <a:lstStyle/>
            <a:p>
              <a:pPr algn="ctr"/>
              <a:r>
                <a:rPr lang="en-US" sz="1000" b="1"/>
                <a:t>4+</a:t>
              </a:r>
            </a:p>
          </p:txBody>
        </p:sp>
        <p:sp>
          <p:nvSpPr>
            <p:cNvPr id="41009" name="Text Box 42"/>
            <p:cNvSpPr txBox="1">
              <a:spLocks noChangeArrowheads="1"/>
            </p:cNvSpPr>
            <p:nvPr/>
          </p:nvSpPr>
          <p:spPr bwMode="auto">
            <a:xfrm>
              <a:off x="3260" y="1806"/>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41010" name="Text Box 43"/>
            <p:cNvSpPr txBox="1">
              <a:spLocks noChangeArrowheads="1"/>
            </p:cNvSpPr>
            <p:nvPr/>
          </p:nvSpPr>
          <p:spPr bwMode="auto">
            <a:xfrm>
              <a:off x="4196" y="1806"/>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41011" name="Text Box 44"/>
            <p:cNvSpPr txBox="1">
              <a:spLocks noChangeArrowheads="1"/>
            </p:cNvSpPr>
            <p:nvPr/>
          </p:nvSpPr>
          <p:spPr bwMode="auto">
            <a:xfrm>
              <a:off x="3668" y="1902"/>
              <a:ext cx="223" cy="154"/>
            </a:xfrm>
            <a:prstGeom prst="rect">
              <a:avLst/>
            </a:prstGeom>
            <a:noFill/>
            <a:ln w="9525">
              <a:noFill/>
              <a:miter lim="800000"/>
              <a:headEnd/>
              <a:tailEnd/>
            </a:ln>
          </p:spPr>
          <p:txBody>
            <a:bodyPr wrap="none">
              <a:spAutoFit/>
            </a:bodyPr>
            <a:lstStyle/>
            <a:p>
              <a:pPr algn="ctr"/>
              <a:r>
                <a:rPr lang="en-US" sz="1000" b="1"/>
                <a:t>1e</a:t>
              </a:r>
              <a:r>
                <a:rPr lang="en-US" sz="1000" b="1" baseline="30000"/>
                <a:t>-</a:t>
              </a:r>
            </a:p>
          </p:txBody>
        </p:sp>
        <p:sp>
          <p:nvSpPr>
            <p:cNvPr id="41012" name="Text Box 45"/>
            <p:cNvSpPr txBox="1">
              <a:spLocks noChangeArrowheads="1"/>
            </p:cNvSpPr>
            <p:nvPr/>
          </p:nvSpPr>
          <p:spPr bwMode="auto">
            <a:xfrm>
              <a:off x="4652" y="1902"/>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grpSp>
      <p:grpSp>
        <p:nvGrpSpPr>
          <p:cNvPr id="6" name="Group 46"/>
          <p:cNvGrpSpPr>
            <a:grpSpLocks/>
          </p:cNvGrpSpPr>
          <p:nvPr/>
        </p:nvGrpSpPr>
        <p:grpSpPr bwMode="auto">
          <a:xfrm>
            <a:off x="4953000" y="2667000"/>
            <a:ext cx="2667000" cy="1066800"/>
            <a:chOff x="3168" y="2592"/>
            <a:chExt cx="1680" cy="672"/>
          </a:xfrm>
        </p:grpSpPr>
        <p:grpSp>
          <p:nvGrpSpPr>
            <p:cNvPr id="40991" name="Group 47"/>
            <p:cNvGrpSpPr>
              <a:grpSpLocks/>
            </p:cNvGrpSpPr>
            <p:nvPr/>
          </p:nvGrpSpPr>
          <p:grpSpPr bwMode="auto">
            <a:xfrm>
              <a:off x="3168" y="2592"/>
              <a:ext cx="751" cy="672"/>
              <a:chOff x="3168" y="2592"/>
              <a:chExt cx="751" cy="672"/>
            </a:xfrm>
          </p:grpSpPr>
          <p:sp>
            <p:nvSpPr>
              <p:cNvPr id="40999" name="Text Box 48"/>
              <p:cNvSpPr txBox="1">
                <a:spLocks noChangeArrowheads="1"/>
              </p:cNvSpPr>
              <p:nvPr/>
            </p:nvSpPr>
            <p:spPr bwMode="auto">
              <a:xfrm>
                <a:off x="3696" y="2880"/>
                <a:ext cx="223" cy="144"/>
              </a:xfrm>
              <a:prstGeom prst="rect">
                <a:avLst/>
              </a:prstGeom>
              <a:solidFill>
                <a:schemeClr val="bg1"/>
              </a:solidFill>
              <a:ln w="9525">
                <a:noFill/>
                <a:miter lim="800000"/>
                <a:headEnd/>
                <a:tailEnd/>
              </a:ln>
            </p:spPr>
            <p:txBody>
              <a:bodyPr>
                <a:spAutoFit/>
              </a:bodyPr>
              <a:lstStyle/>
              <a:p>
                <a:r>
                  <a:rPr lang="en-US" sz="900"/>
                  <a:t>1e</a:t>
                </a:r>
                <a:r>
                  <a:rPr lang="en-US" sz="900" baseline="30000"/>
                  <a:t>-</a:t>
                </a:r>
              </a:p>
            </p:txBody>
          </p:sp>
          <p:sp>
            <p:nvSpPr>
              <p:cNvPr id="41000" name="Oval 49"/>
              <p:cNvSpPr>
                <a:spLocks noChangeArrowheads="1"/>
              </p:cNvSpPr>
              <p:nvPr/>
            </p:nvSpPr>
            <p:spPr bwMode="auto">
              <a:xfrm>
                <a:off x="3312" y="2784"/>
                <a:ext cx="336" cy="336"/>
              </a:xfrm>
              <a:prstGeom prst="ellipse">
                <a:avLst/>
              </a:prstGeom>
              <a:noFill/>
              <a:ln w="9525">
                <a:solidFill>
                  <a:schemeClr val="tx1"/>
                </a:solidFill>
                <a:round/>
                <a:headEnd/>
                <a:tailEnd/>
              </a:ln>
            </p:spPr>
            <p:txBody>
              <a:bodyPr wrap="none" anchor="ctr"/>
              <a:lstStyle/>
              <a:p>
                <a:endParaRPr lang="en-US"/>
              </a:p>
            </p:txBody>
          </p:sp>
          <p:sp>
            <p:nvSpPr>
              <p:cNvPr id="41001" name="Text Box 50"/>
              <p:cNvSpPr txBox="1">
                <a:spLocks noChangeArrowheads="1"/>
              </p:cNvSpPr>
              <p:nvPr/>
            </p:nvSpPr>
            <p:spPr bwMode="auto">
              <a:xfrm>
                <a:off x="3521" y="2880"/>
                <a:ext cx="223" cy="144"/>
              </a:xfrm>
              <a:prstGeom prst="rect">
                <a:avLst/>
              </a:prstGeom>
              <a:solidFill>
                <a:schemeClr val="bg1"/>
              </a:solidFill>
              <a:ln w="9525">
                <a:noFill/>
                <a:miter lim="800000"/>
                <a:headEnd/>
                <a:tailEnd/>
              </a:ln>
            </p:spPr>
            <p:txBody>
              <a:bodyPr>
                <a:spAutoFit/>
              </a:bodyPr>
              <a:lstStyle/>
              <a:p>
                <a:r>
                  <a:rPr lang="en-US" sz="900"/>
                  <a:t>2e</a:t>
                </a:r>
                <a:r>
                  <a:rPr lang="en-US" sz="900" baseline="30000"/>
                  <a:t>-</a:t>
                </a:r>
              </a:p>
            </p:txBody>
          </p:sp>
          <p:sp>
            <p:nvSpPr>
              <p:cNvPr id="41002" name="Oval 51"/>
              <p:cNvSpPr>
                <a:spLocks noChangeAspect="1" noChangeArrowheads="1"/>
              </p:cNvSpPr>
              <p:nvPr/>
            </p:nvSpPr>
            <p:spPr bwMode="auto">
              <a:xfrm>
                <a:off x="3237" y="2688"/>
                <a:ext cx="507" cy="507"/>
              </a:xfrm>
              <a:prstGeom prst="ellipse">
                <a:avLst/>
              </a:prstGeom>
              <a:noFill/>
              <a:ln w="9525">
                <a:solidFill>
                  <a:schemeClr val="tx1"/>
                </a:solidFill>
                <a:round/>
                <a:headEnd/>
                <a:tailEnd/>
              </a:ln>
            </p:spPr>
            <p:txBody>
              <a:bodyPr wrap="none" anchor="ctr"/>
              <a:lstStyle/>
              <a:p>
                <a:endParaRPr lang="en-US"/>
              </a:p>
            </p:txBody>
          </p:sp>
          <p:sp>
            <p:nvSpPr>
              <p:cNvPr id="41003" name="Rectangle 52"/>
              <p:cNvSpPr>
                <a:spLocks noChangeArrowheads="1"/>
              </p:cNvSpPr>
              <p:nvPr/>
            </p:nvSpPr>
            <p:spPr bwMode="auto">
              <a:xfrm>
                <a:off x="3168" y="2592"/>
                <a:ext cx="336" cy="672"/>
              </a:xfrm>
              <a:prstGeom prst="rect">
                <a:avLst/>
              </a:prstGeom>
              <a:solidFill>
                <a:schemeClr val="bg1"/>
              </a:solidFill>
              <a:ln w="9525">
                <a:noFill/>
                <a:miter lim="800000"/>
                <a:headEnd/>
                <a:tailEnd/>
              </a:ln>
            </p:spPr>
            <p:txBody>
              <a:bodyPr wrap="none" anchor="ctr"/>
              <a:lstStyle/>
              <a:p>
                <a:endParaRPr lang="en-US"/>
              </a:p>
            </p:txBody>
          </p:sp>
          <p:sp>
            <p:nvSpPr>
              <p:cNvPr id="41004" name="Oval 53"/>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3+</a:t>
                </a:r>
              </a:p>
            </p:txBody>
          </p:sp>
        </p:grpSp>
        <p:grpSp>
          <p:nvGrpSpPr>
            <p:cNvPr id="40992" name="Group 54"/>
            <p:cNvGrpSpPr>
              <a:grpSpLocks/>
            </p:cNvGrpSpPr>
            <p:nvPr/>
          </p:nvGrpSpPr>
          <p:grpSpPr bwMode="auto">
            <a:xfrm>
              <a:off x="4097" y="2592"/>
              <a:ext cx="751" cy="672"/>
              <a:chOff x="3168" y="2592"/>
              <a:chExt cx="751" cy="672"/>
            </a:xfrm>
          </p:grpSpPr>
          <p:sp>
            <p:nvSpPr>
              <p:cNvPr id="40993" name="Text Box 55"/>
              <p:cNvSpPr txBox="1">
                <a:spLocks noChangeArrowheads="1"/>
              </p:cNvSpPr>
              <p:nvPr/>
            </p:nvSpPr>
            <p:spPr bwMode="auto">
              <a:xfrm>
                <a:off x="3696" y="2880"/>
                <a:ext cx="223" cy="144"/>
              </a:xfrm>
              <a:prstGeom prst="rect">
                <a:avLst/>
              </a:prstGeom>
              <a:solidFill>
                <a:schemeClr val="bg1"/>
              </a:solidFill>
              <a:ln w="9525">
                <a:noFill/>
                <a:miter lim="800000"/>
                <a:headEnd/>
                <a:tailEnd/>
              </a:ln>
            </p:spPr>
            <p:txBody>
              <a:bodyPr>
                <a:spAutoFit/>
              </a:bodyPr>
              <a:lstStyle/>
              <a:p>
                <a:r>
                  <a:rPr lang="en-US" sz="900"/>
                  <a:t>2e</a:t>
                </a:r>
                <a:r>
                  <a:rPr lang="en-US" sz="900" baseline="30000"/>
                  <a:t>-</a:t>
                </a:r>
              </a:p>
            </p:txBody>
          </p:sp>
          <p:sp>
            <p:nvSpPr>
              <p:cNvPr id="40994" name="Oval 56"/>
              <p:cNvSpPr>
                <a:spLocks noChangeArrowheads="1"/>
              </p:cNvSpPr>
              <p:nvPr/>
            </p:nvSpPr>
            <p:spPr bwMode="auto">
              <a:xfrm>
                <a:off x="3312" y="2784"/>
                <a:ext cx="336" cy="336"/>
              </a:xfrm>
              <a:prstGeom prst="ellipse">
                <a:avLst/>
              </a:prstGeom>
              <a:noFill/>
              <a:ln w="9525">
                <a:solidFill>
                  <a:schemeClr val="tx1"/>
                </a:solidFill>
                <a:round/>
                <a:headEnd/>
                <a:tailEnd/>
              </a:ln>
            </p:spPr>
            <p:txBody>
              <a:bodyPr wrap="none" anchor="ctr"/>
              <a:lstStyle/>
              <a:p>
                <a:endParaRPr lang="en-US"/>
              </a:p>
            </p:txBody>
          </p:sp>
          <p:sp>
            <p:nvSpPr>
              <p:cNvPr id="40995" name="Text Box 57"/>
              <p:cNvSpPr txBox="1">
                <a:spLocks noChangeArrowheads="1"/>
              </p:cNvSpPr>
              <p:nvPr/>
            </p:nvSpPr>
            <p:spPr bwMode="auto">
              <a:xfrm>
                <a:off x="3521" y="2880"/>
                <a:ext cx="223" cy="144"/>
              </a:xfrm>
              <a:prstGeom prst="rect">
                <a:avLst/>
              </a:prstGeom>
              <a:solidFill>
                <a:schemeClr val="bg1"/>
              </a:solidFill>
              <a:ln w="9525">
                <a:noFill/>
                <a:miter lim="800000"/>
                <a:headEnd/>
                <a:tailEnd/>
              </a:ln>
            </p:spPr>
            <p:txBody>
              <a:bodyPr>
                <a:spAutoFit/>
              </a:bodyPr>
              <a:lstStyle/>
              <a:p>
                <a:r>
                  <a:rPr lang="en-US" sz="900"/>
                  <a:t>2e</a:t>
                </a:r>
                <a:r>
                  <a:rPr lang="en-US" sz="900" baseline="30000"/>
                  <a:t>-</a:t>
                </a:r>
              </a:p>
            </p:txBody>
          </p:sp>
          <p:sp>
            <p:nvSpPr>
              <p:cNvPr id="40996" name="Oval 58"/>
              <p:cNvSpPr>
                <a:spLocks noChangeAspect="1" noChangeArrowheads="1"/>
              </p:cNvSpPr>
              <p:nvPr/>
            </p:nvSpPr>
            <p:spPr bwMode="auto">
              <a:xfrm>
                <a:off x="3237" y="2688"/>
                <a:ext cx="507" cy="507"/>
              </a:xfrm>
              <a:prstGeom prst="ellipse">
                <a:avLst/>
              </a:prstGeom>
              <a:noFill/>
              <a:ln w="9525">
                <a:solidFill>
                  <a:schemeClr val="tx1"/>
                </a:solidFill>
                <a:round/>
                <a:headEnd/>
                <a:tailEnd/>
              </a:ln>
            </p:spPr>
            <p:txBody>
              <a:bodyPr wrap="none" anchor="ctr"/>
              <a:lstStyle/>
              <a:p>
                <a:endParaRPr lang="en-US"/>
              </a:p>
            </p:txBody>
          </p:sp>
          <p:sp>
            <p:nvSpPr>
              <p:cNvPr id="40997" name="Rectangle 59"/>
              <p:cNvSpPr>
                <a:spLocks noChangeArrowheads="1"/>
              </p:cNvSpPr>
              <p:nvPr/>
            </p:nvSpPr>
            <p:spPr bwMode="auto">
              <a:xfrm>
                <a:off x="3168" y="2592"/>
                <a:ext cx="336" cy="672"/>
              </a:xfrm>
              <a:prstGeom prst="rect">
                <a:avLst/>
              </a:prstGeom>
              <a:solidFill>
                <a:schemeClr val="bg1"/>
              </a:solidFill>
              <a:ln w="9525">
                <a:noFill/>
                <a:miter lim="800000"/>
                <a:headEnd/>
                <a:tailEnd/>
              </a:ln>
            </p:spPr>
            <p:txBody>
              <a:bodyPr wrap="none" anchor="ctr"/>
              <a:lstStyle/>
              <a:p>
                <a:endParaRPr lang="en-US"/>
              </a:p>
            </p:txBody>
          </p:sp>
          <p:sp>
            <p:nvSpPr>
              <p:cNvPr id="40998" name="Oval 60"/>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4+</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9737"/>
                                        </p:tgtEl>
                                        <p:attrNameLst>
                                          <p:attrName>style.visibility</p:attrName>
                                        </p:attrNameLst>
                                      </p:cBhvr>
                                      <p:to>
                                        <p:strVal val="visible"/>
                                      </p:to>
                                    </p:set>
                                    <p:animEffect transition="in" filter="fade">
                                      <p:cBhvr>
                                        <p:cTn id="7" dur="2000"/>
                                        <p:tgtEl>
                                          <p:spTgt spid="32973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05"/>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 calcmode="lin" valueType="num">
                                      <p:cBhvr>
                                        <p:cTn id="14" dur="500" fill="hold"/>
                                        <p:tgtEl>
                                          <p:spTgt spid="3"/>
                                        </p:tgtEl>
                                        <p:attrNameLst>
                                          <p:attrName>ppt_x</p:attrName>
                                        </p:attrNameLst>
                                      </p:cBhvr>
                                      <p:tavLst>
                                        <p:tav tm="0">
                                          <p:val>
                                            <p:strVal val="#ppt_x-.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Effect transition="in" filter="fade">
                                      <p:cBhvr>
                                        <p:cTn id="16" dur="500"/>
                                        <p:tgtEl>
                                          <p:spTgt spid="3"/>
                                        </p:tgtEl>
                                      </p:cBhvr>
                                    </p:animEffec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1987"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1988"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1989"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1990" name="Oval 6"/>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41991"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p:spPr>
        <p:txBody>
          <a:bodyPr/>
          <a:lstStyle/>
          <a:p>
            <a:endParaRPr lang="en-US"/>
          </a:p>
        </p:txBody>
      </p:sp>
      <p:sp>
        <p:nvSpPr>
          <p:cNvPr id="41992" name="Oval 8"/>
          <p:cNvSpPr>
            <a:spLocks noChangeArrowheads="1"/>
          </p:cNvSpPr>
          <p:nvPr/>
        </p:nvSpPr>
        <p:spPr bwMode="auto">
          <a:xfrm>
            <a:off x="1882775" y="904875"/>
            <a:ext cx="196850" cy="180975"/>
          </a:xfrm>
          <a:prstGeom prst="ellipse">
            <a:avLst/>
          </a:prstGeom>
          <a:solidFill>
            <a:schemeClr val="hlink"/>
          </a:solidFill>
          <a:ln w="9525">
            <a:noFill/>
            <a:round/>
            <a:headEnd/>
            <a:tailEnd/>
          </a:ln>
        </p:spPr>
        <p:txBody>
          <a:bodyPr wrap="none" anchor="ctr"/>
          <a:lstStyle/>
          <a:p>
            <a:endParaRPr lang="en-US"/>
          </a:p>
        </p:txBody>
      </p:sp>
      <p:sp>
        <p:nvSpPr>
          <p:cNvPr id="331785" name="Rectangle 9"/>
          <p:cNvSpPr>
            <a:spLocks noChangeArrowheads="1"/>
          </p:cNvSpPr>
          <p:nvPr/>
        </p:nvSpPr>
        <p:spPr bwMode="auto">
          <a:xfrm>
            <a:off x="4475163" y="838200"/>
            <a:ext cx="4341812" cy="4114800"/>
          </a:xfrm>
          <a:prstGeom prst="rect">
            <a:avLst/>
          </a:prstGeom>
          <a:noFill/>
          <a:ln w="9525">
            <a:noFill/>
            <a:miter lim="800000"/>
            <a:headEnd/>
            <a:tailEnd/>
          </a:ln>
        </p:spPr>
        <p:txBody>
          <a:bodyPr lIns="92075" tIns="46037" rIns="92075" bIns="46037"/>
          <a:lstStyle/>
          <a:p>
            <a:pPr marL="342900" indent="-342900" eaLnBrk="0" hangingPunct="0">
              <a:spcBef>
                <a:spcPct val="20000"/>
              </a:spcBef>
              <a:buSzPct val="75000"/>
              <a:buFont typeface="Monotype Sorts"/>
              <a:buChar char="l"/>
            </a:pPr>
            <a:r>
              <a:rPr lang="en-US" sz="2400"/>
              <a:t>B has lower IE than Be</a:t>
            </a:r>
          </a:p>
          <a:p>
            <a:pPr marL="342900" indent="-342900" eaLnBrk="0" hangingPunct="0">
              <a:spcBef>
                <a:spcPct val="20000"/>
              </a:spcBef>
              <a:buSzPct val="75000"/>
              <a:buFont typeface="Monotype Sorts"/>
              <a:buChar char="l"/>
            </a:pPr>
            <a:r>
              <a:rPr lang="en-US" sz="2400"/>
              <a:t>same shielding </a:t>
            </a:r>
          </a:p>
          <a:p>
            <a:pPr marL="342900" indent="-342900" eaLnBrk="0" hangingPunct="0">
              <a:spcBef>
                <a:spcPct val="20000"/>
              </a:spcBef>
              <a:buSzPct val="75000"/>
              <a:buFont typeface="Monotype Sorts"/>
              <a:buChar char="l"/>
            </a:pPr>
            <a:r>
              <a:rPr lang="en-US" sz="2400"/>
              <a:t>greater nuclear charge</a:t>
            </a:r>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r>
              <a:rPr lang="en-US" sz="2400"/>
              <a:t>p-orbitals available</a:t>
            </a:r>
          </a:p>
        </p:txBody>
      </p:sp>
      <p:sp>
        <p:nvSpPr>
          <p:cNvPr id="41994" name="Freeform 10"/>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700" cap="rnd">
            <a:solidFill>
              <a:schemeClr val="hlink"/>
            </a:solidFill>
            <a:round/>
            <a:headEnd type="none" w="sm" len="sm"/>
            <a:tailEnd type="none" w="sm" len="sm"/>
          </a:ln>
        </p:spPr>
        <p:txBody>
          <a:bodyPr/>
          <a:lstStyle/>
          <a:p>
            <a:endParaRPr lang="en-US"/>
          </a:p>
        </p:txBody>
      </p:sp>
      <p:sp>
        <p:nvSpPr>
          <p:cNvPr id="41995" name="Oval 11"/>
          <p:cNvSpPr>
            <a:spLocks noChangeArrowheads="1"/>
          </p:cNvSpPr>
          <p:nvPr/>
        </p:nvSpPr>
        <p:spPr bwMode="auto">
          <a:xfrm>
            <a:off x="2309813" y="4368800"/>
            <a:ext cx="196850" cy="180975"/>
          </a:xfrm>
          <a:prstGeom prst="ellipse">
            <a:avLst/>
          </a:prstGeom>
          <a:solidFill>
            <a:schemeClr val="hlink"/>
          </a:solidFill>
          <a:ln w="9525">
            <a:noFill/>
            <a:round/>
            <a:headEnd/>
            <a:tailEnd/>
          </a:ln>
        </p:spPr>
        <p:txBody>
          <a:bodyPr wrap="none" anchor="ctr"/>
          <a:lstStyle/>
          <a:p>
            <a:endParaRPr lang="en-US"/>
          </a:p>
        </p:txBody>
      </p:sp>
      <p:sp>
        <p:nvSpPr>
          <p:cNvPr id="41996" name="Freeform 12"/>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p:spPr>
        <p:txBody>
          <a:bodyPr/>
          <a:lstStyle/>
          <a:p>
            <a:endParaRPr lang="en-US"/>
          </a:p>
        </p:txBody>
      </p:sp>
      <p:sp>
        <p:nvSpPr>
          <p:cNvPr id="41997" name="Oval 13"/>
          <p:cNvSpPr>
            <a:spLocks noChangeArrowheads="1"/>
          </p:cNvSpPr>
          <p:nvPr/>
        </p:nvSpPr>
        <p:spPr bwMode="auto">
          <a:xfrm>
            <a:off x="2462213" y="3436938"/>
            <a:ext cx="196850" cy="180975"/>
          </a:xfrm>
          <a:prstGeom prst="ellipse">
            <a:avLst/>
          </a:prstGeom>
          <a:solidFill>
            <a:schemeClr val="hlink"/>
          </a:solidFill>
          <a:ln w="9525">
            <a:noFill/>
            <a:round/>
            <a:headEnd/>
            <a:tailEnd/>
          </a:ln>
        </p:spPr>
        <p:txBody>
          <a:bodyPr wrap="none" anchor="ctr"/>
          <a:lstStyle/>
          <a:p>
            <a:endParaRPr lang="en-US"/>
          </a:p>
        </p:txBody>
      </p:sp>
      <p:sp>
        <p:nvSpPr>
          <p:cNvPr id="41998" name="Line 14"/>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1999" name="Oval 15"/>
          <p:cNvSpPr>
            <a:spLocks noChangeArrowheads="1"/>
          </p:cNvSpPr>
          <p:nvPr/>
        </p:nvSpPr>
        <p:spPr bwMode="auto">
          <a:xfrm>
            <a:off x="2786063" y="3889375"/>
            <a:ext cx="196850" cy="180975"/>
          </a:xfrm>
          <a:prstGeom prst="ellipse">
            <a:avLst/>
          </a:prstGeom>
          <a:solidFill>
            <a:srgbClr val="FF0000"/>
          </a:solidFill>
          <a:ln w="9525">
            <a:noFill/>
            <a:round/>
            <a:headEnd/>
            <a:tailEnd/>
          </a:ln>
        </p:spPr>
        <p:txBody>
          <a:bodyPr wrap="none" anchor="ctr"/>
          <a:lstStyle/>
          <a:p>
            <a:endParaRPr lang="en-US"/>
          </a:p>
        </p:txBody>
      </p:sp>
      <p:sp>
        <p:nvSpPr>
          <p:cNvPr id="42000" name="Rectangle 16"/>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2001" name="Rectangle 17"/>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2002" name="Rectangle 18"/>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2003" name="Rectangle 19"/>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2004" name="Rectangle 20"/>
          <p:cNvSpPr>
            <a:spLocks noChangeArrowheads="1"/>
          </p:cNvSpPr>
          <p:nvPr/>
        </p:nvSpPr>
        <p:spPr bwMode="auto">
          <a:xfrm>
            <a:off x="2724150" y="4114800"/>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2005" name="AutoShape 2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2006" name="Oval 22"/>
          <p:cNvSpPr>
            <a:spLocks noChangeArrowheads="1"/>
          </p:cNvSpPr>
          <p:nvPr/>
        </p:nvSpPr>
        <p:spPr bwMode="auto">
          <a:xfrm>
            <a:off x="2943225" y="1247775"/>
            <a:ext cx="547688" cy="546100"/>
          </a:xfrm>
          <a:prstGeom prst="ellipse">
            <a:avLst/>
          </a:prstGeom>
          <a:noFill/>
          <a:ln w="9525">
            <a:solidFill>
              <a:schemeClr val="tx1"/>
            </a:solidFill>
            <a:round/>
            <a:headEnd/>
            <a:tailEnd/>
          </a:ln>
        </p:spPr>
        <p:txBody>
          <a:bodyPr wrap="none" anchor="ctr"/>
          <a:lstStyle/>
          <a:p>
            <a:endParaRPr lang="en-US"/>
          </a:p>
        </p:txBody>
      </p:sp>
      <p:sp>
        <p:nvSpPr>
          <p:cNvPr id="42007" name="Oval 23"/>
          <p:cNvSpPr>
            <a:spLocks noChangeAspect="1" noChangeArrowheads="1"/>
          </p:cNvSpPr>
          <p:nvPr/>
        </p:nvSpPr>
        <p:spPr bwMode="auto">
          <a:xfrm>
            <a:off x="2806700" y="1111250"/>
            <a:ext cx="820738" cy="819150"/>
          </a:xfrm>
          <a:prstGeom prst="ellipse">
            <a:avLst/>
          </a:prstGeom>
          <a:noFill/>
          <a:ln w="9525">
            <a:solidFill>
              <a:schemeClr val="tx1"/>
            </a:solidFill>
            <a:round/>
            <a:headEnd/>
            <a:tailEnd/>
          </a:ln>
        </p:spPr>
        <p:txBody>
          <a:bodyPr wrap="none" anchor="ctr"/>
          <a:lstStyle/>
          <a:p>
            <a:endParaRPr lang="en-US"/>
          </a:p>
        </p:txBody>
      </p:sp>
      <p:sp>
        <p:nvSpPr>
          <p:cNvPr id="42008" name="Oval 24"/>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p:spPr>
        <p:txBody>
          <a:bodyPr wrap="none" anchor="ctr"/>
          <a:lstStyle/>
          <a:p>
            <a:endParaRPr lang="en-US"/>
          </a:p>
        </p:txBody>
      </p:sp>
      <p:sp>
        <p:nvSpPr>
          <p:cNvPr id="42009" name="Oval 25"/>
          <p:cNvSpPr>
            <a:spLocks noChangeArrowheads="1"/>
          </p:cNvSpPr>
          <p:nvPr/>
        </p:nvSpPr>
        <p:spPr bwMode="auto">
          <a:xfrm>
            <a:off x="2895600" y="1447800"/>
            <a:ext cx="136525" cy="136525"/>
          </a:xfrm>
          <a:prstGeom prst="ellipse">
            <a:avLst/>
          </a:prstGeom>
          <a:solidFill>
            <a:schemeClr val="hlink"/>
          </a:solidFill>
          <a:ln w="9525">
            <a:noFill/>
            <a:round/>
            <a:headEnd/>
            <a:tailEnd/>
          </a:ln>
        </p:spPr>
        <p:txBody>
          <a:bodyPr wrap="none" anchor="ctr"/>
          <a:lstStyle/>
          <a:p>
            <a:endParaRPr lang="en-US"/>
          </a:p>
        </p:txBody>
      </p:sp>
      <p:sp>
        <p:nvSpPr>
          <p:cNvPr id="42010" name="Oval 26"/>
          <p:cNvSpPr>
            <a:spLocks noChangeArrowheads="1"/>
          </p:cNvSpPr>
          <p:nvPr/>
        </p:nvSpPr>
        <p:spPr bwMode="auto">
          <a:xfrm>
            <a:off x="3352800" y="1295400"/>
            <a:ext cx="136525" cy="136525"/>
          </a:xfrm>
          <a:prstGeom prst="ellipse">
            <a:avLst/>
          </a:prstGeom>
          <a:solidFill>
            <a:schemeClr val="hlink"/>
          </a:solidFill>
          <a:ln w="9525">
            <a:noFill/>
            <a:round/>
            <a:headEnd/>
            <a:tailEnd/>
          </a:ln>
        </p:spPr>
        <p:txBody>
          <a:bodyPr wrap="none" anchor="ctr"/>
          <a:lstStyle/>
          <a:p>
            <a:endParaRPr lang="en-US"/>
          </a:p>
        </p:txBody>
      </p:sp>
      <p:sp>
        <p:nvSpPr>
          <p:cNvPr id="42011" name="Text Box 27"/>
          <p:cNvSpPr txBox="1">
            <a:spLocks noChangeArrowheads="1"/>
          </p:cNvSpPr>
          <p:nvPr/>
        </p:nvSpPr>
        <p:spPr bwMode="auto">
          <a:xfrm>
            <a:off x="3109913" y="1385888"/>
            <a:ext cx="242887" cy="214312"/>
          </a:xfrm>
          <a:prstGeom prst="rect">
            <a:avLst/>
          </a:prstGeom>
          <a:noFill/>
          <a:ln w="9525">
            <a:noFill/>
            <a:miter lim="800000"/>
            <a:headEnd/>
            <a:tailEnd/>
          </a:ln>
        </p:spPr>
        <p:txBody>
          <a:bodyPr wrap="none">
            <a:spAutoFit/>
          </a:bodyPr>
          <a:lstStyle/>
          <a:p>
            <a:r>
              <a:rPr lang="en-US" sz="800"/>
              <a:t>n</a:t>
            </a:r>
          </a:p>
        </p:txBody>
      </p:sp>
      <p:sp>
        <p:nvSpPr>
          <p:cNvPr id="42012" name="Oval 28"/>
          <p:cNvSpPr>
            <a:spLocks noChangeArrowheads="1"/>
          </p:cNvSpPr>
          <p:nvPr/>
        </p:nvSpPr>
        <p:spPr bwMode="auto">
          <a:xfrm>
            <a:off x="2514600" y="838200"/>
            <a:ext cx="1371600" cy="1371600"/>
          </a:xfrm>
          <a:prstGeom prst="ellipse">
            <a:avLst/>
          </a:prstGeom>
          <a:noFill/>
          <a:ln w="9525">
            <a:solidFill>
              <a:srgbClr val="C0C0C0"/>
            </a:solidFill>
            <a:round/>
            <a:headEnd/>
            <a:tailEnd/>
          </a:ln>
        </p:spPr>
        <p:txBody>
          <a:bodyPr wrap="none" anchor="ctr"/>
          <a:lstStyle/>
          <a:p>
            <a:endParaRPr lang="en-US"/>
          </a:p>
        </p:txBody>
      </p:sp>
      <p:sp>
        <p:nvSpPr>
          <p:cNvPr id="42013" name="Oval 29"/>
          <p:cNvSpPr>
            <a:spLocks noChangeArrowheads="1"/>
          </p:cNvSpPr>
          <p:nvPr/>
        </p:nvSpPr>
        <p:spPr bwMode="auto">
          <a:xfrm>
            <a:off x="2971800" y="1828800"/>
            <a:ext cx="136525" cy="136525"/>
          </a:xfrm>
          <a:prstGeom prst="ellipse">
            <a:avLst/>
          </a:prstGeom>
          <a:solidFill>
            <a:schemeClr val="hlink"/>
          </a:solidFill>
          <a:ln w="9525">
            <a:noFill/>
            <a:round/>
            <a:headEnd/>
            <a:tailEnd/>
          </a:ln>
        </p:spPr>
        <p:txBody>
          <a:bodyPr wrap="none" anchor="ctr"/>
          <a:lstStyle/>
          <a:p>
            <a:endParaRPr lang="en-US"/>
          </a:p>
        </p:txBody>
      </p:sp>
      <p:sp>
        <p:nvSpPr>
          <p:cNvPr id="42014" name="Oval 30"/>
          <p:cNvSpPr>
            <a:spLocks noChangeArrowheads="1"/>
          </p:cNvSpPr>
          <p:nvPr/>
        </p:nvSpPr>
        <p:spPr bwMode="auto">
          <a:xfrm>
            <a:off x="3048000" y="1066800"/>
            <a:ext cx="136525" cy="136525"/>
          </a:xfrm>
          <a:prstGeom prst="ellipse">
            <a:avLst/>
          </a:prstGeom>
          <a:solidFill>
            <a:schemeClr val="hlink"/>
          </a:solidFill>
          <a:ln w="9525">
            <a:noFill/>
            <a:round/>
            <a:headEnd/>
            <a:tailEnd/>
          </a:ln>
        </p:spPr>
        <p:txBody>
          <a:bodyPr wrap="none" anchor="ctr"/>
          <a:lstStyle/>
          <a:p>
            <a:endParaRPr lang="en-US"/>
          </a:p>
        </p:txBody>
      </p:sp>
      <p:grpSp>
        <p:nvGrpSpPr>
          <p:cNvPr id="2" name="Group 31"/>
          <p:cNvGrpSpPr>
            <a:grpSpLocks/>
          </p:cNvGrpSpPr>
          <p:nvPr/>
        </p:nvGrpSpPr>
        <p:grpSpPr bwMode="auto">
          <a:xfrm>
            <a:off x="5273675" y="3200400"/>
            <a:ext cx="2289175" cy="519113"/>
            <a:chOff x="3322" y="2016"/>
            <a:chExt cx="1442" cy="327"/>
          </a:xfrm>
        </p:grpSpPr>
        <p:sp>
          <p:nvSpPr>
            <p:cNvPr id="42061" name="Rectangle 32"/>
            <p:cNvSpPr>
              <a:spLocks noChangeArrowheads="1"/>
            </p:cNvSpPr>
            <p:nvPr/>
          </p:nvSpPr>
          <p:spPr bwMode="auto">
            <a:xfrm>
              <a:off x="4224" y="2016"/>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2062" name="Rectangle 33"/>
            <p:cNvSpPr>
              <a:spLocks noChangeArrowheads="1"/>
            </p:cNvSpPr>
            <p:nvPr/>
          </p:nvSpPr>
          <p:spPr bwMode="auto">
            <a:xfrm>
              <a:off x="3322" y="2016"/>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grpSp>
      <p:grpSp>
        <p:nvGrpSpPr>
          <p:cNvPr id="3" name="Group 34"/>
          <p:cNvGrpSpPr>
            <a:grpSpLocks/>
          </p:cNvGrpSpPr>
          <p:nvPr/>
        </p:nvGrpSpPr>
        <p:grpSpPr bwMode="auto">
          <a:xfrm>
            <a:off x="4838700" y="2286000"/>
            <a:ext cx="2900363" cy="990600"/>
            <a:chOff x="3048" y="1440"/>
            <a:chExt cx="1827" cy="624"/>
          </a:xfrm>
        </p:grpSpPr>
        <p:grpSp>
          <p:nvGrpSpPr>
            <p:cNvPr id="42047" name="Group 35"/>
            <p:cNvGrpSpPr>
              <a:grpSpLocks/>
            </p:cNvGrpSpPr>
            <p:nvPr/>
          </p:nvGrpSpPr>
          <p:grpSpPr bwMode="auto">
            <a:xfrm>
              <a:off x="3048" y="1440"/>
              <a:ext cx="672" cy="624"/>
              <a:chOff x="2496" y="1728"/>
              <a:chExt cx="672" cy="624"/>
            </a:xfrm>
          </p:grpSpPr>
          <p:sp>
            <p:nvSpPr>
              <p:cNvPr id="42058" name="Oval 36"/>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42059" name="Oval 37"/>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42060" name="Rectangle 38"/>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grpSp>
          <p:nvGrpSpPr>
            <p:cNvPr id="42048" name="Group 39"/>
            <p:cNvGrpSpPr>
              <a:grpSpLocks/>
            </p:cNvGrpSpPr>
            <p:nvPr/>
          </p:nvGrpSpPr>
          <p:grpSpPr bwMode="auto">
            <a:xfrm>
              <a:off x="4008" y="1440"/>
              <a:ext cx="672" cy="624"/>
              <a:chOff x="2496" y="1728"/>
              <a:chExt cx="672" cy="624"/>
            </a:xfrm>
          </p:grpSpPr>
          <p:sp>
            <p:nvSpPr>
              <p:cNvPr id="42055" name="Oval 40"/>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42056" name="Oval 41"/>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42057" name="Rectangle 42"/>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sp>
          <p:nvSpPr>
            <p:cNvPr id="42049" name="Text Box 43"/>
            <p:cNvSpPr txBox="1">
              <a:spLocks noChangeArrowheads="1"/>
            </p:cNvSpPr>
            <p:nvPr/>
          </p:nvSpPr>
          <p:spPr bwMode="auto">
            <a:xfrm>
              <a:off x="3354" y="1710"/>
              <a:ext cx="207" cy="154"/>
            </a:xfrm>
            <a:prstGeom prst="rect">
              <a:avLst/>
            </a:prstGeom>
            <a:noFill/>
            <a:ln w="9525">
              <a:noFill/>
              <a:miter lim="800000"/>
              <a:headEnd/>
              <a:tailEnd/>
            </a:ln>
          </p:spPr>
          <p:txBody>
            <a:bodyPr wrap="none">
              <a:spAutoFit/>
            </a:bodyPr>
            <a:lstStyle/>
            <a:p>
              <a:pPr algn="ctr"/>
              <a:r>
                <a:rPr lang="en-US" sz="1000" b="1"/>
                <a:t>4+</a:t>
              </a:r>
            </a:p>
          </p:txBody>
        </p:sp>
        <p:sp>
          <p:nvSpPr>
            <p:cNvPr id="42050" name="Text Box 44"/>
            <p:cNvSpPr txBox="1">
              <a:spLocks noChangeArrowheads="1"/>
            </p:cNvSpPr>
            <p:nvPr/>
          </p:nvSpPr>
          <p:spPr bwMode="auto">
            <a:xfrm>
              <a:off x="4311" y="1710"/>
              <a:ext cx="207" cy="154"/>
            </a:xfrm>
            <a:prstGeom prst="rect">
              <a:avLst/>
            </a:prstGeom>
            <a:noFill/>
            <a:ln w="9525">
              <a:noFill/>
              <a:miter lim="800000"/>
              <a:headEnd/>
              <a:tailEnd/>
            </a:ln>
          </p:spPr>
          <p:txBody>
            <a:bodyPr wrap="none">
              <a:spAutoFit/>
            </a:bodyPr>
            <a:lstStyle/>
            <a:p>
              <a:pPr algn="ctr"/>
              <a:r>
                <a:rPr lang="en-US" sz="1000" b="1"/>
                <a:t>5+</a:t>
              </a:r>
            </a:p>
          </p:txBody>
        </p:sp>
        <p:sp>
          <p:nvSpPr>
            <p:cNvPr id="42051" name="Text Box 45"/>
            <p:cNvSpPr txBox="1">
              <a:spLocks noChangeArrowheads="1"/>
            </p:cNvSpPr>
            <p:nvPr/>
          </p:nvSpPr>
          <p:spPr bwMode="auto">
            <a:xfrm>
              <a:off x="3260" y="1518"/>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42052" name="Text Box 46"/>
            <p:cNvSpPr txBox="1">
              <a:spLocks noChangeArrowheads="1"/>
            </p:cNvSpPr>
            <p:nvPr/>
          </p:nvSpPr>
          <p:spPr bwMode="auto">
            <a:xfrm>
              <a:off x="4196" y="1518"/>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42053" name="Text Box 47"/>
            <p:cNvSpPr txBox="1">
              <a:spLocks noChangeArrowheads="1"/>
            </p:cNvSpPr>
            <p:nvPr/>
          </p:nvSpPr>
          <p:spPr bwMode="auto">
            <a:xfrm>
              <a:off x="3668" y="1614"/>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42054" name="Text Box 48"/>
            <p:cNvSpPr txBox="1">
              <a:spLocks noChangeArrowheads="1"/>
            </p:cNvSpPr>
            <p:nvPr/>
          </p:nvSpPr>
          <p:spPr bwMode="auto">
            <a:xfrm>
              <a:off x="4652" y="1614"/>
              <a:ext cx="223" cy="154"/>
            </a:xfrm>
            <a:prstGeom prst="rect">
              <a:avLst/>
            </a:prstGeom>
            <a:noFill/>
            <a:ln w="9525">
              <a:noFill/>
              <a:miter lim="800000"/>
              <a:headEnd/>
              <a:tailEnd/>
            </a:ln>
          </p:spPr>
          <p:txBody>
            <a:bodyPr wrap="none">
              <a:spAutoFit/>
            </a:bodyPr>
            <a:lstStyle/>
            <a:p>
              <a:pPr algn="ctr"/>
              <a:r>
                <a:rPr lang="en-US" sz="1000" b="1"/>
                <a:t>3e</a:t>
              </a:r>
              <a:r>
                <a:rPr lang="en-US" sz="1000" b="1" baseline="30000"/>
                <a:t>-</a:t>
              </a:r>
            </a:p>
          </p:txBody>
        </p:sp>
      </p:grpSp>
      <p:sp>
        <p:nvSpPr>
          <p:cNvPr id="42017" name="Oval 49"/>
          <p:cNvSpPr>
            <a:spLocks noChangeArrowheads="1"/>
          </p:cNvSpPr>
          <p:nvPr/>
        </p:nvSpPr>
        <p:spPr bwMode="auto">
          <a:xfrm>
            <a:off x="3505200" y="1692275"/>
            <a:ext cx="136525" cy="136525"/>
          </a:xfrm>
          <a:prstGeom prst="ellipse">
            <a:avLst/>
          </a:prstGeom>
          <a:solidFill>
            <a:srgbClr val="FF0000"/>
          </a:solidFill>
          <a:ln w="9525">
            <a:noFill/>
            <a:round/>
            <a:headEnd/>
            <a:tailEnd/>
          </a:ln>
        </p:spPr>
        <p:txBody>
          <a:bodyPr wrap="none" anchor="ctr"/>
          <a:lstStyle/>
          <a:p>
            <a:endParaRPr lang="en-US"/>
          </a:p>
        </p:txBody>
      </p:sp>
      <p:grpSp>
        <p:nvGrpSpPr>
          <p:cNvPr id="6" name="Group 50"/>
          <p:cNvGrpSpPr>
            <a:grpSpLocks/>
          </p:cNvGrpSpPr>
          <p:nvPr/>
        </p:nvGrpSpPr>
        <p:grpSpPr bwMode="auto">
          <a:xfrm>
            <a:off x="5486400" y="4572000"/>
            <a:ext cx="1604963" cy="1066800"/>
            <a:chOff x="2493" y="2832"/>
            <a:chExt cx="1011" cy="672"/>
          </a:xfrm>
        </p:grpSpPr>
        <p:sp>
          <p:nvSpPr>
            <p:cNvPr id="42034" name="Oval 51"/>
            <p:cNvSpPr>
              <a:spLocks noChangeArrowheads="1"/>
            </p:cNvSpPr>
            <p:nvPr/>
          </p:nvSpPr>
          <p:spPr bwMode="auto">
            <a:xfrm>
              <a:off x="2832" y="336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2035" name="Oval 52"/>
            <p:cNvSpPr>
              <a:spLocks noChangeArrowheads="1"/>
            </p:cNvSpPr>
            <p:nvPr/>
          </p:nvSpPr>
          <p:spPr bwMode="auto">
            <a:xfrm>
              <a:off x="2832" y="3024"/>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2036" name="Oval 53"/>
            <p:cNvSpPr>
              <a:spLocks noChangeArrowheads="1"/>
            </p:cNvSpPr>
            <p:nvPr/>
          </p:nvSpPr>
          <p:spPr bwMode="auto">
            <a:xfrm>
              <a:off x="3072"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2037" name="Oval 54"/>
            <p:cNvSpPr>
              <a:spLocks noChangeArrowheads="1"/>
            </p:cNvSpPr>
            <p:nvPr/>
          </p:nvSpPr>
          <p:spPr bwMode="auto">
            <a:xfrm>
              <a:off x="3216"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2038" name="Oval 55"/>
            <p:cNvSpPr>
              <a:spLocks noChangeArrowheads="1"/>
            </p:cNvSpPr>
            <p:nvPr/>
          </p:nvSpPr>
          <p:spPr bwMode="auto">
            <a:xfrm>
              <a:off x="3360"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2039" name="Text Box 56"/>
            <p:cNvSpPr txBox="1">
              <a:spLocks noChangeArrowheads="1"/>
            </p:cNvSpPr>
            <p:nvPr/>
          </p:nvSpPr>
          <p:spPr bwMode="auto">
            <a:xfrm>
              <a:off x="2496" y="2976"/>
              <a:ext cx="240" cy="192"/>
            </a:xfrm>
            <a:prstGeom prst="rect">
              <a:avLst/>
            </a:prstGeom>
            <a:noFill/>
            <a:ln w="9525">
              <a:noFill/>
              <a:miter lim="800000"/>
              <a:headEnd/>
              <a:tailEnd/>
            </a:ln>
          </p:spPr>
          <p:txBody>
            <a:bodyPr wrap="none">
              <a:spAutoFit/>
            </a:bodyPr>
            <a:lstStyle/>
            <a:p>
              <a:pPr algn="ctr"/>
              <a:r>
                <a:rPr lang="en-US" sz="1400" b="1"/>
                <a:t>2s</a:t>
              </a:r>
            </a:p>
          </p:txBody>
        </p:sp>
        <p:sp>
          <p:nvSpPr>
            <p:cNvPr id="42040" name="Text Box 57"/>
            <p:cNvSpPr txBox="1">
              <a:spLocks noChangeArrowheads="1"/>
            </p:cNvSpPr>
            <p:nvPr/>
          </p:nvSpPr>
          <p:spPr bwMode="auto">
            <a:xfrm>
              <a:off x="2493" y="2832"/>
              <a:ext cx="246" cy="192"/>
            </a:xfrm>
            <a:prstGeom prst="rect">
              <a:avLst/>
            </a:prstGeom>
            <a:noFill/>
            <a:ln w="9525">
              <a:noFill/>
              <a:miter lim="800000"/>
              <a:headEnd/>
              <a:tailEnd/>
            </a:ln>
          </p:spPr>
          <p:txBody>
            <a:bodyPr wrap="none">
              <a:spAutoFit/>
            </a:bodyPr>
            <a:lstStyle/>
            <a:p>
              <a:pPr algn="ctr"/>
              <a:r>
                <a:rPr lang="en-US" sz="1400" b="1"/>
                <a:t>2p</a:t>
              </a:r>
            </a:p>
          </p:txBody>
        </p:sp>
        <p:sp>
          <p:nvSpPr>
            <p:cNvPr id="42041" name="Text Box 58"/>
            <p:cNvSpPr txBox="1">
              <a:spLocks noChangeArrowheads="1"/>
            </p:cNvSpPr>
            <p:nvPr/>
          </p:nvSpPr>
          <p:spPr bwMode="auto">
            <a:xfrm>
              <a:off x="2496" y="3312"/>
              <a:ext cx="240" cy="192"/>
            </a:xfrm>
            <a:prstGeom prst="rect">
              <a:avLst/>
            </a:prstGeom>
            <a:noFill/>
            <a:ln w="9525">
              <a:noFill/>
              <a:miter lim="800000"/>
              <a:headEnd/>
              <a:tailEnd/>
            </a:ln>
          </p:spPr>
          <p:txBody>
            <a:bodyPr wrap="none">
              <a:spAutoFit/>
            </a:bodyPr>
            <a:lstStyle/>
            <a:p>
              <a:pPr algn="ctr"/>
              <a:r>
                <a:rPr lang="en-US" sz="1400" b="1"/>
                <a:t>1s</a:t>
              </a:r>
            </a:p>
          </p:txBody>
        </p:sp>
        <p:sp>
          <p:nvSpPr>
            <p:cNvPr id="42042" name="Line 59"/>
            <p:cNvSpPr>
              <a:spLocks noChangeShapeType="1"/>
            </p:cNvSpPr>
            <p:nvPr/>
          </p:nvSpPr>
          <p:spPr bwMode="auto">
            <a:xfrm flipV="1">
              <a:off x="2880" y="3360"/>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2043" name="Line 60"/>
            <p:cNvSpPr>
              <a:spLocks noChangeShapeType="1"/>
            </p:cNvSpPr>
            <p:nvPr/>
          </p:nvSpPr>
          <p:spPr bwMode="auto">
            <a:xfrm flipV="1">
              <a:off x="2928" y="3408"/>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2044" name="Line 61"/>
            <p:cNvSpPr>
              <a:spLocks noChangeShapeType="1"/>
            </p:cNvSpPr>
            <p:nvPr/>
          </p:nvSpPr>
          <p:spPr bwMode="auto">
            <a:xfrm flipV="1">
              <a:off x="2880" y="3024"/>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2045" name="Line 62"/>
            <p:cNvSpPr>
              <a:spLocks noChangeShapeType="1"/>
            </p:cNvSpPr>
            <p:nvPr/>
          </p:nvSpPr>
          <p:spPr bwMode="auto">
            <a:xfrm flipV="1">
              <a:off x="2928" y="3072"/>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2046" name="Line 63"/>
            <p:cNvSpPr>
              <a:spLocks noChangeShapeType="1"/>
            </p:cNvSpPr>
            <p:nvPr/>
          </p:nvSpPr>
          <p:spPr bwMode="auto">
            <a:xfrm flipV="1">
              <a:off x="3120" y="2880"/>
              <a:ext cx="0" cy="96"/>
            </a:xfrm>
            <a:prstGeom prst="line">
              <a:avLst/>
            </a:prstGeom>
            <a:noFill/>
            <a:ln w="9525">
              <a:solidFill>
                <a:srgbClr val="FF0000"/>
              </a:solidFill>
              <a:round/>
              <a:headEnd/>
              <a:tailEnd type="triangle" w="med" len="med"/>
            </a:ln>
          </p:spPr>
          <p:txBody>
            <a:bodyPr wrap="none" anchor="ctr"/>
            <a:lstStyle/>
            <a:p>
              <a:endParaRPr lang="en-US"/>
            </a:p>
          </p:txBody>
        </p:sp>
      </p:grpSp>
      <p:grpSp>
        <p:nvGrpSpPr>
          <p:cNvPr id="7" name="Group 64"/>
          <p:cNvGrpSpPr>
            <a:grpSpLocks/>
          </p:cNvGrpSpPr>
          <p:nvPr/>
        </p:nvGrpSpPr>
        <p:grpSpPr bwMode="auto">
          <a:xfrm>
            <a:off x="5029200" y="2209800"/>
            <a:ext cx="2667000" cy="1066800"/>
            <a:chOff x="3168" y="2592"/>
            <a:chExt cx="1680" cy="672"/>
          </a:xfrm>
        </p:grpSpPr>
        <p:grpSp>
          <p:nvGrpSpPr>
            <p:cNvPr id="42020" name="Group 65"/>
            <p:cNvGrpSpPr>
              <a:grpSpLocks/>
            </p:cNvGrpSpPr>
            <p:nvPr/>
          </p:nvGrpSpPr>
          <p:grpSpPr bwMode="auto">
            <a:xfrm>
              <a:off x="3168" y="2592"/>
              <a:ext cx="751" cy="672"/>
              <a:chOff x="3168" y="2592"/>
              <a:chExt cx="751" cy="672"/>
            </a:xfrm>
          </p:grpSpPr>
          <p:sp>
            <p:nvSpPr>
              <p:cNvPr id="42028" name="Text Box 66"/>
              <p:cNvSpPr txBox="1">
                <a:spLocks noChangeArrowheads="1"/>
              </p:cNvSpPr>
              <p:nvPr/>
            </p:nvSpPr>
            <p:spPr bwMode="auto">
              <a:xfrm>
                <a:off x="3696" y="2880"/>
                <a:ext cx="223" cy="144"/>
              </a:xfrm>
              <a:prstGeom prst="rect">
                <a:avLst/>
              </a:prstGeom>
              <a:solidFill>
                <a:schemeClr val="bg1"/>
              </a:solidFill>
              <a:ln w="9525">
                <a:noFill/>
                <a:miter lim="800000"/>
                <a:headEnd/>
                <a:tailEnd/>
              </a:ln>
            </p:spPr>
            <p:txBody>
              <a:bodyPr>
                <a:spAutoFit/>
              </a:bodyPr>
              <a:lstStyle/>
              <a:p>
                <a:r>
                  <a:rPr lang="en-US" sz="900"/>
                  <a:t>2e</a:t>
                </a:r>
                <a:r>
                  <a:rPr lang="en-US" sz="900" baseline="30000"/>
                  <a:t>-</a:t>
                </a:r>
              </a:p>
            </p:txBody>
          </p:sp>
          <p:sp>
            <p:nvSpPr>
              <p:cNvPr id="42029" name="Oval 67"/>
              <p:cNvSpPr>
                <a:spLocks noChangeArrowheads="1"/>
              </p:cNvSpPr>
              <p:nvPr/>
            </p:nvSpPr>
            <p:spPr bwMode="auto">
              <a:xfrm>
                <a:off x="3312" y="2784"/>
                <a:ext cx="336" cy="336"/>
              </a:xfrm>
              <a:prstGeom prst="ellipse">
                <a:avLst/>
              </a:prstGeom>
              <a:noFill/>
              <a:ln w="9525">
                <a:solidFill>
                  <a:schemeClr val="tx1"/>
                </a:solidFill>
                <a:round/>
                <a:headEnd/>
                <a:tailEnd/>
              </a:ln>
            </p:spPr>
            <p:txBody>
              <a:bodyPr wrap="none" anchor="ctr"/>
              <a:lstStyle/>
              <a:p>
                <a:endParaRPr lang="en-US"/>
              </a:p>
            </p:txBody>
          </p:sp>
          <p:sp>
            <p:nvSpPr>
              <p:cNvPr id="42030" name="Text Box 68"/>
              <p:cNvSpPr txBox="1">
                <a:spLocks noChangeArrowheads="1"/>
              </p:cNvSpPr>
              <p:nvPr/>
            </p:nvSpPr>
            <p:spPr bwMode="auto">
              <a:xfrm>
                <a:off x="3521" y="2880"/>
                <a:ext cx="223" cy="144"/>
              </a:xfrm>
              <a:prstGeom prst="rect">
                <a:avLst/>
              </a:prstGeom>
              <a:solidFill>
                <a:schemeClr val="bg1"/>
              </a:solidFill>
              <a:ln w="9525">
                <a:noFill/>
                <a:miter lim="800000"/>
                <a:headEnd/>
                <a:tailEnd/>
              </a:ln>
            </p:spPr>
            <p:txBody>
              <a:bodyPr>
                <a:spAutoFit/>
              </a:bodyPr>
              <a:lstStyle/>
              <a:p>
                <a:r>
                  <a:rPr lang="en-US" sz="900"/>
                  <a:t>2e</a:t>
                </a:r>
                <a:r>
                  <a:rPr lang="en-US" sz="900" baseline="30000"/>
                  <a:t>-</a:t>
                </a:r>
              </a:p>
            </p:txBody>
          </p:sp>
          <p:sp>
            <p:nvSpPr>
              <p:cNvPr id="42031" name="Oval 69"/>
              <p:cNvSpPr>
                <a:spLocks noChangeAspect="1" noChangeArrowheads="1"/>
              </p:cNvSpPr>
              <p:nvPr/>
            </p:nvSpPr>
            <p:spPr bwMode="auto">
              <a:xfrm>
                <a:off x="3237" y="2688"/>
                <a:ext cx="507" cy="507"/>
              </a:xfrm>
              <a:prstGeom prst="ellipse">
                <a:avLst/>
              </a:prstGeom>
              <a:noFill/>
              <a:ln w="9525">
                <a:solidFill>
                  <a:schemeClr val="tx1"/>
                </a:solidFill>
                <a:round/>
                <a:headEnd/>
                <a:tailEnd/>
              </a:ln>
            </p:spPr>
            <p:txBody>
              <a:bodyPr wrap="none" anchor="ctr"/>
              <a:lstStyle/>
              <a:p>
                <a:endParaRPr lang="en-US"/>
              </a:p>
            </p:txBody>
          </p:sp>
          <p:sp>
            <p:nvSpPr>
              <p:cNvPr id="42032" name="Rectangle 70"/>
              <p:cNvSpPr>
                <a:spLocks noChangeArrowheads="1"/>
              </p:cNvSpPr>
              <p:nvPr/>
            </p:nvSpPr>
            <p:spPr bwMode="auto">
              <a:xfrm>
                <a:off x="3168" y="2592"/>
                <a:ext cx="336" cy="672"/>
              </a:xfrm>
              <a:prstGeom prst="rect">
                <a:avLst/>
              </a:prstGeom>
              <a:solidFill>
                <a:schemeClr val="bg1"/>
              </a:solidFill>
              <a:ln w="9525">
                <a:noFill/>
                <a:miter lim="800000"/>
                <a:headEnd/>
                <a:tailEnd/>
              </a:ln>
            </p:spPr>
            <p:txBody>
              <a:bodyPr wrap="none" anchor="ctr"/>
              <a:lstStyle/>
              <a:p>
                <a:endParaRPr lang="en-US"/>
              </a:p>
            </p:txBody>
          </p:sp>
          <p:sp>
            <p:nvSpPr>
              <p:cNvPr id="42033" name="Oval 71"/>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4+</a:t>
                </a:r>
              </a:p>
            </p:txBody>
          </p:sp>
        </p:grpSp>
        <p:grpSp>
          <p:nvGrpSpPr>
            <p:cNvPr id="42021" name="Group 72"/>
            <p:cNvGrpSpPr>
              <a:grpSpLocks/>
            </p:cNvGrpSpPr>
            <p:nvPr/>
          </p:nvGrpSpPr>
          <p:grpSpPr bwMode="auto">
            <a:xfrm>
              <a:off x="4097" y="2592"/>
              <a:ext cx="751" cy="672"/>
              <a:chOff x="3168" y="2592"/>
              <a:chExt cx="751" cy="672"/>
            </a:xfrm>
          </p:grpSpPr>
          <p:sp>
            <p:nvSpPr>
              <p:cNvPr id="42022" name="Text Box 73"/>
              <p:cNvSpPr txBox="1">
                <a:spLocks noChangeArrowheads="1"/>
              </p:cNvSpPr>
              <p:nvPr/>
            </p:nvSpPr>
            <p:spPr bwMode="auto">
              <a:xfrm>
                <a:off x="3696" y="2880"/>
                <a:ext cx="223" cy="144"/>
              </a:xfrm>
              <a:prstGeom prst="rect">
                <a:avLst/>
              </a:prstGeom>
              <a:solidFill>
                <a:schemeClr val="bg1"/>
              </a:solidFill>
              <a:ln w="9525">
                <a:noFill/>
                <a:miter lim="800000"/>
                <a:headEnd/>
                <a:tailEnd/>
              </a:ln>
            </p:spPr>
            <p:txBody>
              <a:bodyPr>
                <a:spAutoFit/>
              </a:bodyPr>
              <a:lstStyle/>
              <a:p>
                <a:r>
                  <a:rPr lang="en-US" sz="900"/>
                  <a:t>3e</a:t>
                </a:r>
                <a:r>
                  <a:rPr lang="en-US" sz="900" baseline="30000"/>
                  <a:t>-</a:t>
                </a:r>
              </a:p>
            </p:txBody>
          </p:sp>
          <p:sp>
            <p:nvSpPr>
              <p:cNvPr id="42023" name="Oval 74"/>
              <p:cNvSpPr>
                <a:spLocks noChangeArrowheads="1"/>
              </p:cNvSpPr>
              <p:nvPr/>
            </p:nvSpPr>
            <p:spPr bwMode="auto">
              <a:xfrm>
                <a:off x="3312" y="2784"/>
                <a:ext cx="336" cy="336"/>
              </a:xfrm>
              <a:prstGeom prst="ellipse">
                <a:avLst/>
              </a:prstGeom>
              <a:noFill/>
              <a:ln w="9525">
                <a:solidFill>
                  <a:schemeClr val="tx1"/>
                </a:solidFill>
                <a:round/>
                <a:headEnd/>
                <a:tailEnd/>
              </a:ln>
            </p:spPr>
            <p:txBody>
              <a:bodyPr wrap="none" anchor="ctr"/>
              <a:lstStyle/>
              <a:p>
                <a:endParaRPr lang="en-US"/>
              </a:p>
            </p:txBody>
          </p:sp>
          <p:sp>
            <p:nvSpPr>
              <p:cNvPr id="42024" name="Text Box 75"/>
              <p:cNvSpPr txBox="1">
                <a:spLocks noChangeArrowheads="1"/>
              </p:cNvSpPr>
              <p:nvPr/>
            </p:nvSpPr>
            <p:spPr bwMode="auto">
              <a:xfrm>
                <a:off x="3521" y="2880"/>
                <a:ext cx="223" cy="144"/>
              </a:xfrm>
              <a:prstGeom prst="rect">
                <a:avLst/>
              </a:prstGeom>
              <a:solidFill>
                <a:schemeClr val="bg1"/>
              </a:solidFill>
              <a:ln w="9525">
                <a:noFill/>
                <a:miter lim="800000"/>
                <a:headEnd/>
                <a:tailEnd/>
              </a:ln>
            </p:spPr>
            <p:txBody>
              <a:bodyPr>
                <a:spAutoFit/>
              </a:bodyPr>
              <a:lstStyle/>
              <a:p>
                <a:r>
                  <a:rPr lang="en-US" sz="900"/>
                  <a:t>2e</a:t>
                </a:r>
                <a:r>
                  <a:rPr lang="en-US" sz="900" baseline="30000"/>
                  <a:t>-</a:t>
                </a:r>
              </a:p>
            </p:txBody>
          </p:sp>
          <p:sp>
            <p:nvSpPr>
              <p:cNvPr id="42025" name="Oval 76"/>
              <p:cNvSpPr>
                <a:spLocks noChangeAspect="1" noChangeArrowheads="1"/>
              </p:cNvSpPr>
              <p:nvPr/>
            </p:nvSpPr>
            <p:spPr bwMode="auto">
              <a:xfrm>
                <a:off x="3237" y="2688"/>
                <a:ext cx="507" cy="507"/>
              </a:xfrm>
              <a:prstGeom prst="ellipse">
                <a:avLst/>
              </a:prstGeom>
              <a:noFill/>
              <a:ln w="9525">
                <a:solidFill>
                  <a:schemeClr val="tx1"/>
                </a:solidFill>
                <a:round/>
                <a:headEnd/>
                <a:tailEnd/>
              </a:ln>
            </p:spPr>
            <p:txBody>
              <a:bodyPr wrap="none" anchor="ctr"/>
              <a:lstStyle/>
              <a:p>
                <a:endParaRPr lang="en-US"/>
              </a:p>
            </p:txBody>
          </p:sp>
          <p:sp>
            <p:nvSpPr>
              <p:cNvPr id="42026" name="Rectangle 77"/>
              <p:cNvSpPr>
                <a:spLocks noChangeArrowheads="1"/>
              </p:cNvSpPr>
              <p:nvPr/>
            </p:nvSpPr>
            <p:spPr bwMode="auto">
              <a:xfrm>
                <a:off x="3168" y="2592"/>
                <a:ext cx="336" cy="672"/>
              </a:xfrm>
              <a:prstGeom prst="rect">
                <a:avLst/>
              </a:prstGeom>
              <a:solidFill>
                <a:schemeClr val="bg1"/>
              </a:solidFill>
              <a:ln w="9525">
                <a:noFill/>
                <a:miter lim="800000"/>
                <a:headEnd/>
                <a:tailEnd/>
              </a:ln>
            </p:spPr>
            <p:txBody>
              <a:bodyPr wrap="none" anchor="ctr"/>
              <a:lstStyle/>
              <a:p>
                <a:endParaRPr lang="en-US"/>
              </a:p>
            </p:txBody>
          </p:sp>
          <p:sp>
            <p:nvSpPr>
              <p:cNvPr id="42027" name="Oval 78"/>
              <p:cNvSpPr>
                <a:spLocks noChangeArrowheads="1"/>
              </p:cNvSpPr>
              <p:nvPr/>
            </p:nvSpPr>
            <p:spPr bwMode="auto">
              <a:xfrm>
                <a:off x="3408" y="2880"/>
                <a:ext cx="144" cy="144"/>
              </a:xfrm>
              <a:prstGeom prst="ellipse">
                <a:avLst/>
              </a:prstGeom>
              <a:solidFill>
                <a:srgbClr val="FFFF99">
                  <a:alpha val="47842"/>
                </a:srgbClr>
              </a:solidFill>
              <a:ln w="9525">
                <a:solidFill>
                  <a:schemeClr val="tx1"/>
                </a:solidFill>
                <a:round/>
                <a:headEnd/>
                <a:tailEnd/>
              </a:ln>
            </p:spPr>
            <p:txBody>
              <a:bodyPr wrap="none" anchor="ctr"/>
              <a:lstStyle/>
              <a:p>
                <a:pPr algn="ctr"/>
                <a:r>
                  <a:rPr lang="en-US" sz="1000"/>
                  <a:t>5+</a:t>
                </a: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785">
                                            <p:txEl>
                                              <p:pRg st="0" end="0"/>
                                            </p:txEl>
                                          </p:spTgt>
                                        </p:tgtEl>
                                        <p:attrNameLst>
                                          <p:attrName>style.visibility</p:attrName>
                                        </p:attrNameLst>
                                      </p:cBhvr>
                                      <p:to>
                                        <p:strVal val="visible"/>
                                      </p:to>
                                    </p:set>
                                    <p:anim calcmode="lin" valueType="num">
                                      <p:cBhvr additive="base">
                                        <p:cTn id="7" dur="500" fill="hold"/>
                                        <p:tgtEl>
                                          <p:spTgt spid="3317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1785">
                                            <p:txEl>
                                              <p:pRg st="1" end="1"/>
                                            </p:txEl>
                                          </p:spTgt>
                                        </p:tgtEl>
                                        <p:attrNameLst>
                                          <p:attrName>style.visibility</p:attrName>
                                        </p:attrNameLst>
                                      </p:cBhvr>
                                      <p:to>
                                        <p:strVal val="visible"/>
                                      </p:to>
                                    </p:set>
                                    <p:anim calcmode="lin" valueType="num">
                                      <p:cBhvr additive="base">
                                        <p:cTn id="13" dur="500" fill="hold"/>
                                        <p:tgtEl>
                                          <p:spTgt spid="3317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1785">
                                            <p:txEl>
                                              <p:pRg st="2" end="2"/>
                                            </p:txEl>
                                          </p:spTgt>
                                        </p:tgtEl>
                                        <p:attrNameLst>
                                          <p:attrName>style.visibility</p:attrName>
                                        </p:attrNameLst>
                                      </p:cBhvr>
                                      <p:to>
                                        <p:strVal val="visible"/>
                                      </p:to>
                                    </p:set>
                                    <p:anim calcmode="lin" valueType="num">
                                      <p:cBhvr additive="base">
                                        <p:cTn id="19" dur="500" fill="hold"/>
                                        <p:tgtEl>
                                          <p:spTgt spid="3317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17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1785">
                                            <p:txEl>
                                              <p:pRg st="7" end="7"/>
                                            </p:txEl>
                                          </p:spTgt>
                                        </p:tgtEl>
                                        <p:attrNameLst>
                                          <p:attrName>style.visibility</p:attrName>
                                        </p:attrNameLst>
                                      </p:cBhvr>
                                      <p:to>
                                        <p:strVal val="visible"/>
                                      </p:to>
                                    </p:set>
                                    <p:anim calcmode="lin" valueType="num">
                                      <p:cBhvr additive="base">
                                        <p:cTn id="25" dur="500" fill="hold"/>
                                        <p:tgtEl>
                                          <p:spTgt spid="33178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178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strVal val="#ppt_h"/>
                                          </p:val>
                                        </p:tav>
                                        <p:tav tm="100000">
                                          <p:val>
                                            <p:strVal val="#ppt_h"/>
                                          </p:val>
                                        </p:tav>
                                      </p:tavLst>
                                    </p:anim>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Benfey’s Periodic Table</a:t>
            </a:r>
          </a:p>
        </p:txBody>
      </p:sp>
      <p:pic>
        <p:nvPicPr>
          <p:cNvPr id="6147" name="Picture 3" descr="spiral"/>
          <p:cNvPicPr>
            <a:picLocks noChangeAspect="1" noChangeArrowheads="1"/>
          </p:cNvPicPr>
          <p:nvPr/>
        </p:nvPicPr>
        <p:blipFill>
          <a:blip r:embed="rId3" cstate="print"/>
          <a:srcRect/>
          <a:stretch>
            <a:fillRect/>
          </a:stretch>
        </p:blipFill>
        <p:spPr bwMode="auto">
          <a:xfrm>
            <a:off x="1447800" y="1406525"/>
            <a:ext cx="6321425" cy="534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3011"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3012"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3013"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3014"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3015"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p:spPr>
        <p:txBody>
          <a:bodyPr/>
          <a:lstStyle/>
          <a:p>
            <a:endParaRPr lang="en-US"/>
          </a:p>
        </p:txBody>
      </p:sp>
      <p:sp>
        <p:nvSpPr>
          <p:cNvPr id="43016"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3017" name="Freeform 9"/>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noFill/>
          <a:ln w="12700" cap="rnd">
            <a:solidFill>
              <a:schemeClr val="hlink"/>
            </a:solidFill>
            <a:round/>
            <a:headEnd type="none" w="sm" len="sm"/>
            <a:tailEnd type="none" w="sm" len="sm"/>
          </a:ln>
        </p:spPr>
        <p:txBody>
          <a:bodyPr/>
          <a:lstStyle/>
          <a:p>
            <a:endParaRPr lang="en-US"/>
          </a:p>
        </p:txBody>
      </p:sp>
      <p:sp>
        <p:nvSpPr>
          <p:cNvPr id="43018"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3019" name="Freeform 11"/>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p:spPr>
        <p:txBody>
          <a:bodyPr/>
          <a:lstStyle/>
          <a:p>
            <a:endParaRPr lang="en-US"/>
          </a:p>
        </p:txBody>
      </p:sp>
      <p:sp>
        <p:nvSpPr>
          <p:cNvPr id="43020"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3021" name="Line 13"/>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3022" name="Line 14"/>
          <p:cNvSpPr>
            <a:spLocks noChangeShapeType="1"/>
          </p:cNvSpPr>
          <p:nvPr/>
        </p:nvSpPr>
        <p:spPr bwMode="auto">
          <a:xfrm flipV="1">
            <a:off x="2943225" y="3014663"/>
            <a:ext cx="242888" cy="91440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3023"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3024" name="Oval 16"/>
          <p:cNvSpPr>
            <a:spLocks noChangeArrowheads="1"/>
          </p:cNvSpPr>
          <p:nvPr/>
        </p:nvSpPr>
        <p:spPr bwMode="auto">
          <a:xfrm>
            <a:off x="3109913" y="2855913"/>
            <a:ext cx="196850" cy="180975"/>
          </a:xfrm>
          <a:prstGeom prst="ellipse">
            <a:avLst/>
          </a:prstGeom>
          <a:solidFill>
            <a:srgbClr val="FF0000"/>
          </a:solidFill>
          <a:ln w="9525">
            <a:noFill/>
            <a:round/>
            <a:headEnd/>
            <a:tailEnd/>
          </a:ln>
        </p:spPr>
        <p:txBody>
          <a:bodyPr wrap="none" anchor="ctr"/>
          <a:lstStyle/>
          <a:p>
            <a:endParaRPr lang="en-US"/>
          </a:p>
        </p:txBody>
      </p:sp>
      <p:sp>
        <p:nvSpPr>
          <p:cNvPr id="43025" name="Rectangle 17"/>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3026" name="Rectangle 18"/>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3027" name="Rectangle 19"/>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3028" name="Rectangle 20"/>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3029" name="Rectangle 21"/>
          <p:cNvSpPr>
            <a:spLocks noChangeArrowheads="1"/>
          </p:cNvSpPr>
          <p:nvPr/>
        </p:nvSpPr>
        <p:spPr bwMode="auto">
          <a:xfrm>
            <a:off x="2724150" y="4114800"/>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3030" name="Rectangle 22"/>
          <p:cNvSpPr>
            <a:spLocks noChangeArrowheads="1"/>
          </p:cNvSpPr>
          <p:nvPr/>
        </p:nvSpPr>
        <p:spPr bwMode="auto">
          <a:xfrm>
            <a:off x="3227388" y="28194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C</a:t>
            </a:r>
          </a:p>
        </p:txBody>
      </p:sp>
      <p:sp>
        <p:nvSpPr>
          <p:cNvPr id="43031" name="AutoShape 2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grpSp>
        <p:nvGrpSpPr>
          <p:cNvPr id="2" name="Group 24"/>
          <p:cNvGrpSpPr>
            <a:grpSpLocks/>
          </p:cNvGrpSpPr>
          <p:nvPr/>
        </p:nvGrpSpPr>
        <p:grpSpPr bwMode="auto">
          <a:xfrm>
            <a:off x="5486400" y="4572000"/>
            <a:ext cx="1604963" cy="1066800"/>
            <a:chOff x="3456" y="2784"/>
            <a:chExt cx="1011" cy="672"/>
          </a:xfrm>
        </p:grpSpPr>
        <p:sp>
          <p:nvSpPr>
            <p:cNvPr id="43044" name="Oval 25"/>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3045" name="Oval 26"/>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3046" name="Oval 27"/>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3047" name="Oval 28"/>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3048" name="Oval 29"/>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3049" name="Text Box 30"/>
            <p:cNvSpPr txBox="1">
              <a:spLocks noChangeArrowheads="1"/>
            </p:cNvSpPr>
            <p:nvPr/>
          </p:nvSpPr>
          <p:spPr bwMode="auto">
            <a:xfrm>
              <a:off x="3459" y="2928"/>
              <a:ext cx="240" cy="192"/>
            </a:xfrm>
            <a:prstGeom prst="rect">
              <a:avLst/>
            </a:prstGeom>
            <a:noFill/>
            <a:ln w="9525">
              <a:noFill/>
              <a:miter lim="800000"/>
              <a:headEnd/>
              <a:tailEnd/>
            </a:ln>
          </p:spPr>
          <p:txBody>
            <a:bodyPr wrap="none">
              <a:spAutoFit/>
            </a:bodyPr>
            <a:lstStyle/>
            <a:p>
              <a:pPr algn="ctr"/>
              <a:r>
                <a:rPr lang="en-US" sz="1400" b="1"/>
                <a:t>2s</a:t>
              </a:r>
            </a:p>
          </p:txBody>
        </p:sp>
        <p:sp>
          <p:nvSpPr>
            <p:cNvPr id="43050" name="Text Box 31"/>
            <p:cNvSpPr txBox="1">
              <a:spLocks noChangeArrowheads="1"/>
            </p:cNvSpPr>
            <p:nvPr/>
          </p:nvSpPr>
          <p:spPr bwMode="auto">
            <a:xfrm>
              <a:off x="3456" y="2784"/>
              <a:ext cx="246" cy="192"/>
            </a:xfrm>
            <a:prstGeom prst="rect">
              <a:avLst/>
            </a:prstGeom>
            <a:noFill/>
            <a:ln w="9525">
              <a:noFill/>
              <a:miter lim="800000"/>
              <a:headEnd/>
              <a:tailEnd/>
            </a:ln>
          </p:spPr>
          <p:txBody>
            <a:bodyPr wrap="none">
              <a:spAutoFit/>
            </a:bodyPr>
            <a:lstStyle/>
            <a:p>
              <a:pPr algn="ctr"/>
              <a:r>
                <a:rPr lang="en-US" sz="1400" b="1"/>
                <a:t>2p</a:t>
              </a:r>
            </a:p>
          </p:txBody>
        </p:sp>
        <p:sp>
          <p:nvSpPr>
            <p:cNvPr id="43051" name="Text Box 32"/>
            <p:cNvSpPr txBox="1">
              <a:spLocks noChangeArrowheads="1"/>
            </p:cNvSpPr>
            <p:nvPr/>
          </p:nvSpPr>
          <p:spPr bwMode="auto">
            <a:xfrm>
              <a:off x="3459" y="3264"/>
              <a:ext cx="240" cy="192"/>
            </a:xfrm>
            <a:prstGeom prst="rect">
              <a:avLst/>
            </a:prstGeom>
            <a:noFill/>
            <a:ln w="9525">
              <a:noFill/>
              <a:miter lim="800000"/>
              <a:headEnd/>
              <a:tailEnd/>
            </a:ln>
          </p:spPr>
          <p:txBody>
            <a:bodyPr wrap="none">
              <a:spAutoFit/>
            </a:bodyPr>
            <a:lstStyle/>
            <a:p>
              <a:pPr algn="ctr"/>
              <a:r>
                <a:rPr lang="en-US" sz="1400" b="1"/>
                <a:t>1s</a:t>
              </a:r>
            </a:p>
          </p:txBody>
        </p:sp>
        <p:sp>
          <p:nvSpPr>
            <p:cNvPr id="43052" name="Line 33"/>
            <p:cNvSpPr>
              <a:spLocks noChangeShapeType="1"/>
            </p:cNvSpPr>
            <p:nvPr/>
          </p:nvSpPr>
          <p:spPr bwMode="auto">
            <a:xfrm flipV="1">
              <a:off x="3843" y="331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3053" name="Line 34"/>
            <p:cNvSpPr>
              <a:spLocks noChangeShapeType="1"/>
            </p:cNvSpPr>
            <p:nvPr/>
          </p:nvSpPr>
          <p:spPr bwMode="auto">
            <a:xfrm flipV="1">
              <a:off x="3891" y="336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3054" name="Line 35"/>
            <p:cNvSpPr>
              <a:spLocks noChangeShapeType="1"/>
            </p:cNvSpPr>
            <p:nvPr/>
          </p:nvSpPr>
          <p:spPr bwMode="auto">
            <a:xfrm flipV="1">
              <a:off x="3843" y="2976"/>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3055" name="Line 36"/>
            <p:cNvSpPr>
              <a:spLocks noChangeShapeType="1"/>
            </p:cNvSpPr>
            <p:nvPr/>
          </p:nvSpPr>
          <p:spPr bwMode="auto">
            <a:xfrm flipV="1">
              <a:off x="3891" y="3024"/>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3056" name="Line 37"/>
            <p:cNvSpPr>
              <a:spLocks noChangeShapeType="1"/>
            </p:cNvSpPr>
            <p:nvPr/>
          </p:nvSpPr>
          <p:spPr bwMode="auto">
            <a:xfrm flipV="1">
              <a:off x="4083"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3057" name="Line 38"/>
            <p:cNvSpPr>
              <a:spLocks noChangeShapeType="1"/>
            </p:cNvSpPr>
            <p:nvPr/>
          </p:nvSpPr>
          <p:spPr bwMode="auto">
            <a:xfrm flipV="1">
              <a:off x="4224" y="2832"/>
              <a:ext cx="0" cy="96"/>
            </a:xfrm>
            <a:prstGeom prst="line">
              <a:avLst/>
            </a:prstGeom>
            <a:noFill/>
            <a:ln w="9525">
              <a:solidFill>
                <a:srgbClr val="FF0000"/>
              </a:solidFill>
              <a:round/>
              <a:headEnd/>
              <a:tailEnd type="triangle" w="med" len="med"/>
            </a:ln>
          </p:spPr>
          <p:txBody>
            <a:bodyPr wrap="none" anchor="ctr"/>
            <a:lstStyle/>
            <a:p>
              <a:endParaRPr lang="en-US"/>
            </a:p>
          </p:txBody>
        </p:sp>
      </p:grpSp>
      <p:sp>
        <p:nvSpPr>
          <p:cNvPr id="43033" name="Oval 39"/>
          <p:cNvSpPr>
            <a:spLocks noChangeArrowheads="1"/>
          </p:cNvSpPr>
          <p:nvPr/>
        </p:nvSpPr>
        <p:spPr bwMode="auto">
          <a:xfrm>
            <a:off x="2943225" y="1247775"/>
            <a:ext cx="547688" cy="546100"/>
          </a:xfrm>
          <a:prstGeom prst="ellipse">
            <a:avLst/>
          </a:prstGeom>
          <a:noFill/>
          <a:ln w="9525">
            <a:solidFill>
              <a:schemeClr val="tx1"/>
            </a:solidFill>
            <a:round/>
            <a:headEnd/>
            <a:tailEnd/>
          </a:ln>
        </p:spPr>
        <p:txBody>
          <a:bodyPr wrap="none" anchor="ctr"/>
          <a:lstStyle/>
          <a:p>
            <a:endParaRPr lang="en-US"/>
          </a:p>
        </p:txBody>
      </p:sp>
      <p:sp>
        <p:nvSpPr>
          <p:cNvPr id="43034" name="Oval 40"/>
          <p:cNvSpPr>
            <a:spLocks noChangeAspect="1" noChangeArrowheads="1"/>
          </p:cNvSpPr>
          <p:nvPr/>
        </p:nvSpPr>
        <p:spPr bwMode="auto">
          <a:xfrm>
            <a:off x="2806700" y="1111250"/>
            <a:ext cx="820738" cy="819150"/>
          </a:xfrm>
          <a:prstGeom prst="ellipse">
            <a:avLst/>
          </a:prstGeom>
          <a:noFill/>
          <a:ln w="9525">
            <a:solidFill>
              <a:schemeClr val="tx1"/>
            </a:solidFill>
            <a:round/>
            <a:headEnd/>
            <a:tailEnd/>
          </a:ln>
        </p:spPr>
        <p:txBody>
          <a:bodyPr wrap="none" anchor="ctr"/>
          <a:lstStyle/>
          <a:p>
            <a:endParaRPr lang="en-US"/>
          </a:p>
        </p:txBody>
      </p:sp>
      <p:sp>
        <p:nvSpPr>
          <p:cNvPr id="43035" name="Oval 41"/>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p:spPr>
        <p:txBody>
          <a:bodyPr wrap="none" anchor="ctr"/>
          <a:lstStyle/>
          <a:p>
            <a:endParaRPr lang="en-US"/>
          </a:p>
        </p:txBody>
      </p:sp>
      <p:sp>
        <p:nvSpPr>
          <p:cNvPr id="43036" name="Oval 42"/>
          <p:cNvSpPr>
            <a:spLocks noChangeArrowheads="1"/>
          </p:cNvSpPr>
          <p:nvPr/>
        </p:nvSpPr>
        <p:spPr bwMode="auto">
          <a:xfrm>
            <a:off x="2895600" y="1447800"/>
            <a:ext cx="136525" cy="136525"/>
          </a:xfrm>
          <a:prstGeom prst="ellipse">
            <a:avLst/>
          </a:prstGeom>
          <a:solidFill>
            <a:schemeClr val="hlink"/>
          </a:solidFill>
          <a:ln w="9525">
            <a:noFill/>
            <a:round/>
            <a:headEnd/>
            <a:tailEnd/>
          </a:ln>
        </p:spPr>
        <p:txBody>
          <a:bodyPr wrap="none" anchor="ctr"/>
          <a:lstStyle/>
          <a:p>
            <a:endParaRPr lang="en-US"/>
          </a:p>
        </p:txBody>
      </p:sp>
      <p:sp>
        <p:nvSpPr>
          <p:cNvPr id="43037" name="Oval 43"/>
          <p:cNvSpPr>
            <a:spLocks noChangeArrowheads="1"/>
          </p:cNvSpPr>
          <p:nvPr/>
        </p:nvSpPr>
        <p:spPr bwMode="auto">
          <a:xfrm>
            <a:off x="3429000" y="1447800"/>
            <a:ext cx="136525" cy="136525"/>
          </a:xfrm>
          <a:prstGeom prst="ellipse">
            <a:avLst/>
          </a:prstGeom>
          <a:solidFill>
            <a:schemeClr val="hlink"/>
          </a:solidFill>
          <a:ln w="9525">
            <a:noFill/>
            <a:round/>
            <a:headEnd/>
            <a:tailEnd/>
          </a:ln>
        </p:spPr>
        <p:txBody>
          <a:bodyPr wrap="none" anchor="ctr"/>
          <a:lstStyle/>
          <a:p>
            <a:endParaRPr lang="en-US"/>
          </a:p>
        </p:txBody>
      </p:sp>
      <p:sp>
        <p:nvSpPr>
          <p:cNvPr id="43038" name="Text Box 44"/>
          <p:cNvSpPr txBox="1">
            <a:spLocks noChangeArrowheads="1"/>
          </p:cNvSpPr>
          <p:nvPr/>
        </p:nvSpPr>
        <p:spPr bwMode="auto">
          <a:xfrm>
            <a:off x="3109913" y="1385888"/>
            <a:ext cx="242887" cy="214312"/>
          </a:xfrm>
          <a:prstGeom prst="rect">
            <a:avLst/>
          </a:prstGeom>
          <a:noFill/>
          <a:ln w="9525">
            <a:noFill/>
            <a:miter lim="800000"/>
            <a:headEnd/>
            <a:tailEnd/>
          </a:ln>
        </p:spPr>
        <p:txBody>
          <a:bodyPr wrap="none">
            <a:spAutoFit/>
          </a:bodyPr>
          <a:lstStyle/>
          <a:p>
            <a:r>
              <a:rPr lang="en-US" sz="800"/>
              <a:t>n</a:t>
            </a:r>
          </a:p>
        </p:txBody>
      </p:sp>
      <p:sp>
        <p:nvSpPr>
          <p:cNvPr id="43039" name="Oval 45"/>
          <p:cNvSpPr>
            <a:spLocks noChangeArrowheads="1"/>
          </p:cNvSpPr>
          <p:nvPr/>
        </p:nvSpPr>
        <p:spPr bwMode="auto">
          <a:xfrm>
            <a:off x="2514600" y="838200"/>
            <a:ext cx="1371600" cy="1371600"/>
          </a:xfrm>
          <a:prstGeom prst="ellipse">
            <a:avLst/>
          </a:prstGeom>
          <a:noFill/>
          <a:ln w="9525">
            <a:solidFill>
              <a:srgbClr val="C0C0C0"/>
            </a:solidFill>
            <a:round/>
            <a:headEnd/>
            <a:tailEnd/>
          </a:ln>
        </p:spPr>
        <p:txBody>
          <a:bodyPr wrap="none" anchor="ctr"/>
          <a:lstStyle/>
          <a:p>
            <a:endParaRPr lang="en-US"/>
          </a:p>
        </p:txBody>
      </p:sp>
      <p:sp>
        <p:nvSpPr>
          <p:cNvPr id="43040" name="Oval 46"/>
          <p:cNvSpPr>
            <a:spLocks noChangeArrowheads="1"/>
          </p:cNvSpPr>
          <p:nvPr/>
        </p:nvSpPr>
        <p:spPr bwMode="auto">
          <a:xfrm>
            <a:off x="2819400" y="1676400"/>
            <a:ext cx="136525" cy="136525"/>
          </a:xfrm>
          <a:prstGeom prst="ellipse">
            <a:avLst/>
          </a:prstGeom>
          <a:solidFill>
            <a:schemeClr val="hlink"/>
          </a:solidFill>
          <a:ln w="9525">
            <a:noFill/>
            <a:round/>
            <a:headEnd/>
            <a:tailEnd/>
          </a:ln>
        </p:spPr>
        <p:txBody>
          <a:bodyPr wrap="none" anchor="ctr"/>
          <a:lstStyle/>
          <a:p>
            <a:endParaRPr lang="en-US"/>
          </a:p>
        </p:txBody>
      </p:sp>
      <p:sp>
        <p:nvSpPr>
          <p:cNvPr id="43041" name="Oval 47"/>
          <p:cNvSpPr>
            <a:spLocks noChangeArrowheads="1"/>
          </p:cNvSpPr>
          <p:nvPr/>
        </p:nvSpPr>
        <p:spPr bwMode="auto">
          <a:xfrm>
            <a:off x="3292475" y="1066800"/>
            <a:ext cx="136525" cy="136525"/>
          </a:xfrm>
          <a:prstGeom prst="ellipse">
            <a:avLst/>
          </a:prstGeom>
          <a:solidFill>
            <a:schemeClr val="hlink"/>
          </a:solidFill>
          <a:ln w="9525">
            <a:noFill/>
            <a:round/>
            <a:headEnd/>
            <a:tailEnd/>
          </a:ln>
        </p:spPr>
        <p:txBody>
          <a:bodyPr wrap="none" anchor="ctr"/>
          <a:lstStyle/>
          <a:p>
            <a:endParaRPr lang="en-US"/>
          </a:p>
        </p:txBody>
      </p:sp>
      <p:sp>
        <p:nvSpPr>
          <p:cNvPr id="43042" name="Oval 48"/>
          <p:cNvSpPr>
            <a:spLocks noChangeArrowheads="1"/>
          </p:cNvSpPr>
          <p:nvPr/>
        </p:nvSpPr>
        <p:spPr bwMode="auto">
          <a:xfrm>
            <a:off x="3276600" y="1844675"/>
            <a:ext cx="136525" cy="136525"/>
          </a:xfrm>
          <a:prstGeom prst="ellipse">
            <a:avLst/>
          </a:prstGeom>
          <a:solidFill>
            <a:srgbClr val="FF0000"/>
          </a:solidFill>
          <a:ln w="9525">
            <a:noFill/>
            <a:round/>
            <a:headEnd/>
            <a:tailEnd/>
          </a:ln>
        </p:spPr>
        <p:txBody>
          <a:bodyPr wrap="none" anchor="ctr"/>
          <a:lstStyle/>
          <a:p>
            <a:endParaRPr lang="en-US"/>
          </a:p>
        </p:txBody>
      </p:sp>
      <p:sp>
        <p:nvSpPr>
          <p:cNvPr id="43043" name="Oval 49"/>
          <p:cNvSpPr>
            <a:spLocks noChangeArrowheads="1"/>
          </p:cNvSpPr>
          <p:nvPr/>
        </p:nvSpPr>
        <p:spPr bwMode="auto">
          <a:xfrm>
            <a:off x="2911475" y="1143000"/>
            <a:ext cx="136525" cy="136525"/>
          </a:xfrm>
          <a:prstGeom prst="ellipse">
            <a:avLst/>
          </a:prstGeom>
          <a:solidFill>
            <a:schemeClr val="hlink"/>
          </a:solidFill>
          <a:ln w="9525">
            <a:noFill/>
            <a:round/>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4035"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4036"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4037"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4038" name="Oval 6"/>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44039"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p:spPr>
        <p:txBody>
          <a:bodyPr/>
          <a:lstStyle/>
          <a:p>
            <a:endParaRPr lang="en-US"/>
          </a:p>
        </p:txBody>
      </p:sp>
      <p:sp>
        <p:nvSpPr>
          <p:cNvPr id="44040" name="Oval 8"/>
          <p:cNvSpPr>
            <a:spLocks noChangeArrowheads="1"/>
          </p:cNvSpPr>
          <p:nvPr/>
        </p:nvSpPr>
        <p:spPr bwMode="auto">
          <a:xfrm>
            <a:off x="1882775" y="904875"/>
            <a:ext cx="196850" cy="180975"/>
          </a:xfrm>
          <a:prstGeom prst="ellipse">
            <a:avLst/>
          </a:prstGeom>
          <a:solidFill>
            <a:schemeClr val="hlink"/>
          </a:solidFill>
          <a:ln w="9525">
            <a:noFill/>
            <a:round/>
            <a:headEnd/>
            <a:tailEnd/>
          </a:ln>
        </p:spPr>
        <p:txBody>
          <a:bodyPr wrap="none" anchor="ctr"/>
          <a:lstStyle/>
          <a:p>
            <a:endParaRPr lang="en-US"/>
          </a:p>
        </p:txBody>
      </p:sp>
      <p:sp>
        <p:nvSpPr>
          <p:cNvPr id="44041" name="Freeform 9"/>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noFill/>
          <a:ln w="12700" cap="rnd">
            <a:solidFill>
              <a:schemeClr val="hlink"/>
            </a:solidFill>
            <a:round/>
            <a:headEnd type="none" w="sm" len="sm"/>
            <a:tailEnd type="none" w="sm" len="sm"/>
          </a:ln>
        </p:spPr>
        <p:txBody>
          <a:bodyPr/>
          <a:lstStyle/>
          <a:p>
            <a:endParaRPr lang="en-US"/>
          </a:p>
        </p:txBody>
      </p:sp>
      <p:sp>
        <p:nvSpPr>
          <p:cNvPr id="44042" name="Oval 10"/>
          <p:cNvSpPr>
            <a:spLocks noChangeArrowheads="1"/>
          </p:cNvSpPr>
          <p:nvPr/>
        </p:nvSpPr>
        <p:spPr bwMode="auto">
          <a:xfrm>
            <a:off x="2309813" y="4368800"/>
            <a:ext cx="196850" cy="180975"/>
          </a:xfrm>
          <a:prstGeom prst="ellipse">
            <a:avLst/>
          </a:prstGeom>
          <a:solidFill>
            <a:schemeClr val="hlink"/>
          </a:solidFill>
          <a:ln w="9525">
            <a:noFill/>
            <a:round/>
            <a:headEnd/>
            <a:tailEnd/>
          </a:ln>
        </p:spPr>
        <p:txBody>
          <a:bodyPr wrap="none" anchor="ctr"/>
          <a:lstStyle/>
          <a:p>
            <a:endParaRPr lang="en-US"/>
          </a:p>
        </p:txBody>
      </p:sp>
      <p:sp>
        <p:nvSpPr>
          <p:cNvPr id="44043" name="Freeform 11"/>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p:spPr>
        <p:txBody>
          <a:bodyPr/>
          <a:lstStyle/>
          <a:p>
            <a:endParaRPr lang="en-US"/>
          </a:p>
        </p:txBody>
      </p:sp>
      <p:sp>
        <p:nvSpPr>
          <p:cNvPr id="44044" name="Oval 12"/>
          <p:cNvSpPr>
            <a:spLocks noChangeArrowheads="1"/>
          </p:cNvSpPr>
          <p:nvPr/>
        </p:nvSpPr>
        <p:spPr bwMode="auto">
          <a:xfrm>
            <a:off x="2462213" y="3436938"/>
            <a:ext cx="196850" cy="180975"/>
          </a:xfrm>
          <a:prstGeom prst="ellipse">
            <a:avLst/>
          </a:prstGeom>
          <a:solidFill>
            <a:schemeClr val="hlink"/>
          </a:solidFill>
          <a:ln w="9525">
            <a:noFill/>
            <a:round/>
            <a:headEnd/>
            <a:tailEnd/>
          </a:ln>
        </p:spPr>
        <p:txBody>
          <a:bodyPr wrap="none" anchor="ctr"/>
          <a:lstStyle/>
          <a:p>
            <a:endParaRPr lang="en-US"/>
          </a:p>
        </p:txBody>
      </p:sp>
      <p:sp>
        <p:nvSpPr>
          <p:cNvPr id="44045" name="Line 13"/>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4046" name="Line 14"/>
          <p:cNvSpPr>
            <a:spLocks noChangeShapeType="1"/>
          </p:cNvSpPr>
          <p:nvPr/>
        </p:nvSpPr>
        <p:spPr bwMode="auto">
          <a:xfrm flipV="1">
            <a:off x="2943225" y="3014663"/>
            <a:ext cx="242888" cy="91440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4047" name="Oval 15"/>
          <p:cNvSpPr>
            <a:spLocks noChangeArrowheads="1"/>
          </p:cNvSpPr>
          <p:nvPr/>
        </p:nvSpPr>
        <p:spPr bwMode="auto">
          <a:xfrm>
            <a:off x="2786063" y="3889375"/>
            <a:ext cx="196850" cy="180975"/>
          </a:xfrm>
          <a:prstGeom prst="ellipse">
            <a:avLst/>
          </a:prstGeom>
          <a:solidFill>
            <a:schemeClr val="hlink"/>
          </a:solidFill>
          <a:ln w="9525">
            <a:noFill/>
            <a:round/>
            <a:headEnd/>
            <a:tailEnd/>
          </a:ln>
        </p:spPr>
        <p:txBody>
          <a:bodyPr wrap="none" anchor="ctr"/>
          <a:lstStyle/>
          <a:p>
            <a:endParaRPr lang="en-US"/>
          </a:p>
        </p:txBody>
      </p:sp>
      <p:sp>
        <p:nvSpPr>
          <p:cNvPr id="44048" name="Oval 16"/>
          <p:cNvSpPr>
            <a:spLocks noChangeArrowheads="1"/>
          </p:cNvSpPr>
          <p:nvPr/>
        </p:nvSpPr>
        <p:spPr bwMode="auto">
          <a:xfrm>
            <a:off x="3109913" y="2855913"/>
            <a:ext cx="196850" cy="180975"/>
          </a:xfrm>
          <a:prstGeom prst="ellipse">
            <a:avLst/>
          </a:prstGeom>
          <a:solidFill>
            <a:schemeClr val="hlink"/>
          </a:solidFill>
          <a:ln w="9525">
            <a:noFill/>
            <a:round/>
            <a:headEnd/>
            <a:tailEnd/>
          </a:ln>
        </p:spPr>
        <p:txBody>
          <a:bodyPr wrap="none" anchor="ctr"/>
          <a:lstStyle/>
          <a:p>
            <a:endParaRPr lang="en-US"/>
          </a:p>
        </p:txBody>
      </p:sp>
      <p:sp>
        <p:nvSpPr>
          <p:cNvPr id="44049" name="Line 17"/>
          <p:cNvSpPr>
            <a:spLocks noChangeShapeType="1"/>
          </p:cNvSpPr>
          <p:nvPr/>
        </p:nvSpPr>
        <p:spPr bwMode="auto">
          <a:xfrm flipV="1">
            <a:off x="3200400" y="2143125"/>
            <a:ext cx="228600" cy="8286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4050" name="Oval 18"/>
          <p:cNvSpPr>
            <a:spLocks noChangeArrowheads="1"/>
          </p:cNvSpPr>
          <p:nvPr/>
        </p:nvSpPr>
        <p:spPr bwMode="auto">
          <a:xfrm>
            <a:off x="3338513" y="2012950"/>
            <a:ext cx="196850" cy="180975"/>
          </a:xfrm>
          <a:prstGeom prst="ellipse">
            <a:avLst/>
          </a:prstGeom>
          <a:solidFill>
            <a:srgbClr val="FF0000"/>
          </a:solidFill>
          <a:ln w="9525">
            <a:noFill/>
            <a:round/>
            <a:headEnd/>
            <a:tailEnd/>
          </a:ln>
        </p:spPr>
        <p:txBody>
          <a:bodyPr wrap="none" anchor="ctr"/>
          <a:lstStyle/>
          <a:p>
            <a:endParaRPr lang="en-US"/>
          </a:p>
        </p:txBody>
      </p:sp>
      <p:sp>
        <p:nvSpPr>
          <p:cNvPr id="44051" name="Rectangle 19"/>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4052" name="Rectangle 20"/>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4053" name="Rectangle 21"/>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4054" name="Rectangle 22"/>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4055" name="Rectangle 23"/>
          <p:cNvSpPr>
            <a:spLocks noChangeArrowheads="1"/>
          </p:cNvSpPr>
          <p:nvPr/>
        </p:nvSpPr>
        <p:spPr bwMode="auto">
          <a:xfrm>
            <a:off x="2724150" y="4114800"/>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4056" name="Rectangle 24"/>
          <p:cNvSpPr>
            <a:spLocks noChangeArrowheads="1"/>
          </p:cNvSpPr>
          <p:nvPr/>
        </p:nvSpPr>
        <p:spPr bwMode="auto">
          <a:xfrm>
            <a:off x="3227388" y="28194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C</a:t>
            </a:r>
          </a:p>
        </p:txBody>
      </p:sp>
      <p:sp>
        <p:nvSpPr>
          <p:cNvPr id="44057" name="Rectangle 25"/>
          <p:cNvSpPr>
            <a:spLocks noChangeArrowheads="1"/>
          </p:cNvSpPr>
          <p:nvPr/>
        </p:nvSpPr>
        <p:spPr bwMode="auto">
          <a:xfrm>
            <a:off x="3200400" y="1538288"/>
            <a:ext cx="558800"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t>
            </a:r>
          </a:p>
        </p:txBody>
      </p:sp>
      <p:sp>
        <p:nvSpPr>
          <p:cNvPr id="44058" name="AutoShape 2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4059" name="Oval 27"/>
          <p:cNvSpPr>
            <a:spLocks noChangeArrowheads="1"/>
          </p:cNvSpPr>
          <p:nvPr/>
        </p:nvSpPr>
        <p:spPr bwMode="auto">
          <a:xfrm>
            <a:off x="4314825" y="942975"/>
            <a:ext cx="547688" cy="546100"/>
          </a:xfrm>
          <a:prstGeom prst="ellipse">
            <a:avLst/>
          </a:prstGeom>
          <a:noFill/>
          <a:ln w="9525">
            <a:solidFill>
              <a:schemeClr val="tx1"/>
            </a:solidFill>
            <a:round/>
            <a:headEnd/>
            <a:tailEnd/>
          </a:ln>
        </p:spPr>
        <p:txBody>
          <a:bodyPr wrap="none" anchor="ctr"/>
          <a:lstStyle/>
          <a:p>
            <a:endParaRPr lang="en-US"/>
          </a:p>
        </p:txBody>
      </p:sp>
      <p:sp>
        <p:nvSpPr>
          <p:cNvPr id="44060" name="Oval 28"/>
          <p:cNvSpPr>
            <a:spLocks noChangeAspect="1" noChangeArrowheads="1"/>
          </p:cNvSpPr>
          <p:nvPr/>
        </p:nvSpPr>
        <p:spPr bwMode="auto">
          <a:xfrm>
            <a:off x="4178300" y="806450"/>
            <a:ext cx="820738" cy="819150"/>
          </a:xfrm>
          <a:prstGeom prst="ellipse">
            <a:avLst/>
          </a:prstGeom>
          <a:noFill/>
          <a:ln w="9525">
            <a:solidFill>
              <a:schemeClr val="tx1"/>
            </a:solidFill>
            <a:round/>
            <a:headEnd/>
            <a:tailEnd/>
          </a:ln>
        </p:spPr>
        <p:txBody>
          <a:bodyPr wrap="none" anchor="ctr"/>
          <a:lstStyle/>
          <a:p>
            <a:endParaRPr lang="en-US"/>
          </a:p>
        </p:txBody>
      </p:sp>
      <p:sp>
        <p:nvSpPr>
          <p:cNvPr id="44061" name="Oval 29"/>
          <p:cNvSpPr>
            <a:spLocks noChangeAspect="1" noChangeArrowheads="1"/>
          </p:cNvSpPr>
          <p:nvPr/>
        </p:nvSpPr>
        <p:spPr bwMode="auto">
          <a:xfrm>
            <a:off x="4041775" y="669925"/>
            <a:ext cx="1098550" cy="1098550"/>
          </a:xfrm>
          <a:prstGeom prst="ellipse">
            <a:avLst/>
          </a:prstGeom>
          <a:noFill/>
          <a:ln w="9525">
            <a:solidFill>
              <a:schemeClr val="tx1"/>
            </a:solidFill>
            <a:round/>
            <a:headEnd/>
            <a:tailEnd/>
          </a:ln>
        </p:spPr>
        <p:txBody>
          <a:bodyPr wrap="none" anchor="ctr"/>
          <a:lstStyle/>
          <a:p>
            <a:endParaRPr lang="en-US"/>
          </a:p>
        </p:txBody>
      </p:sp>
      <p:sp>
        <p:nvSpPr>
          <p:cNvPr id="44062" name="Oval 30"/>
          <p:cNvSpPr>
            <a:spLocks noChangeArrowheads="1"/>
          </p:cNvSpPr>
          <p:nvPr/>
        </p:nvSpPr>
        <p:spPr bwMode="auto">
          <a:xfrm>
            <a:off x="4267200" y="1143000"/>
            <a:ext cx="136525" cy="136525"/>
          </a:xfrm>
          <a:prstGeom prst="ellipse">
            <a:avLst/>
          </a:prstGeom>
          <a:solidFill>
            <a:schemeClr val="hlink"/>
          </a:solidFill>
          <a:ln w="9525">
            <a:noFill/>
            <a:round/>
            <a:headEnd/>
            <a:tailEnd/>
          </a:ln>
        </p:spPr>
        <p:txBody>
          <a:bodyPr wrap="none" anchor="ctr"/>
          <a:lstStyle/>
          <a:p>
            <a:endParaRPr lang="en-US"/>
          </a:p>
        </p:txBody>
      </p:sp>
      <p:sp>
        <p:nvSpPr>
          <p:cNvPr id="44063" name="Oval 31"/>
          <p:cNvSpPr>
            <a:spLocks noChangeArrowheads="1"/>
          </p:cNvSpPr>
          <p:nvPr/>
        </p:nvSpPr>
        <p:spPr bwMode="auto">
          <a:xfrm>
            <a:off x="4724400" y="1311275"/>
            <a:ext cx="136525" cy="136525"/>
          </a:xfrm>
          <a:prstGeom prst="ellipse">
            <a:avLst/>
          </a:prstGeom>
          <a:solidFill>
            <a:schemeClr val="hlink"/>
          </a:solidFill>
          <a:ln w="9525">
            <a:noFill/>
            <a:round/>
            <a:headEnd/>
            <a:tailEnd/>
          </a:ln>
        </p:spPr>
        <p:txBody>
          <a:bodyPr wrap="none" anchor="ctr"/>
          <a:lstStyle/>
          <a:p>
            <a:endParaRPr lang="en-US"/>
          </a:p>
        </p:txBody>
      </p:sp>
      <p:sp>
        <p:nvSpPr>
          <p:cNvPr id="44064" name="Text Box 32"/>
          <p:cNvSpPr txBox="1">
            <a:spLocks noChangeArrowheads="1"/>
          </p:cNvSpPr>
          <p:nvPr/>
        </p:nvSpPr>
        <p:spPr bwMode="auto">
          <a:xfrm>
            <a:off x="4481513" y="1081088"/>
            <a:ext cx="242887" cy="214312"/>
          </a:xfrm>
          <a:prstGeom prst="rect">
            <a:avLst/>
          </a:prstGeom>
          <a:noFill/>
          <a:ln w="9525">
            <a:noFill/>
            <a:miter lim="800000"/>
            <a:headEnd/>
            <a:tailEnd/>
          </a:ln>
        </p:spPr>
        <p:txBody>
          <a:bodyPr wrap="none">
            <a:spAutoFit/>
          </a:bodyPr>
          <a:lstStyle/>
          <a:p>
            <a:r>
              <a:rPr lang="en-US" sz="800"/>
              <a:t>n</a:t>
            </a:r>
          </a:p>
        </p:txBody>
      </p:sp>
      <p:sp>
        <p:nvSpPr>
          <p:cNvPr id="44065" name="Oval 33"/>
          <p:cNvSpPr>
            <a:spLocks noChangeArrowheads="1"/>
          </p:cNvSpPr>
          <p:nvPr/>
        </p:nvSpPr>
        <p:spPr bwMode="auto">
          <a:xfrm>
            <a:off x="3886200" y="533400"/>
            <a:ext cx="1371600" cy="1371600"/>
          </a:xfrm>
          <a:prstGeom prst="ellipse">
            <a:avLst/>
          </a:prstGeom>
          <a:noFill/>
          <a:ln w="9525">
            <a:solidFill>
              <a:srgbClr val="C0C0C0"/>
            </a:solidFill>
            <a:round/>
            <a:headEnd/>
            <a:tailEnd/>
          </a:ln>
        </p:spPr>
        <p:txBody>
          <a:bodyPr wrap="none" anchor="ctr"/>
          <a:lstStyle/>
          <a:p>
            <a:endParaRPr lang="en-US"/>
          </a:p>
        </p:txBody>
      </p:sp>
      <p:sp>
        <p:nvSpPr>
          <p:cNvPr id="44066" name="Oval 34"/>
          <p:cNvSpPr>
            <a:spLocks noChangeArrowheads="1"/>
          </p:cNvSpPr>
          <p:nvPr/>
        </p:nvSpPr>
        <p:spPr bwMode="auto">
          <a:xfrm>
            <a:off x="4191000" y="1371600"/>
            <a:ext cx="136525" cy="136525"/>
          </a:xfrm>
          <a:prstGeom prst="ellipse">
            <a:avLst/>
          </a:prstGeom>
          <a:solidFill>
            <a:schemeClr val="hlink"/>
          </a:solidFill>
          <a:ln w="9525">
            <a:noFill/>
            <a:round/>
            <a:headEnd/>
            <a:tailEnd/>
          </a:ln>
        </p:spPr>
        <p:txBody>
          <a:bodyPr wrap="none" anchor="ctr"/>
          <a:lstStyle/>
          <a:p>
            <a:endParaRPr lang="en-US"/>
          </a:p>
        </p:txBody>
      </p:sp>
      <p:sp>
        <p:nvSpPr>
          <p:cNvPr id="44067" name="Oval 35"/>
          <p:cNvSpPr>
            <a:spLocks noChangeArrowheads="1"/>
          </p:cNvSpPr>
          <p:nvPr/>
        </p:nvSpPr>
        <p:spPr bwMode="auto">
          <a:xfrm>
            <a:off x="4664075" y="762000"/>
            <a:ext cx="136525" cy="136525"/>
          </a:xfrm>
          <a:prstGeom prst="ellipse">
            <a:avLst/>
          </a:prstGeom>
          <a:solidFill>
            <a:schemeClr val="hlink"/>
          </a:solidFill>
          <a:ln w="9525">
            <a:noFill/>
            <a:round/>
            <a:headEnd/>
            <a:tailEnd/>
          </a:ln>
        </p:spPr>
        <p:txBody>
          <a:bodyPr wrap="none" anchor="ctr"/>
          <a:lstStyle/>
          <a:p>
            <a:endParaRPr lang="en-US"/>
          </a:p>
        </p:txBody>
      </p:sp>
      <p:sp>
        <p:nvSpPr>
          <p:cNvPr id="44068" name="Oval 36"/>
          <p:cNvSpPr>
            <a:spLocks noChangeArrowheads="1"/>
          </p:cNvSpPr>
          <p:nvPr/>
        </p:nvSpPr>
        <p:spPr bwMode="auto">
          <a:xfrm>
            <a:off x="4648200" y="1539875"/>
            <a:ext cx="136525" cy="136525"/>
          </a:xfrm>
          <a:prstGeom prst="ellipse">
            <a:avLst/>
          </a:prstGeom>
          <a:solidFill>
            <a:schemeClr val="hlink"/>
          </a:solidFill>
          <a:ln w="9525">
            <a:noFill/>
            <a:round/>
            <a:headEnd/>
            <a:tailEnd/>
          </a:ln>
        </p:spPr>
        <p:txBody>
          <a:bodyPr wrap="none" anchor="ctr"/>
          <a:lstStyle/>
          <a:p>
            <a:endParaRPr lang="en-US"/>
          </a:p>
        </p:txBody>
      </p:sp>
      <p:sp>
        <p:nvSpPr>
          <p:cNvPr id="44069" name="Oval 37"/>
          <p:cNvSpPr>
            <a:spLocks noChangeArrowheads="1"/>
          </p:cNvSpPr>
          <p:nvPr/>
        </p:nvSpPr>
        <p:spPr bwMode="auto">
          <a:xfrm>
            <a:off x="4283075" y="838200"/>
            <a:ext cx="136525" cy="136525"/>
          </a:xfrm>
          <a:prstGeom prst="ellipse">
            <a:avLst/>
          </a:prstGeom>
          <a:solidFill>
            <a:schemeClr val="hlink"/>
          </a:solidFill>
          <a:ln w="9525">
            <a:noFill/>
            <a:round/>
            <a:headEnd/>
            <a:tailEnd/>
          </a:ln>
        </p:spPr>
        <p:txBody>
          <a:bodyPr wrap="none" anchor="ctr"/>
          <a:lstStyle/>
          <a:p>
            <a:endParaRPr lang="en-US"/>
          </a:p>
        </p:txBody>
      </p:sp>
      <p:sp>
        <p:nvSpPr>
          <p:cNvPr id="44070" name="Oval 38"/>
          <p:cNvSpPr>
            <a:spLocks noChangeArrowheads="1"/>
          </p:cNvSpPr>
          <p:nvPr/>
        </p:nvSpPr>
        <p:spPr bwMode="auto">
          <a:xfrm>
            <a:off x="4876800" y="990600"/>
            <a:ext cx="136525" cy="136525"/>
          </a:xfrm>
          <a:prstGeom prst="ellipse">
            <a:avLst/>
          </a:prstGeom>
          <a:solidFill>
            <a:srgbClr val="FF0000"/>
          </a:solidFill>
          <a:ln w="9525">
            <a:noFill/>
            <a:round/>
            <a:headEnd/>
            <a:tailEnd/>
          </a:ln>
        </p:spPr>
        <p:txBody>
          <a:bodyPr wrap="none" anchor="ctr"/>
          <a:lstStyle/>
          <a:p>
            <a:endParaRPr lang="en-US"/>
          </a:p>
        </p:txBody>
      </p:sp>
      <p:grpSp>
        <p:nvGrpSpPr>
          <p:cNvPr id="2" name="Group 39"/>
          <p:cNvGrpSpPr>
            <a:grpSpLocks/>
          </p:cNvGrpSpPr>
          <p:nvPr/>
        </p:nvGrpSpPr>
        <p:grpSpPr bwMode="auto">
          <a:xfrm>
            <a:off x="5486400" y="4572000"/>
            <a:ext cx="1604963" cy="1066800"/>
            <a:chOff x="3456" y="2784"/>
            <a:chExt cx="1011" cy="672"/>
          </a:xfrm>
        </p:grpSpPr>
        <p:sp>
          <p:nvSpPr>
            <p:cNvPr id="44072" name="Oval 40"/>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4073" name="Oval 41"/>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4074" name="Oval 42"/>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4075" name="Oval 43"/>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4076" name="Oval 44"/>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4077" name="Text Box 45"/>
            <p:cNvSpPr txBox="1">
              <a:spLocks noChangeArrowheads="1"/>
            </p:cNvSpPr>
            <p:nvPr/>
          </p:nvSpPr>
          <p:spPr bwMode="auto">
            <a:xfrm>
              <a:off x="3459" y="2928"/>
              <a:ext cx="240" cy="192"/>
            </a:xfrm>
            <a:prstGeom prst="rect">
              <a:avLst/>
            </a:prstGeom>
            <a:noFill/>
            <a:ln w="9525">
              <a:noFill/>
              <a:miter lim="800000"/>
              <a:headEnd/>
              <a:tailEnd/>
            </a:ln>
          </p:spPr>
          <p:txBody>
            <a:bodyPr wrap="none">
              <a:spAutoFit/>
            </a:bodyPr>
            <a:lstStyle/>
            <a:p>
              <a:pPr algn="ctr"/>
              <a:r>
                <a:rPr lang="en-US" sz="1400" b="1"/>
                <a:t>2s</a:t>
              </a:r>
            </a:p>
          </p:txBody>
        </p:sp>
        <p:sp>
          <p:nvSpPr>
            <p:cNvPr id="44078" name="Text Box 46"/>
            <p:cNvSpPr txBox="1">
              <a:spLocks noChangeArrowheads="1"/>
            </p:cNvSpPr>
            <p:nvPr/>
          </p:nvSpPr>
          <p:spPr bwMode="auto">
            <a:xfrm>
              <a:off x="3456" y="2784"/>
              <a:ext cx="246" cy="192"/>
            </a:xfrm>
            <a:prstGeom prst="rect">
              <a:avLst/>
            </a:prstGeom>
            <a:noFill/>
            <a:ln w="9525">
              <a:noFill/>
              <a:miter lim="800000"/>
              <a:headEnd/>
              <a:tailEnd/>
            </a:ln>
          </p:spPr>
          <p:txBody>
            <a:bodyPr wrap="none">
              <a:spAutoFit/>
            </a:bodyPr>
            <a:lstStyle/>
            <a:p>
              <a:pPr algn="ctr"/>
              <a:r>
                <a:rPr lang="en-US" sz="1400" b="1"/>
                <a:t>2p</a:t>
              </a:r>
            </a:p>
          </p:txBody>
        </p:sp>
        <p:sp>
          <p:nvSpPr>
            <p:cNvPr id="44079" name="Text Box 47"/>
            <p:cNvSpPr txBox="1">
              <a:spLocks noChangeArrowheads="1"/>
            </p:cNvSpPr>
            <p:nvPr/>
          </p:nvSpPr>
          <p:spPr bwMode="auto">
            <a:xfrm>
              <a:off x="3459" y="3264"/>
              <a:ext cx="240" cy="192"/>
            </a:xfrm>
            <a:prstGeom prst="rect">
              <a:avLst/>
            </a:prstGeom>
            <a:noFill/>
            <a:ln w="9525">
              <a:noFill/>
              <a:miter lim="800000"/>
              <a:headEnd/>
              <a:tailEnd/>
            </a:ln>
          </p:spPr>
          <p:txBody>
            <a:bodyPr wrap="none">
              <a:spAutoFit/>
            </a:bodyPr>
            <a:lstStyle/>
            <a:p>
              <a:pPr algn="ctr"/>
              <a:r>
                <a:rPr lang="en-US" sz="1400" b="1"/>
                <a:t>1s</a:t>
              </a:r>
            </a:p>
          </p:txBody>
        </p:sp>
        <p:sp>
          <p:nvSpPr>
            <p:cNvPr id="44080" name="Line 48"/>
            <p:cNvSpPr>
              <a:spLocks noChangeShapeType="1"/>
            </p:cNvSpPr>
            <p:nvPr/>
          </p:nvSpPr>
          <p:spPr bwMode="auto">
            <a:xfrm flipV="1">
              <a:off x="3843" y="331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4081" name="Line 49"/>
            <p:cNvSpPr>
              <a:spLocks noChangeShapeType="1"/>
            </p:cNvSpPr>
            <p:nvPr/>
          </p:nvSpPr>
          <p:spPr bwMode="auto">
            <a:xfrm flipV="1">
              <a:off x="3891" y="336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4082" name="Line 50"/>
            <p:cNvSpPr>
              <a:spLocks noChangeShapeType="1"/>
            </p:cNvSpPr>
            <p:nvPr/>
          </p:nvSpPr>
          <p:spPr bwMode="auto">
            <a:xfrm flipV="1">
              <a:off x="3843" y="2976"/>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4083" name="Line 51"/>
            <p:cNvSpPr>
              <a:spLocks noChangeShapeType="1"/>
            </p:cNvSpPr>
            <p:nvPr/>
          </p:nvSpPr>
          <p:spPr bwMode="auto">
            <a:xfrm flipV="1">
              <a:off x="3891" y="3024"/>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4084" name="Line 52"/>
            <p:cNvSpPr>
              <a:spLocks noChangeShapeType="1"/>
            </p:cNvSpPr>
            <p:nvPr/>
          </p:nvSpPr>
          <p:spPr bwMode="auto">
            <a:xfrm flipV="1">
              <a:off x="4083"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4085" name="Line 53"/>
            <p:cNvSpPr>
              <a:spLocks noChangeShapeType="1"/>
            </p:cNvSpPr>
            <p:nvPr/>
          </p:nvSpPr>
          <p:spPr bwMode="auto">
            <a:xfrm flipV="1">
              <a:off x="4224"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4086" name="Line 54"/>
            <p:cNvSpPr>
              <a:spLocks noChangeShapeType="1"/>
            </p:cNvSpPr>
            <p:nvPr/>
          </p:nvSpPr>
          <p:spPr bwMode="auto">
            <a:xfrm flipV="1">
              <a:off x="4368" y="2832"/>
              <a:ext cx="0" cy="96"/>
            </a:xfrm>
            <a:prstGeom prst="line">
              <a:avLst/>
            </a:prstGeom>
            <a:noFill/>
            <a:ln w="9525">
              <a:solidFill>
                <a:srgbClr val="FF0000"/>
              </a:solidFill>
              <a:round/>
              <a:headEnd/>
              <a:tailEnd type="triangle" w="med" len="med"/>
            </a:ln>
          </p:spPr>
          <p:txBody>
            <a:bodyPr wrap="none" anchor="ctr"/>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5059"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5060"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5061"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5062" name="Oval 6"/>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45063"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p:spPr>
        <p:txBody>
          <a:bodyPr/>
          <a:lstStyle/>
          <a:p>
            <a:endParaRPr lang="en-US"/>
          </a:p>
        </p:txBody>
      </p:sp>
      <p:sp>
        <p:nvSpPr>
          <p:cNvPr id="45064" name="Oval 8"/>
          <p:cNvSpPr>
            <a:spLocks noChangeArrowheads="1"/>
          </p:cNvSpPr>
          <p:nvPr/>
        </p:nvSpPr>
        <p:spPr bwMode="auto">
          <a:xfrm>
            <a:off x="1882775" y="904875"/>
            <a:ext cx="196850" cy="180975"/>
          </a:xfrm>
          <a:prstGeom prst="ellipse">
            <a:avLst/>
          </a:prstGeom>
          <a:solidFill>
            <a:schemeClr val="hlink"/>
          </a:solidFill>
          <a:ln w="9525">
            <a:noFill/>
            <a:round/>
            <a:headEnd/>
            <a:tailEnd/>
          </a:ln>
        </p:spPr>
        <p:txBody>
          <a:bodyPr wrap="none" anchor="ctr"/>
          <a:lstStyle/>
          <a:p>
            <a:endParaRPr lang="en-US"/>
          </a:p>
        </p:txBody>
      </p:sp>
      <p:sp>
        <p:nvSpPr>
          <p:cNvPr id="45065" name="Freeform 9"/>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noFill/>
          <a:ln w="12700" cap="rnd">
            <a:solidFill>
              <a:schemeClr val="hlink"/>
            </a:solidFill>
            <a:round/>
            <a:headEnd type="none" w="sm" len="sm"/>
            <a:tailEnd type="none" w="sm" len="sm"/>
          </a:ln>
        </p:spPr>
        <p:txBody>
          <a:bodyPr/>
          <a:lstStyle/>
          <a:p>
            <a:endParaRPr lang="en-US"/>
          </a:p>
        </p:txBody>
      </p:sp>
      <p:sp>
        <p:nvSpPr>
          <p:cNvPr id="45066" name="Oval 10"/>
          <p:cNvSpPr>
            <a:spLocks noChangeArrowheads="1"/>
          </p:cNvSpPr>
          <p:nvPr/>
        </p:nvSpPr>
        <p:spPr bwMode="auto">
          <a:xfrm>
            <a:off x="2309813" y="4368800"/>
            <a:ext cx="196850" cy="180975"/>
          </a:xfrm>
          <a:prstGeom prst="ellipse">
            <a:avLst/>
          </a:prstGeom>
          <a:solidFill>
            <a:schemeClr val="hlink"/>
          </a:solidFill>
          <a:ln w="9525">
            <a:noFill/>
            <a:round/>
            <a:headEnd/>
            <a:tailEnd/>
          </a:ln>
        </p:spPr>
        <p:txBody>
          <a:bodyPr wrap="none" anchor="ctr"/>
          <a:lstStyle/>
          <a:p>
            <a:endParaRPr lang="en-US"/>
          </a:p>
        </p:txBody>
      </p:sp>
      <p:sp>
        <p:nvSpPr>
          <p:cNvPr id="45067" name="Freeform 11"/>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p:spPr>
        <p:txBody>
          <a:bodyPr/>
          <a:lstStyle/>
          <a:p>
            <a:endParaRPr lang="en-US"/>
          </a:p>
        </p:txBody>
      </p:sp>
      <p:sp>
        <p:nvSpPr>
          <p:cNvPr id="45068" name="Oval 12"/>
          <p:cNvSpPr>
            <a:spLocks noChangeArrowheads="1"/>
          </p:cNvSpPr>
          <p:nvPr/>
        </p:nvSpPr>
        <p:spPr bwMode="auto">
          <a:xfrm>
            <a:off x="2462213" y="3436938"/>
            <a:ext cx="196850" cy="180975"/>
          </a:xfrm>
          <a:prstGeom prst="ellipse">
            <a:avLst/>
          </a:prstGeom>
          <a:solidFill>
            <a:schemeClr val="hlink"/>
          </a:solidFill>
          <a:ln w="9525">
            <a:noFill/>
            <a:round/>
            <a:headEnd/>
            <a:tailEnd/>
          </a:ln>
        </p:spPr>
        <p:txBody>
          <a:bodyPr wrap="none" anchor="ctr"/>
          <a:lstStyle/>
          <a:p>
            <a:endParaRPr lang="en-US"/>
          </a:p>
        </p:txBody>
      </p:sp>
      <p:sp>
        <p:nvSpPr>
          <p:cNvPr id="45069" name="Line 13"/>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5070" name="Line 14"/>
          <p:cNvSpPr>
            <a:spLocks noChangeShapeType="1"/>
          </p:cNvSpPr>
          <p:nvPr/>
        </p:nvSpPr>
        <p:spPr bwMode="auto">
          <a:xfrm flipV="1">
            <a:off x="2943225" y="3014663"/>
            <a:ext cx="242888" cy="91440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5071" name="Oval 15"/>
          <p:cNvSpPr>
            <a:spLocks noChangeArrowheads="1"/>
          </p:cNvSpPr>
          <p:nvPr/>
        </p:nvSpPr>
        <p:spPr bwMode="auto">
          <a:xfrm>
            <a:off x="2786063" y="3889375"/>
            <a:ext cx="196850" cy="180975"/>
          </a:xfrm>
          <a:prstGeom prst="ellipse">
            <a:avLst/>
          </a:prstGeom>
          <a:solidFill>
            <a:schemeClr val="hlink"/>
          </a:solidFill>
          <a:ln w="9525">
            <a:noFill/>
            <a:round/>
            <a:headEnd/>
            <a:tailEnd/>
          </a:ln>
        </p:spPr>
        <p:txBody>
          <a:bodyPr wrap="none" anchor="ctr"/>
          <a:lstStyle/>
          <a:p>
            <a:endParaRPr lang="en-US"/>
          </a:p>
        </p:txBody>
      </p:sp>
      <p:sp>
        <p:nvSpPr>
          <p:cNvPr id="45072" name="Oval 16"/>
          <p:cNvSpPr>
            <a:spLocks noChangeArrowheads="1"/>
          </p:cNvSpPr>
          <p:nvPr/>
        </p:nvSpPr>
        <p:spPr bwMode="auto">
          <a:xfrm>
            <a:off x="3109913" y="2855913"/>
            <a:ext cx="196850" cy="180975"/>
          </a:xfrm>
          <a:prstGeom prst="ellipse">
            <a:avLst/>
          </a:prstGeom>
          <a:solidFill>
            <a:schemeClr val="hlink"/>
          </a:solidFill>
          <a:ln w="9525">
            <a:noFill/>
            <a:round/>
            <a:headEnd/>
            <a:tailEnd/>
          </a:ln>
        </p:spPr>
        <p:txBody>
          <a:bodyPr wrap="none" anchor="ctr"/>
          <a:lstStyle/>
          <a:p>
            <a:endParaRPr lang="en-US"/>
          </a:p>
        </p:txBody>
      </p:sp>
      <p:sp>
        <p:nvSpPr>
          <p:cNvPr id="45073" name="Line 17"/>
          <p:cNvSpPr>
            <a:spLocks noChangeShapeType="1"/>
          </p:cNvSpPr>
          <p:nvPr/>
        </p:nvSpPr>
        <p:spPr bwMode="auto">
          <a:xfrm flipV="1">
            <a:off x="3200400" y="2143125"/>
            <a:ext cx="228600" cy="8286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5074" name="Oval 18"/>
          <p:cNvSpPr>
            <a:spLocks noChangeArrowheads="1"/>
          </p:cNvSpPr>
          <p:nvPr/>
        </p:nvSpPr>
        <p:spPr bwMode="auto">
          <a:xfrm>
            <a:off x="3338513" y="2012950"/>
            <a:ext cx="196850" cy="180975"/>
          </a:xfrm>
          <a:prstGeom prst="ellipse">
            <a:avLst/>
          </a:prstGeom>
          <a:solidFill>
            <a:schemeClr val="hlink"/>
          </a:solidFill>
          <a:ln w="9525">
            <a:noFill/>
            <a:round/>
            <a:headEnd/>
            <a:tailEnd/>
          </a:ln>
        </p:spPr>
        <p:txBody>
          <a:bodyPr wrap="none" anchor="ctr"/>
          <a:lstStyle/>
          <a:p>
            <a:endParaRPr lang="en-US"/>
          </a:p>
        </p:txBody>
      </p:sp>
      <p:sp>
        <p:nvSpPr>
          <p:cNvPr id="45075" name="Line 19"/>
          <p:cNvSpPr>
            <a:spLocks noChangeShapeType="1"/>
          </p:cNvSpPr>
          <p:nvPr/>
        </p:nvSpPr>
        <p:spPr bwMode="auto">
          <a:xfrm>
            <a:off x="3514725" y="2114550"/>
            <a:ext cx="385763" cy="45720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45076" name="Oval 20"/>
          <p:cNvSpPr>
            <a:spLocks noChangeArrowheads="1"/>
          </p:cNvSpPr>
          <p:nvPr/>
        </p:nvSpPr>
        <p:spPr bwMode="auto">
          <a:xfrm>
            <a:off x="3810000" y="2541588"/>
            <a:ext cx="196850" cy="180975"/>
          </a:xfrm>
          <a:prstGeom prst="ellipse">
            <a:avLst/>
          </a:prstGeom>
          <a:solidFill>
            <a:srgbClr val="FF0000"/>
          </a:solidFill>
          <a:ln w="9525">
            <a:noFill/>
            <a:round/>
            <a:headEnd/>
            <a:tailEnd/>
          </a:ln>
        </p:spPr>
        <p:txBody>
          <a:bodyPr wrap="none" anchor="ctr"/>
          <a:lstStyle/>
          <a:p>
            <a:endParaRPr lang="en-US"/>
          </a:p>
        </p:txBody>
      </p:sp>
      <p:sp>
        <p:nvSpPr>
          <p:cNvPr id="45077" name="Rectangle 22"/>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5078" name="Rectangle 23"/>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5079" name="Rectangle 24"/>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5080" name="Rectangle 25"/>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5081" name="Rectangle 26"/>
          <p:cNvSpPr>
            <a:spLocks noChangeArrowheads="1"/>
          </p:cNvSpPr>
          <p:nvPr/>
        </p:nvSpPr>
        <p:spPr bwMode="auto">
          <a:xfrm>
            <a:off x="2724150" y="4114800"/>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5082" name="Rectangle 27"/>
          <p:cNvSpPr>
            <a:spLocks noChangeArrowheads="1"/>
          </p:cNvSpPr>
          <p:nvPr/>
        </p:nvSpPr>
        <p:spPr bwMode="auto">
          <a:xfrm>
            <a:off x="3227388" y="28194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C</a:t>
            </a:r>
          </a:p>
        </p:txBody>
      </p:sp>
      <p:sp>
        <p:nvSpPr>
          <p:cNvPr id="45083" name="Rectangle 28"/>
          <p:cNvSpPr>
            <a:spLocks noChangeArrowheads="1"/>
          </p:cNvSpPr>
          <p:nvPr/>
        </p:nvSpPr>
        <p:spPr bwMode="auto">
          <a:xfrm>
            <a:off x="3200400" y="1538288"/>
            <a:ext cx="558800"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t>
            </a:r>
          </a:p>
        </p:txBody>
      </p:sp>
      <p:sp>
        <p:nvSpPr>
          <p:cNvPr id="45084" name="Rectangle 29"/>
          <p:cNvSpPr>
            <a:spLocks noChangeArrowheads="1"/>
          </p:cNvSpPr>
          <p:nvPr/>
        </p:nvSpPr>
        <p:spPr bwMode="auto">
          <a:xfrm>
            <a:off x="3784600" y="27432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O</a:t>
            </a:r>
          </a:p>
        </p:txBody>
      </p:sp>
      <p:sp>
        <p:nvSpPr>
          <p:cNvPr id="45085" name="AutoShape 30">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5086" name="Oval 31"/>
          <p:cNvSpPr>
            <a:spLocks noChangeArrowheads="1"/>
          </p:cNvSpPr>
          <p:nvPr/>
        </p:nvSpPr>
        <p:spPr bwMode="auto">
          <a:xfrm>
            <a:off x="4314825" y="942975"/>
            <a:ext cx="547688" cy="546100"/>
          </a:xfrm>
          <a:prstGeom prst="ellipse">
            <a:avLst/>
          </a:prstGeom>
          <a:noFill/>
          <a:ln w="9525">
            <a:solidFill>
              <a:schemeClr val="tx1"/>
            </a:solidFill>
            <a:round/>
            <a:headEnd/>
            <a:tailEnd/>
          </a:ln>
        </p:spPr>
        <p:txBody>
          <a:bodyPr wrap="none" anchor="ctr"/>
          <a:lstStyle/>
          <a:p>
            <a:endParaRPr lang="en-US"/>
          </a:p>
        </p:txBody>
      </p:sp>
      <p:sp>
        <p:nvSpPr>
          <p:cNvPr id="45087" name="Oval 32"/>
          <p:cNvSpPr>
            <a:spLocks noChangeAspect="1" noChangeArrowheads="1"/>
          </p:cNvSpPr>
          <p:nvPr/>
        </p:nvSpPr>
        <p:spPr bwMode="auto">
          <a:xfrm>
            <a:off x="4178300" y="806450"/>
            <a:ext cx="820738" cy="819150"/>
          </a:xfrm>
          <a:prstGeom prst="ellipse">
            <a:avLst/>
          </a:prstGeom>
          <a:noFill/>
          <a:ln w="9525">
            <a:solidFill>
              <a:schemeClr val="tx1"/>
            </a:solidFill>
            <a:round/>
            <a:headEnd/>
            <a:tailEnd/>
          </a:ln>
        </p:spPr>
        <p:txBody>
          <a:bodyPr wrap="none" anchor="ctr"/>
          <a:lstStyle/>
          <a:p>
            <a:endParaRPr lang="en-US"/>
          </a:p>
        </p:txBody>
      </p:sp>
      <p:sp>
        <p:nvSpPr>
          <p:cNvPr id="45088" name="Oval 33"/>
          <p:cNvSpPr>
            <a:spLocks noChangeAspect="1" noChangeArrowheads="1"/>
          </p:cNvSpPr>
          <p:nvPr/>
        </p:nvSpPr>
        <p:spPr bwMode="auto">
          <a:xfrm>
            <a:off x="4041775" y="669925"/>
            <a:ext cx="1098550" cy="1098550"/>
          </a:xfrm>
          <a:prstGeom prst="ellipse">
            <a:avLst/>
          </a:prstGeom>
          <a:noFill/>
          <a:ln w="9525">
            <a:solidFill>
              <a:schemeClr val="tx1"/>
            </a:solidFill>
            <a:round/>
            <a:headEnd/>
            <a:tailEnd/>
          </a:ln>
        </p:spPr>
        <p:txBody>
          <a:bodyPr wrap="none" anchor="ctr"/>
          <a:lstStyle/>
          <a:p>
            <a:endParaRPr lang="en-US"/>
          </a:p>
        </p:txBody>
      </p:sp>
      <p:sp>
        <p:nvSpPr>
          <p:cNvPr id="45089" name="Oval 34"/>
          <p:cNvSpPr>
            <a:spLocks noChangeArrowheads="1"/>
          </p:cNvSpPr>
          <p:nvPr/>
        </p:nvSpPr>
        <p:spPr bwMode="auto">
          <a:xfrm>
            <a:off x="4435475" y="1387475"/>
            <a:ext cx="136525" cy="136525"/>
          </a:xfrm>
          <a:prstGeom prst="ellipse">
            <a:avLst/>
          </a:prstGeom>
          <a:solidFill>
            <a:schemeClr val="hlink"/>
          </a:solidFill>
          <a:ln w="9525">
            <a:noFill/>
            <a:round/>
            <a:headEnd/>
            <a:tailEnd/>
          </a:ln>
        </p:spPr>
        <p:txBody>
          <a:bodyPr wrap="none" anchor="ctr"/>
          <a:lstStyle/>
          <a:p>
            <a:endParaRPr lang="en-US"/>
          </a:p>
        </p:txBody>
      </p:sp>
      <p:sp>
        <p:nvSpPr>
          <p:cNvPr id="45090" name="Oval 35"/>
          <p:cNvSpPr>
            <a:spLocks noChangeArrowheads="1"/>
          </p:cNvSpPr>
          <p:nvPr/>
        </p:nvSpPr>
        <p:spPr bwMode="auto">
          <a:xfrm>
            <a:off x="4800600" y="1082675"/>
            <a:ext cx="136525" cy="136525"/>
          </a:xfrm>
          <a:prstGeom prst="ellipse">
            <a:avLst/>
          </a:prstGeom>
          <a:solidFill>
            <a:schemeClr val="hlink"/>
          </a:solidFill>
          <a:ln w="9525">
            <a:noFill/>
            <a:round/>
            <a:headEnd/>
            <a:tailEnd/>
          </a:ln>
        </p:spPr>
        <p:txBody>
          <a:bodyPr wrap="none" anchor="ctr"/>
          <a:lstStyle/>
          <a:p>
            <a:endParaRPr lang="en-US"/>
          </a:p>
        </p:txBody>
      </p:sp>
      <p:sp>
        <p:nvSpPr>
          <p:cNvPr id="45091" name="Text Box 36"/>
          <p:cNvSpPr txBox="1">
            <a:spLocks noChangeArrowheads="1"/>
          </p:cNvSpPr>
          <p:nvPr/>
        </p:nvSpPr>
        <p:spPr bwMode="auto">
          <a:xfrm>
            <a:off x="4481513" y="1081088"/>
            <a:ext cx="242887" cy="214312"/>
          </a:xfrm>
          <a:prstGeom prst="rect">
            <a:avLst/>
          </a:prstGeom>
          <a:noFill/>
          <a:ln w="9525">
            <a:noFill/>
            <a:miter lim="800000"/>
            <a:headEnd/>
            <a:tailEnd/>
          </a:ln>
        </p:spPr>
        <p:txBody>
          <a:bodyPr wrap="none">
            <a:spAutoFit/>
          </a:bodyPr>
          <a:lstStyle/>
          <a:p>
            <a:r>
              <a:rPr lang="en-US" sz="800"/>
              <a:t>n</a:t>
            </a:r>
          </a:p>
        </p:txBody>
      </p:sp>
      <p:sp>
        <p:nvSpPr>
          <p:cNvPr id="45092" name="Oval 37"/>
          <p:cNvSpPr>
            <a:spLocks noChangeArrowheads="1"/>
          </p:cNvSpPr>
          <p:nvPr/>
        </p:nvSpPr>
        <p:spPr bwMode="auto">
          <a:xfrm>
            <a:off x="3886200" y="533400"/>
            <a:ext cx="1371600" cy="1371600"/>
          </a:xfrm>
          <a:prstGeom prst="ellipse">
            <a:avLst/>
          </a:prstGeom>
          <a:noFill/>
          <a:ln w="9525">
            <a:solidFill>
              <a:srgbClr val="C0C0C0"/>
            </a:solidFill>
            <a:round/>
            <a:headEnd/>
            <a:tailEnd/>
          </a:ln>
        </p:spPr>
        <p:txBody>
          <a:bodyPr wrap="none" anchor="ctr"/>
          <a:lstStyle/>
          <a:p>
            <a:endParaRPr lang="en-US"/>
          </a:p>
        </p:txBody>
      </p:sp>
      <p:sp>
        <p:nvSpPr>
          <p:cNvPr id="45093" name="Oval 38"/>
          <p:cNvSpPr>
            <a:spLocks noChangeArrowheads="1"/>
          </p:cNvSpPr>
          <p:nvPr/>
        </p:nvSpPr>
        <p:spPr bwMode="auto">
          <a:xfrm>
            <a:off x="4191000" y="1371600"/>
            <a:ext cx="136525" cy="136525"/>
          </a:xfrm>
          <a:prstGeom prst="ellipse">
            <a:avLst/>
          </a:prstGeom>
          <a:solidFill>
            <a:schemeClr val="hlink"/>
          </a:solidFill>
          <a:ln w="9525">
            <a:noFill/>
            <a:round/>
            <a:headEnd/>
            <a:tailEnd/>
          </a:ln>
        </p:spPr>
        <p:txBody>
          <a:bodyPr wrap="none" anchor="ctr"/>
          <a:lstStyle/>
          <a:p>
            <a:endParaRPr lang="en-US"/>
          </a:p>
        </p:txBody>
      </p:sp>
      <p:sp>
        <p:nvSpPr>
          <p:cNvPr id="45094" name="Oval 39"/>
          <p:cNvSpPr>
            <a:spLocks noChangeArrowheads="1"/>
          </p:cNvSpPr>
          <p:nvPr/>
        </p:nvSpPr>
        <p:spPr bwMode="auto">
          <a:xfrm>
            <a:off x="4419600" y="762000"/>
            <a:ext cx="136525" cy="136525"/>
          </a:xfrm>
          <a:prstGeom prst="ellipse">
            <a:avLst/>
          </a:prstGeom>
          <a:solidFill>
            <a:schemeClr val="hlink"/>
          </a:solidFill>
          <a:ln w="9525">
            <a:noFill/>
            <a:round/>
            <a:headEnd/>
            <a:tailEnd/>
          </a:ln>
        </p:spPr>
        <p:txBody>
          <a:bodyPr wrap="none" anchor="ctr"/>
          <a:lstStyle/>
          <a:p>
            <a:endParaRPr lang="en-US"/>
          </a:p>
        </p:txBody>
      </p:sp>
      <p:sp>
        <p:nvSpPr>
          <p:cNvPr id="45095" name="Oval 40"/>
          <p:cNvSpPr>
            <a:spLocks noChangeArrowheads="1"/>
          </p:cNvSpPr>
          <p:nvPr/>
        </p:nvSpPr>
        <p:spPr bwMode="auto">
          <a:xfrm>
            <a:off x="4648200" y="1539875"/>
            <a:ext cx="136525" cy="136525"/>
          </a:xfrm>
          <a:prstGeom prst="ellipse">
            <a:avLst/>
          </a:prstGeom>
          <a:solidFill>
            <a:schemeClr val="hlink"/>
          </a:solidFill>
          <a:ln w="9525">
            <a:noFill/>
            <a:round/>
            <a:headEnd/>
            <a:tailEnd/>
          </a:ln>
        </p:spPr>
        <p:txBody>
          <a:bodyPr wrap="none" anchor="ctr"/>
          <a:lstStyle/>
          <a:p>
            <a:endParaRPr lang="en-US"/>
          </a:p>
        </p:txBody>
      </p:sp>
      <p:sp>
        <p:nvSpPr>
          <p:cNvPr id="45096" name="Oval 41"/>
          <p:cNvSpPr>
            <a:spLocks noChangeArrowheads="1"/>
          </p:cNvSpPr>
          <p:nvPr/>
        </p:nvSpPr>
        <p:spPr bwMode="auto">
          <a:xfrm>
            <a:off x="4114800" y="1066800"/>
            <a:ext cx="136525" cy="136525"/>
          </a:xfrm>
          <a:prstGeom prst="ellipse">
            <a:avLst/>
          </a:prstGeom>
          <a:solidFill>
            <a:schemeClr val="hlink"/>
          </a:solidFill>
          <a:ln w="9525">
            <a:noFill/>
            <a:round/>
            <a:headEnd/>
            <a:tailEnd/>
          </a:ln>
        </p:spPr>
        <p:txBody>
          <a:bodyPr wrap="none" anchor="ctr"/>
          <a:lstStyle/>
          <a:p>
            <a:endParaRPr lang="en-US"/>
          </a:p>
        </p:txBody>
      </p:sp>
      <p:sp>
        <p:nvSpPr>
          <p:cNvPr id="45097" name="Oval 42"/>
          <p:cNvSpPr>
            <a:spLocks noChangeArrowheads="1"/>
          </p:cNvSpPr>
          <p:nvPr/>
        </p:nvSpPr>
        <p:spPr bwMode="auto">
          <a:xfrm>
            <a:off x="4724400" y="777875"/>
            <a:ext cx="136525" cy="136525"/>
          </a:xfrm>
          <a:prstGeom prst="ellipse">
            <a:avLst/>
          </a:prstGeom>
          <a:solidFill>
            <a:srgbClr val="FF0000"/>
          </a:solidFill>
          <a:ln w="9525">
            <a:noFill/>
            <a:round/>
            <a:headEnd/>
            <a:tailEnd/>
          </a:ln>
        </p:spPr>
        <p:txBody>
          <a:bodyPr wrap="none" anchor="ctr"/>
          <a:lstStyle/>
          <a:p>
            <a:endParaRPr lang="en-US"/>
          </a:p>
        </p:txBody>
      </p:sp>
      <p:grpSp>
        <p:nvGrpSpPr>
          <p:cNvPr id="2" name="Group 43"/>
          <p:cNvGrpSpPr>
            <a:grpSpLocks/>
          </p:cNvGrpSpPr>
          <p:nvPr/>
        </p:nvGrpSpPr>
        <p:grpSpPr bwMode="auto">
          <a:xfrm>
            <a:off x="5486400" y="4572000"/>
            <a:ext cx="1604963" cy="1066800"/>
            <a:chOff x="3456" y="2784"/>
            <a:chExt cx="1011" cy="672"/>
          </a:xfrm>
        </p:grpSpPr>
        <p:sp>
          <p:nvSpPr>
            <p:cNvPr id="45101" name="Oval 44"/>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5102" name="Oval 45"/>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5103" name="Oval 46"/>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5104" name="Oval 47"/>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5105" name="Oval 48"/>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5106" name="Text Box 49"/>
            <p:cNvSpPr txBox="1">
              <a:spLocks noChangeArrowheads="1"/>
            </p:cNvSpPr>
            <p:nvPr/>
          </p:nvSpPr>
          <p:spPr bwMode="auto">
            <a:xfrm>
              <a:off x="3459" y="2928"/>
              <a:ext cx="240" cy="192"/>
            </a:xfrm>
            <a:prstGeom prst="rect">
              <a:avLst/>
            </a:prstGeom>
            <a:noFill/>
            <a:ln w="9525">
              <a:noFill/>
              <a:miter lim="800000"/>
              <a:headEnd/>
              <a:tailEnd/>
            </a:ln>
          </p:spPr>
          <p:txBody>
            <a:bodyPr wrap="none">
              <a:spAutoFit/>
            </a:bodyPr>
            <a:lstStyle/>
            <a:p>
              <a:pPr algn="ctr"/>
              <a:r>
                <a:rPr lang="en-US" sz="1400" b="1"/>
                <a:t>2s</a:t>
              </a:r>
            </a:p>
          </p:txBody>
        </p:sp>
        <p:sp>
          <p:nvSpPr>
            <p:cNvPr id="45107" name="Text Box 50"/>
            <p:cNvSpPr txBox="1">
              <a:spLocks noChangeArrowheads="1"/>
            </p:cNvSpPr>
            <p:nvPr/>
          </p:nvSpPr>
          <p:spPr bwMode="auto">
            <a:xfrm>
              <a:off x="3456" y="2784"/>
              <a:ext cx="246" cy="192"/>
            </a:xfrm>
            <a:prstGeom prst="rect">
              <a:avLst/>
            </a:prstGeom>
            <a:noFill/>
            <a:ln w="9525">
              <a:noFill/>
              <a:miter lim="800000"/>
              <a:headEnd/>
              <a:tailEnd/>
            </a:ln>
          </p:spPr>
          <p:txBody>
            <a:bodyPr wrap="none">
              <a:spAutoFit/>
            </a:bodyPr>
            <a:lstStyle/>
            <a:p>
              <a:pPr algn="ctr"/>
              <a:r>
                <a:rPr lang="en-US" sz="1400" b="1"/>
                <a:t>2p</a:t>
              </a:r>
            </a:p>
          </p:txBody>
        </p:sp>
        <p:sp>
          <p:nvSpPr>
            <p:cNvPr id="45108" name="Text Box 51"/>
            <p:cNvSpPr txBox="1">
              <a:spLocks noChangeArrowheads="1"/>
            </p:cNvSpPr>
            <p:nvPr/>
          </p:nvSpPr>
          <p:spPr bwMode="auto">
            <a:xfrm>
              <a:off x="3459" y="3264"/>
              <a:ext cx="240" cy="192"/>
            </a:xfrm>
            <a:prstGeom prst="rect">
              <a:avLst/>
            </a:prstGeom>
            <a:noFill/>
            <a:ln w="9525">
              <a:noFill/>
              <a:miter lim="800000"/>
              <a:headEnd/>
              <a:tailEnd/>
            </a:ln>
          </p:spPr>
          <p:txBody>
            <a:bodyPr wrap="none">
              <a:spAutoFit/>
            </a:bodyPr>
            <a:lstStyle/>
            <a:p>
              <a:pPr algn="ctr"/>
              <a:r>
                <a:rPr lang="en-US" sz="1400" b="1"/>
                <a:t>1s</a:t>
              </a:r>
            </a:p>
          </p:txBody>
        </p:sp>
        <p:sp>
          <p:nvSpPr>
            <p:cNvPr id="45109" name="Line 52"/>
            <p:cNvSpPr>
              <a:spLocks noChangeShapeType="1"/>
            </p:cNvSpPr>
            <p:nvPr/>
          </p:nvSpPr>
          <p:spPr bwMode="auto">
            <a:xfrm flipV="1">
              <a:off x="3843" y="331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5110" name="Line 53"/>
            <p:cNvSpPr>
              <a:spLocks noChangeShapeType="1"/>
            </p:cNvSpPr>
            <p:nvPr/>
          </p:nvSpPr>
          <p:spPr bwMode="auto">
            <a:xfrm flipV="1">
              <a:off x="3891" y="336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5111" name="Line 54"/>
            <p:cNvSpPr>
              <a:spLocks noChangeShapeType="1"/>
            </p:cNvSpPr>
            <p:nvPr/>
          </p:nvSpPr>
          <p:spPr bwMode="auto">
            <a:xfrm flipV="1">
              <a:off x="3843" y="2976"/>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5112" name="Line 55"/>
            <p:cNvSpPr>
              <a:spLocks noChangeShapeType="1"/>
            </p:cNvSpPr>
            <p:nvPr/>
          </p:nvSpPr>
          <p:spPr bwMode="auto">
            <a:xfrm flipV="1">
              <a:off x="3891" y="3024"/>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5113" name="Line 56"/>
            <p:cNvSpPr>
              <a:spLocks noChangeShapeType="1"/>
            </p:cNvSpPr>
            <p:nvPr/>
          </p:nvSpPr>
          <p:spPr bwMode="auto">
            <a:xfrm flipV="1">
              <a:off x="4083"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5114" name="Line 57"/>
            <p:cNvSpPr>
              <a:spLocks noChangeShapeType="1"/>
            </p:cNvSpPr>
            <p:nvPr/>
          </p:nvSpPr>
          <p:spPr bwMode="auto">
            <a:xfrm flipV="1">
              <a:off x="4224"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5115" name="Line 58"/>
            <p:cNvSpPr>
              <a:spLocks noChangeShapeType="1"/>
            </p:cNvSpPr>
            <p:nvPr/>
          </p:nvSpPr>
          <p:spPr bwMode="auto">
            <a:xfrm flipV="1">
              <a:off x="4368"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5116" name="Line 59"/>
            <p:cNvSpPr>
              <a:spLocks noChangeShapeType="1"/>
            </p:cNvSpPr>
            <p:nvPr/>
          </p:nvSpPr>
          <p:spPr bwMode="auto">
            <a:xfrm flipV="1">
              <a:off x="4128" y="2880"/>
              <a:ext cx="0" cy="96"/>
            </a:xfrm>
            <a:prstGeom prst="line">
              <a:avLst/>
            </a:prstGeom>
            <a:noFill/>
            <a:ln w="9525">
              <a:solidFill>
                <a:srgbClr val="FF0000"/>
              </a:solidFill>
              <a:round/>
              <a:headEnd type="triangle" w="med" len="med"/>
              <a:tailEnd/>
            </a:ln>
          </p:spPr>
          <p:txBody>
            <a:bodyPr wrap="none" anchor="ctr"/>
            <a:lstStyle/>
            <a:p>
              <a:endParaRPr lang="en-US"/>
            </a:p>
          </p:txBody>
        </p:sp>
      </p:grpSp>
      <p:sp>
        <p:nvSpPr>
          <p:cNvPr id="45099" name="Oval 60"/>
          <p:cNvSpPr>
            <a:spLocks noChangeArrowheads="1"/>
          </p:cNvSpPr>
          <p:nvPr/>
        </p:nvSpPr>
        <p:spPr bwMode="auto">
          <a:xfrm>
            <a:off x="4892675" y="1311275"/>
            <a:ext cx="136525" cy="136525"/>
          </a:xfrm>
          <a:prstGeom prst="ellipse">
            <a:avLst/>
          </a:prstGeom>
          <a:solidFill>
            <a:schemeClr val="hlink"/>
          </a:solidFill>
          <a:ln w="9525">
            <a:noFill/>
            <a:round/>
            <a:headEnd/>
            <a:tailEnd/>
          </a:ln>
        </p:spPr>
        <p:txBody>
          <a:bodyPr wrap="none" anchor="ctr"/>
          <a:lstStyle/>
          <a:p>
            <a:endParaRPr lang="en-US"/>
          </a:p>
        </p:txBody>
      </p:sp>
      <p:sp>
        <p:nvSpPr>
          <p:cNvPr id="337982" name="Text Box 62"/>
          <p:cNvSpPr txBox="1">
            <a:spLocks noChangeArrowheads="1"/>
          </p:cNvSpPr>
          <p:nvPr/>
        </p:nvSpPr>
        <p:spPr bwMode="auto">
          <a:xfrm>
            <a:off x="4746625" y="2363788"/>
            <a:ext cx="4203700" cy="1187450"/>
          </a:xfrm>
          <a:prstGeom prst="rect">
            <a:avLst/>
          </a:prstGeom>
          <a:noFill/>
          <a:ln w="9525">
            <a:noFill/>
            <a:miter lim="800000"/>
            <a:headEnd/>
            <a:tailEnd/>
          </a:ln>
        </p:spPr>
        <p:txBody>
          <a:bodyPr wrap="none">
            <a:spAutoFit/>
          </a:bodyPr>
          <a:lstStyle/>
          <a:p>
            <a:pPr>
              <a:buFontTx/>
              <a:buChar char="•"/>
            </a:pPr>
            <a:r>
              <a:rPr lang="en-US"/>
              <a:t>  </a:t>
            </a:r>
            <a:r>
              <a:rPr lang="en-US" sz="2400"/>
              <a:t>Breaks the pattern because </a:t>
            </a:r>
          </a:p>
          <a:p>
            <a:r>
              <a:rPr lang="en-US" sz="2400"/>
              <a:t>   removing an electron </a:t>
            </a:r>
          </a:p>
          <a:p>
            <a:r>
              <a:rPr lang="en-US" sz="2400"/>
              <a:t>   gets to ½ filled </a:t>
            </a:r>
            <a:r>
              <a:rPr lang="en-US" sz="2400" i="1"/>
              <a:t>p</a:t>
            </a:r>
            <a:r>
              <a:rPr lang="en-US" sz="2400"/>
              <a:t>-orbital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37982"/>
                                        </p:tgtEl>
                                        <p:attrNameLst>
                                          <p:attrName>style.visibility</p:attrName>
                                        </p:attrNameLst>
                                      </p:cBhvr>
                                      <p:to>
                                        <p:strVal val="visible"/>
                                      </p:to>
                                    </p:set>
                                    <p:animEffect transition="in" filter="dissolve">
                                      <p:cBhvr>
                                        <p:cTn id="13" dur="500"/>
                                        <p:tgtEl>
                                          <p:spTgt spid="337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6083"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6084"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6085"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6086"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087"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6088"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089" name="Freeform 9"/>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6090"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091" name="Freeform 11"/>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6092"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093" name="Line 13"/>
          <p:cNvSpPr>
            <a:spLocks noChangeShapeType="1"/>
          </p:cNvSpPr>
          <p:nvPr/>
        </p:nvSpPr>
        <p:spPr bwMode="auto">
          <a:xfrm>
            <a:off x="2571750" y="3543300"/>
            <a:ext cx="285750" cy="37147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6094" name="Line 14"/>
          <p:cNvSpPr>
            <a:spLocks noChangeShapeType="1"/>
          </p:cNvSpPr>
          <p:nvPr/>
        </p:nvSpPr>
        <p:spPr bwMode="auto">
          <a:xfrm flipV="1">
            <a:off x="2943225" y="3014663"/>
            <a:ext cx="242888" cy="9144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6095"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096" name="Oval 16"/>
          <p:cNvSpPr>
            <a:spLocks noChangeArrowheads="1"/>
          </p:cNvSpPr>
          <p:nvPr/>
        </p:nvSpPr>
        <p:spPr bwMode="auto">
          <a:xfrm>
            <a:off x="3109913" y="285591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097" name="Line 17"/>
          <p:cNvSpPr>
            <a:spLocks noChangeShapeType="1"/>
          </p:cNvSpPr>
          <p:nvPr/>
        </p:nvSpPr>
        <p:spPr bwMode="auto">
          <a:xfrm flipV="1">
            <a:off x="3214688" y="2143125"/>
            <a:ext cx="214312" cy="81438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6098" name="Oval 18"/>
          <p:cNvSpPr>
            <a:spLocks noChangeArrowheads="1"/>
          </p:cNvSpPr>
          <p:nvPr/>
        </p:nvSpPr>
        <p:spPr bwMode="auto">
          <a:xfrm>
            <a:off x="3338513" y="20129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099" name="Line 19"/>
          <p:cNvSpPr>
            <a:spLocks noChangeShapeType="1"/>
          </p:cNvSpPr>
          <p:nvPr/>
        </p:nvSpPr>
        <p:spPr bwMode="auto">
          <a:xfrm>
            <a:off x="3514725" y="2114550"/>
            <a:ext cx="385763" cy="4572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6100" name="Oval 20"/>
          <p:cNvSpPr>
            <a:spLocks noChangeArrowheads="1"/>
          </p:cNvSpPr>
          <p:nvPr/>
        </p:nvSpPr>
        <p:spPr bwMode="auto">
          <a:xfrm>
            <a:off x="3810000" y="25415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6101" name="Line 21"/>
          <p:cNvSpPr>
            <a:spLocks noChangeShapeType="1"/>
          </p:cNvSpPr>
          <p:nvPr/>
        </p:nvSpPr>
        <p:spPr bwMode="auto">
          <a:xfrm flipV="1">
            <a:off x="3929063" y="1771650"/>
            <a:ext cx="214312" cy="87153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6102" name="Oval 22"/>
          <p:cNvSpPr>
            <a:spLocks noChangeArrowheads="1"/>
          </p:cNvSpPr>
          <p:nvPr/>
        </p:nvSpPr>
        <p:spPr bwMode="auto">
          <a:xfrm>
            <a:off x="4062413" y="1665288"/>
            <a:ext cx="196850" cy="180975"/>
          </a:xfrm>
          <a:prstGeom prst="ellipse">
            <a:avLst/>
          </a:prstGeom>
          <a:solidFill>
            <a:srgbClr val="FF0000"/>
          </a:solidFill>
          <a:ln w="9525">
            <a:noFill/>
            <a:round/>
            <a:headEnd/>
            <a:tailEnd/>
          </a:ln>
        </p:spPr>
        <p:txBody>
          <a:bodyPr wrap="none" anchor="ctr"/>
          <a:lstStyle/>
          <a:p>
            <a:endParaRPr lang="en-US"/>
          </a:p>
        </p:txBody>
      </p:sp>
      <p:sp>
        <p:nvSpPr>
          <p:cNvPr id="46103" name="Rectangle 23"/>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6104" name="Rectangle 24"/>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6105" name="Rectangle 25"/>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6106" name="Rectangle 26"/>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6107" name="Rectangle 27"/>
          <p:cNvSpPr>
            <a:spLocks noChangeArrowheads="1"/>
          </p:cNvSpPr>
          <p:nvPr/>
        </p:nvSpPr>
        <p:spPr bwMode="auto">
          <a:xfrm>
            <a:off x="2724150" y="4114800"/>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6108" name="Rectangle 28"/>
          <p:cNvSpPr>
            <a:spLocks noChangeArrowheads="1"/>
          </p:cNvSpPr>
          <p:nvPr/>
        </p:nvSpPr>
        <p:spPr bwMode="auto">
          <a:xfrm>
            <a:off x="3227388" y="28194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C</a:t>
            </a:r>
          </a:p>
        </p:txBody>
      </p:sp>
      <p:sp>
        <p:nvSpPr>
          <p:cNvPr id="46109" name="Rectangle 29"/>
          <p:cNvSpPr>
            <a:spLocks noChangeArrowheads="1"/>
          </p:cNvSpPr>
          <p:nvPr/>
        </p:nvSpPr>
        <p:spPr bwMode="auto">
          <a:xfrm>
            <a:off x="3200400" y="1538288"/>
            <a:ext cx="558800"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t>
            </a:r>
          </a:p>
        </p:txBody>
      </p:sp>
      <p:sp>
        <p:nvSpPr>
          <p:cNvPr id="46110" name="Rectangle 30"/>
          <p:cNvSpPr>
            <a:spLocks noChangeArrowheads="1"/>
          </p:cNvSpPr>
          <p:nvPr/>
        </p:nvSpPr>
        <p:spPr bwMode="auto">
          <a:xfrm>
            <a:off x="3784600" y="27432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O</a:t>
            </a:r>
          </a:p>
        </p:txBody>
      </p:sp>
      <p:sp>
        <p:nvSpPr>
          <p:cNvPr id="46111" name="Rectangle 31"/>
          <p:cNvSpPr>
            <a:spLocks noChangeArrowheads="1"/>
          </p:cNvSpPr>
          <p:nvPr/>
        </p:nvSpPr>
        <p:spPr bwMode="auto">
          <a:xfrm>
            <a:off x="3775075" y="1338263"/>
            <a:ext cx="558800"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F</a:t>
            </a:r>
          </a:p>
        </p:txBody>
      </p:sp>
      <p:sp>
        <p:nvSpPr>
          <p:cNvPr id="46112" name="AutoShape 32">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6113" name="Oval 33"/>
          <p:cNvSpPr>
            <a:spLocks noChangeArrowheads="1"/>
          </p:cNvSpPr>
          <p:nvPr/>
        </p:nvSpPr>
        <p:spPr bwMode="auto">
          <a:xfrm>
            <a:off x="5305425" y="942975"/>
            <a:ext cx="547688" cy="546100"/>
          </a:xfrm>
          <a:prstGeom prst="ellipse">
            <a:avLst/>
          </a:prstGeom>
          <a:noFill/>
          <a:ln w="9525">
            <a:solidFill>
              <a:schemeClr val="tx1"/>
            </a:solidFill>
            <a:round/>
            <a:headEnd/>
            <a:tailEnd/>
          </a:ln>
        </p:spPr>
        <p:txBody>
          <a:bodyPr wrap="none" anchor="ctr"/>
          <a:lstStyle/>
          <a:p>
            <a:endParaRPr lang="en-US"/>
          </a:p>
        </p:txBody>
      </p:sp>
      <p:sp>
        <p:nvSpPr>
          <p:cNvPr id="46114" name="Oval 34"/>
          <p:cNvSpPr>
            <a:spLocks noChangeAspect="1" noChangeArrowheads="1"/>
          </p:cNvSpPr>
          <p:nvPr/>
        </p:nvSpPr>
        <p:spPr bwMode="auto">
          <a:xfrm>
            <a:off x="5168900" y="806450"/>
            <a:ext cx="820738" cy="819150"/>
          </a:xfrm>
          <a:prstGeom prst="ellipse">
            <a:avLst/>
          </a:prstGeom>
          <a:noFill/>
          <a:ln w="9525">
            <a:solidFill>
              <a:schemeClr val="tx1"/>
            </a:solidFill>
            <a:round/>
            <a:headEnd/>
            <a:tailEnd/>
          </a:ln>
        </p:spPr>
        <p:txBody>
          <a:bodyPr wrap="none" anchor="ctr"/>
          <a:lstStyle/>
          <a:p>
            <a:endParaRPr lang="en-US"/>
          </a:p>
        </p:txBody>
      </p:sp>
      <p:sp>
        <p:nvSpPr>
          <p:cNvPr id="46115" name="Oval 35"/>
          <p:cNvSpPr>
            <a:spLocks noChangeAspect="1" noChangeArrowheads="1"/>
          </p:cNvSpPr>
          <p:nvPr/>
        </p:nvSpPr>
        <p:spPr bwMode="auto">
          <a:xfrm>
            <a:off x="5032375" y="669925"/>
            <a:ext cx="1098550" cy="1098550"/>
          </a:xfrm>
          <a:prstGeom prst="ellipse">
            <a:avLst/>
          </a:prstGeom>
          <a:noFill/>
          <a:ln w="9525">
            <a:solidFill>
              <a:schemeClr val="tx1"/>
            </a:solidFill>
            <a:round/>
            <a:headEnd/>
            <a:tailEnd/>
          </a:ln>
        </p:spPr>
        <p:txBody>
          <a:bodyPr wrap="none" anchor="ctr"/>
          <a:lstStyle/>
          <a:p>
            <a:endParaRPr lang="en-US"/>
          </a:p>
        </p:txBody>
      </p:sp>
      <p:sp>
        <p:nvSpPr>
          <p:cNvPr id="46116" name="Oval 36"/>
          <p:cNvSpPr>
            <a:spLocks noChangeArrowheads="1"/>
          </p:cNvSpPr>
          <p:nvPr/>
        </p:nvSpPr>
        <p:spPr bwMode="auto">
          <a:xfrm>
            <a:off x="5426075" y="1387475"/>
            <a:ext cx="136525" cy="136525"/>
          </a:xfrm>
          <a:prstGeom prst="ellipse">
            <a:avLst/>
          </a:prstGeom>
          <a:solidFill>
            <a:schemeClr val="hlink"/>
          </a:solidFill>
          <a:ln w="9525">
            <a:noFill/>
            <a:round/>
            <a:headEnd/>
            <a:tailEnd/>
          </a:ln>
        </p:spPr>
        <p:txBody>
          <a:bodyPr wrap="none" anchor="ctr"/>
          <a:lstStyle/>
          <a:p>
            <a:endParaRPr lang="en-US"/>
          </a:p>
        </p:txBody>
      </p:sp>
      <p:sp>
        <p:nvSpPr>
          <p:cNvPr id="46117" name="Oval 37"/>
          <p:cNvSpPr>
            <a:spLocks noChangeArrowheads="1"/>
          </p:cNvSpPr>
          <p:nvPr/>
        </p:nvSpPr>
        <p:spPr bwMode="auto">
          <a:xfrm>
            <a:off x="5791200" y="1082675"/>
            <a:ext cx="136525" cy="136525"/>
          </a:xfrm>
          <a:prstGeom prst="ellipse">
            <a:avLst/>
          </a:prstGeom>
          <a:solidFill>
            <a:schemeClr val="hlink"/>
          </a:solidFill>
          <a:ln w="9525">
            <a:noFill/>
            <a:round/>
            <a:headEnd/>
            <a:tailEnd/>
          </a:ln>
        </p:spPr>
        <p:txBody>
          <a:bodyPr wrap="none" anchor="ctr"/>
          <a:lstStyle/>
          <a:p>
            <a:endParaRPr lang="en-US"/>
          </a:p>
        </p:txBody>
      </p:sp>
      <p:sp>
        <p:nvSpPr>
          <p:cNvPr id="46118" name="Text Box 38"/>
          <p:cNvSpPr txBox="1">
            <a:spLocks noChangeArrowheads="1"/>
          </p:cNvSpPr>
          <p:nvPr/>
        </p:nvSpPr>
        <p:spPr bwMode="auto">
          <a:xfrm>
            <a:off x="5472113" y="1081088"/>
            <a:ext cx="242887" cy="214312"/>
          </a:xfrm>
          <a:prstGeom prst="rect">
            <a:avLst/>
          </a:prstGeom>
          <a:noFill/>
          <a:ln w="9525">
            <a:noFill/>
            <a:miter lim="800000"/>
            <a:headEnd/>
            <a:tailEnd/>
          </a:ln>
        </p:spPr>
        <p:txBody>
          <a:bodyPr wrap="none">
            <a:spAutoFit/>
          </a:bodyPr>
          <a:lstStyle/>
          <a:p>
            <a:r>
              <a:rPr lang="en-US" sz="800"/>
              <a:t>n</a:t>
            </a:r>
          </a:p>
        </p:txBody>
      </p:sp>
      <p:sp>
        <p:nvSpPr>
          <p:cNvPr id="46119" name="Oval 39"/>
          <p:cNvSpPr>
            <a:spLocks noChangeArrowheads="1"/>
          </p:cNvSpPr>
          <p:nvPr/>
        </p:nvSpPr>
        <p:spPr bwMode="auto">
          <a:xfrm>
            <a:off x="4876800" y="533400"/>
            <a:ext cx="1371600" cy="1371600"/>
          </a:xfrm>
          <a:prstGeom prst="ellipse">
            <a:avLst/>
          </a:prstGeom>
          <a:noFill/>
          <a:ln w="9525">
            <a:solidFill>
              <a:srgbClr val="C0C0C0"/>
            </a:solidFill>
            <a:round/>
            <a:headEnd/>
            <a:tailEnd/>
          </a:ln>
        </p:spPr>
        <p:txBody>
          <a:bodyPr wrap="none" anchor="ctr"/>
          <a:lstStyle/>
          <a:p>
            <a:endParaRPr lang="en-US"/>
          </a:p>
        </p:txBody>
      </p:sp>
      <p:sp>
        <p:nvSpPr>
          <p:cNvPr id="46120" name="Oval 40"/>
          <p:cNvSpPr>
            <a:spLocks noChangeArrowheads="1"/>
          </p:cNvSpPr>
          <p:nvPr/>
        </p:nvSpPr>
        <p:spPr bwMode="auto">
          <a:xfrm>
            <a:off x="5181600" y="1371600"/>
            <a:ext cx="136525" cy="136525"/>
          </a:xfrm>
          <a:prstGeom prst="ellipse">
            <a:avLst/>
          </a:prstGeom>
          <a:solidFill>
            <a:schemeClr val="hlink"/>
          </a:solidFill>
          <a:ln w="9525">
            <a:noFill/>
            <a:round/>
            <a:headEnd/>
            <a:tailEnd/>
          </a:ln>
        </p:spPr>
        <p:txBody>
          <a:bodyPr wrap="none" anchor="ctr"/>
          <a:lstStyle/>
          <a:p>
            <a:endParaRPr lang="en-US"/>
          </a:p>
        </p:txBody>
      </p:sp>
      <p:sp>
        <p:nvSpPr>
          <p:cNvPr id="46121" name="Oval 41"/>
          <p:cNvSpPr>
            <a:spLocks noChangeArrowheads="1"/>
          </p:cNvSpPr>
          <p:nvPr/>
        </p:nvSpPr>
        <p:spPr bwMode="auto">
          <a:xfrm>
            <a:off x="5257800" y="854075"/>
            <a:ext cx="136525" cy="136525"/>
          </a:xfrm>
          <a:prstGeom prst="ellipse">
            <a:avLst/>
          </a:prstGeom>
          <a:solidFill>
            <a:schemeClr val="hlink"/>
          </a:solidFill>
          <a:ln w="9525">
            <a:noFill/>
            <a:round/>
            <a:headEnd/>
            <a:tailEnd/>
          </a:ln>
        </p:spPr>
        <p:txBody>
          <a:bodyPr wrap="none" anchor="ctr"/>
          <a:lstStyle/>
          <a:p>
            <a:endParaRPr lang="en-US"/>
          </a:p>
        </p:txBody>
      </p:sp>
      <p:sp>
        <p:nvSpPr>
          <p:cNvPr id="46122" name="Oval 42"/>
          <p:cNvSpPr>
            <a:spLocks noChangeArrowheads="1"/>
          </p:cNvSpPr>
          <p:nvPr/>
        </p:nvSpPr>
        <p:spPr bwMode="auto">
          <a:xfrm>
            <a:off x="5638800" y="1539875"/>
            <a:ext cx="136525" cy="136525"/>
          </a:xfrm>
          <a:prstGeom prst="ellipse">
            <a:avLst/>
          </a:prstGeom>
          <a:solidFill>
            <a:schemeClr val="hlink"/>
          </a:solidFill>
          <a:ln w="9525">
            <a:noFill/>
            <a:round/>
            <a:headEnd/>
            <a:tailEnd/>
          </a:ln>
        </p:spPr>
        <p:txBody>
          <a:bodyPr wrap="none" anchor="ctr"/>
          <a:lstStyle/>
          <a:p>
            <a:endParaRPr lang="en-US"/>
          </a:p>
        </p:txBody>
      </p:sp>
      <p:sp>
        <p:nvSpPr>
          <p:cNvPr id="46123" name="Oval 43"/>
          <p:cNvSpPr>
            <a:spLocks noChangeArrowheads="1"/>
          </p:cNvSpPr>
          <p:nvPr/>
        </p:nvSpPr>
        <p:spPr bwMode="auto">
          <a:xfrm>
            <a:off x="5105400" y="1066800"/>
            <a:ext cx="136525" cy="136525"/>
          </a:xfrm>
          <a:prstGeom prst="ellipse">
            <a:avLst/>
          </a:prstGeom>
          <a:solidFill>
            <a:schemeClr val="hlink"/>
          </a:solidFill>
          <a:ln w="9525">
            <a:noFill/>
            <a:round/>
            <a:headEnd/>
            <a:tailEnd/>
          </a:ln>
        </p:spPr>
        <p:txBody>
          <a:bodyPr wrap="none" anchor="ctr"/>
          <a:lstStyle/>
          <a:p>
            <a:endParaRPr lang="en-US"/>
          </a:p>
        </p:txBody>
      </p:sp>
      <p:sp>
        <p:nvSpPr>
          <p:cNvPr id="46124" name="Oval 44"/>
          <p:cNvSpPr>
            <a:spLocks noChangeArrowheads="1"/>
          </p:cNvSpPr>
          <p:nvPr/>
        </p:nvSpPr>
        <p:spPr bwMode="auto">
          <a:xfrm>
            <a:off x="5562600" y="762000"/>
            <a:ext cx="136525" cy="136525"/>
          </a:xfrm>
          <a:prstGeom prst="ellipse">
            <a:avLst/>
          </a:prstGeom>
          <a:solidFill>
            <a:srgbClr val="FF0000"/>
          </a:solidFill>
          <a:ln w="9525">
            <a:noFill/>
            <a:round/>
            <a:headEnd/>
            <a:tailEnd/>
          </a:ln>
        </p:spPr>
        <p:txBody>
          <a:bodyPr wrap="none" anchor="ctr"/>
          <a:lstStyle/>
          <a:p>
            <a:endParaRPr lang="en-US"/>
          </a:p>
        </p:txBody>
      </p:sp>
      <p:sp>
        <p:nvSpPr>
          <p:cNvPr id="46125" name="Oval 45"/>
          <p:cNvSpPr>
            <a:spLocks noChangeArrowheads="1"/>
          </p:cNvSpPr>
          <p:nvPr/>
        </p:nvSpPr>
        <p:spPr bwMode="auto">
          <a:xfrm>
            <a:off x="5883275" y="1311275"/>
            <a:ext cx="136525" cy="136525"/>
          </a:xfrm>
          <a:prstGeom prst="ellipse">
            <a:avLst/>
          </a:prstGeom>
          <a:solidFill>
            <a:schemeClr val="hlink"/>
          </a:solidFill>
          <a:ln w="9525">
            <a:noFill/>
            <a:round/>
            <a:headEnd/>
            <a:tailEnd/>
          </a:ln>
        </p:spPr>
        <p:txBody>
          <a:bodyPr wrap="none" anchor="ctr"/>
          <a:lstStyle/>
          <a:p>
            <a:endParaRPr lang="en-US"/>
          </a:p>
        </p:txBody>
      </p:sp>
      <p:sp>
        <p:nvSpPr>
          <p:cNvPr id="46126" name="Oval 46"/>
          <p:cNvSpPr>
            <a:spLocks noChangeArrowheads="1"/>
          </p:cNvSpPr>
          <p:nvPr/>
        </p:nvSpPr>
        <p:spPr bwMode="auto">
          <a:xfrm>
            <a:off x="5867400" y="914400"/>
            <a:ext cx="136525" cy="136525"/>
          </a:xfrm>
          <a:prstGeom prst="ellipse">
            <a:avLst/>
          </a:prstGeom>
          <a:solidFill>
            <a:schemeClr val="hlink"/>
          </a:solidFill>
          <a:ln w="9525">
            <a:noFill/>
            <a:round/>
            <a:headEnd/>
            <a:tailEnd/>
          </a:ln>
        </p:spPr>
        <p:txBody>
          <a:bodyPr wrap="none" anchor="ctr"/>
          <a:lstStyle/>
          <a:p>
            <a:endParaRPr lang="en-US"/>
          </a:p>
        </p:txBody>
      </p:sp>
      <p:grpSp>
        <p:nvGrpSpPr>
          <p:cNvPr id="2" name="Group 47"/>
          <p:cNvGrpSpPr>
            <a:grpSpLocks/>
          </p:cNvGrpSpPr>
          <p:nvPr/>
        </p:nvGrpSpPr>
        <p:grpSpPr bwMode="auto">
          <a:xfrm>
            <a:off x="5486400" y="4572000"/>
            <a:ext cx="1604963" cy="1066800"/>
            <a:chOff x="3456" y="2784"/>
            <a:chExt cx="1011" cy="672"/>
          </a:xfrm>
        </p:grpSpPr>
        <p:sp>
          <p:nvSpPr>
            <p:cNvPr id="46128" name="Oval 48"/>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6129" name="Oval 49"/>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6130" name="Oval 50"/>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6131" name="Oval 51"/>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6132" name="Oval 52"/>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6133" name="Text Box 53"/>
            <p:cNvSpPr txBox="1">
              <a:spLocks noChangeArrowheads="1"/>
            </p:cNvSpPr>
            <p:nvPr/>
          </p:nvSpPr>
          <p:spPr bwMode="auto">
            <a:xfrm>
              <a:off x="3459" y="2928"/>
              <a:ext cx="240" cy="192"/>
            </a:xfrm>
            <a:prstGeom prst="rect">
              <a:avLst/>
            </a:prstGeom>
            <a:noFill/>
            <a:ln w="9525">
              <a:noFill/>
              <a:miter lim="800000"/>
              <a:headEnd/>
              <a:tailEnd/>
            </a:ln>
          </p:spPr>
          <p:txBody>
            <a:bodyPr wrap="none">
              <a:spAutoFit/>
            </a:bodyPr>
            <a:lstStyle/>
            <a:p>
              <a:pPr algn="ctr"/>
              <a:r>
                <a:rPr lang="en-US" sz="1400" b="1"/>
                <a:t>2s</a:t>
              </a:r>
            </a:p>
          </p:txBody>
        </p:sp>
        <p:sp>
          <p:nvSpPr>
            <p:cNvPr id="46134" name="Text Box 54"/>
            <p:cNvSpPr txBox="1">
              <a:spLocks noChangeArrowheads="1"/>
            </p:cNvSpPr>
            <p:nvPr/>
          </p:nvSpPr>
          <p:spPr bwMode="auto">
            <a:xfrm>
              <a:off x="3456" y="2784"/>
              <a:ext cx="246" cy="192"/>
            </a:xfrm>
            <a:prstGeom prst="rect">
              <a:avLst/>
            </a:prstGeom>
            <a:noFill/>
            <a:ln w="9525">
              <a:noFill/>
              <a:miter lim="800000"/>
              <a:headEnd/>
              <a:tailEnd/>
            </a:ln>
          </p:spPr>
          <p:txBody>
            <a:bodyPr wrap="none">
              <a:spAutoFit/>
            </a:bodyPr>
            <a:lstStyle/>
            <a:p>
              <a:pPr algn="ctr"/>
              <a:r>
                <a:rPr lang="en-US" sz="1400" b="1"/>
                <a:t>2p</a:t>
              </a:r>
            </a:p>
          </p:txBody>
        </p:sp>
        <p:sp>
          <p:nvSpPr>
            <p:cNvPr id="46135" name="Text Box 55"/>
            <p:cNvSpPr txBox="1">
              <a:spLocks noChangeArrowheads="1"/>
            </p:cNvSpPr>
            <p:nvPr/>
          </p:nvSpPr>
          <p:spPr bwMode="auto">
            <a:xfrm>
              <a:off x="3459" y="3264"/>
              <a:ext cx="240" cy="192"/>
            </a:xfrm>
            <a:prstGeom prst="rect">
              <a:avLst/>
            </a:prstGeom>
            <a:noFill/>
            <a:ln w="9525">
              <a:noFill/>
              <a:miter lim="800000"/>
              <a:headEnd/>
              <a:tailEnd/>
            </a:ln>
          </p:spPr>
          <p:txBody>
            <a:bodyPr wrap="none">
              <a:spAutoFit/>
            </a:bodyPr>
            <a:lstStyle/>
            <a:p>
              <a:pPr algn="ctr"/>
              <a:r>
                <a:rPr lang="en-US" sz="1400" b="1"/>
                <a:t>1s</a:t>
              </a:r>
            </a:p>
          </p:txBody>
        </p:sp>
        <p:sp>
          <p:nvSpPr>
            <p:cNvPr id="46136" name="Line 56"/>
            <p:cNvSpPr>
              <a:spLocks noChangeShapeType="1"/>
            </p:cNvSpPr>
            <p:nvPr/>
          </p:nvSpPr>
          <p:spPr bwMode="auto">
            <a:xfrm flipV="1">
              <a:off x="3843" y="331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6137" name="Line 57"/>
            <p:cNvSpPr>
              <a:spLocks noChangeShapeType="1"/>
            </p:cNvSpPr>
            <p:nvPr/>
          </p:nvSpPr>
          <p:spPr bwMode="auto">
            <a:xfrm flipV="1">
              <a:off x="3891" y="336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6138" name="Line 58"/>
            <p:cNvSpPr>
              <a:spLocks noChangeShapeType="1"/>
            </p:cNvSpPr>
            <p:nvPr/>
          </p:nvSpPr>
          <p:spPr bwMode="auto">
            <a:xfrm flipV="1">
              <a:off x="3843" y="2976"/>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6139" name="Line 59"/>
            <p:cNvSpPr>
              <a:spLocks noChangeShapeType="1"/>
            </p:cNvSpPr>
            <p:nvPr/>
          </p:nvSpPr>
          <p:spPr bwMode="auto">
            <a:xfrm flipV="1">
              <a:off x="3891" y="3024"/>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6140" name="Line 60"/>
            <p:cNvSpPr>
              <a:spLocks noChangeShapeType="1"/>
            </p:cNvSpPr>
            <p:nvPr/>
          </p:nvSpPr>
          <p:spPr bwMode="auto">
            <a:xfrm flipV="1">
              <a:off x="4083"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6141" name="Line 61"/>
            <p:cNvSpPr>
              <a:spLocks noChangeShapeType="1"/>
            </p:cNvSpPr>
            <p:nvPr/>
          </p:nvSpPr>
          <p:spPr bwMode="auto">
            <a:xfrm flipV="1">
              <a:off x="4224"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6142" name="Line 62"/>
            <p:cNvSpPr>
              <a:spLocks noChangeShapeType="1"/>
            </p:cNvSpPr>
            <p:nvPr/>
          </p:nvSpPr>
          <p:spPr bwMode="auto">
            <a:xfrm flipV="1">
              <a:off x="4368"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6143" name="Line 63"/>
            <p:cNvSpPr>
              <a:spLocks noChangeShapeType="1"/>
            </p:cNvSpPr>
            <p:nvPr/>
          </p:nvSpPr>
          <p:spPr bwMode="auto">
            <a:xfrm flipV="1">
              <a:off x="4272" y="2880"/>
              <a:ext cx="0" cy="96"/>
            </a:xfrm>
            <a:prstGeom prst="line">
              <a:avLst/>
            </a:prstGeom>
            <a:noFill/>
            <a:ln w="9525">
              <a:solidFill>
                <a:srgbClr val="FF0000"/>
              </a:solidFill>
              <a:round/>
              <a:headEnd type="triangle" w="med" len="med"/>
              <a:tailEnd/>
            </a:ln>
          </p:spPr>
          <p:txBody>
            <a:bodyPr wrap="none" anchor="ctr"/>
            <a:lstStyle/>
            <a:p>
              <a:endParaRPr lang="en-US"/>
            </a:p>
          </p:txBody>
        </p:sp>
        <p:sp>
          <p:nvSpPr>
            <p:cNvPr id="46144" name="Line 64"/>
            <p:cNvSpPr>
              <a:spLocks noChangeShapeType="1"/>
            </p:cNvSpPr>
            <p:nvPr/>
          </p:nvSpPr>
          <p:spPr bwMode="auto">
            <a:xfrm flipV="1">
              <a:off x="4128" y="2880"/>
              <a:ext cx="0" cy="96"/>
            </a:xfrm>
            <a:prstGeom prst="line">
              <a:avLst/>
            </a:prstGeom>
            <a:noFill/>
            <a:ln w="9525">
              <a:solidFill>
                <a:schemeClr val="tx1"/>
              </a:solidFill>
              <a:round/>
              <a:headEnd type="triangle" w="med" len="med"/>
              <a:tailEnd/>
            </a:ln>
          </p:spPr>
          <p:txBody>
            <a:bodyPr wrap="none" anchor="ctr"/>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7107"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7108"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7109"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7110"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11"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7112"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13" name="Freeform 9"/>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7114"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15" name="Freeform 11"/>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7116"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17" name="Line 13"/>
          <p:cNvSpPr>
            <a:spLocks noChangeShapeType="1"/>
          </p:cNvSpPr>
          <p:nvPr/>
        </p:nvSpPr>
        <p:spPr bwMode="auto">
          <a:xfrm>
            <a:off x="2571750" y="3543300"/>
            <a:ext cx="285750" cy="37147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7118" name="Line 14"/>
          <p:cNvSpPr>
            <a:spLocks noChangeShapeType="1"/>
          </p:cNvSpPr>
          <p:nvPr/>
        </p:nvSpPr>
        <p:spPr bwMode="auto">
          <a:xfrm flipV="1">
            <a:off x="2943225" y="3014663"/>
            <a:ext cx="242888" cy="9144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7119"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20" name="Oval 16"/>
          <p:cNvSpPr>
            <a:spLocks noChangeArrowheads="1"/>
          </p:cNvSpPr>
          <p:nvPr/>
        </p:nvSpPr>
        <p:spPr bwMode="auto">
          <a:xfrm>
            <a:off x="3109913" y="285591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21" name="Line 17"/>
          <p:cNvSpPr>
            <a:spLocks noChangeShapeType="1"/>
          </p:cNvSpPr>
          <p:nvPr/>
        </p:nvSpPr>
        <p:spPr bwMode="auto">
          <a:xfrm flipV="1">
            <a:off x="3214688" y="2143125"/>
            <a:ext cx="214312" cy="81438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7122" name="Oval 18"/>
          <p:cNvSpPr>
            <a:spLocks noChangeArrowheads="1"/>
          </p:cNvSpPr>
          <p:nvPr/>
        </p:nvSpPr>
        <p:spPr bwMode="auto">
          <a:xfrm>
            <a:off x="3338513" y="20129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23" name="Line 19"/>
          <p:cNvSpPr>
            <a:spLocks noChangeShapeType="1"/>
          </p:cNvSpPr>
          <p:nvPr/>
        </p:nvSpPr>
        <p:spPr bwMode="auto">
          <a:xfrm>
            <a:off x="3514725" y="2114550"/>
            <a:ext cx="385763" cy="4572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7124" name="Oval 20"/>
          <p:cNvSpPr>
            <a:spLocks noChangeArrowheads="1"/>
          </p:cNvSpPr>
          <p:nvPr/>
        </p:nvSpPr>
        <p:spPr bwMode="auto">
          <a:xfrm>
            <a:off x="3810000" y="25415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25" name="Line 21"/>
          <p:cNvSpPr>
            <a:spLocks noChangeShapeType="1"/>
          </p:cNvSpPr>
          <p:nvPr/>
        </p:nvSpPr>
        <p:spPr bwMode="auto">
          <a:xfrm flipV="1">
            <a:off x="3929063" y="1771650"/>
            <a:ext cx="214312" cy="87153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7126" name="Oval 22"/>
          <p:cNvSpPr>
            <a:spLocks noChangeArrowheads="1"/>
          </p:cNvSpPr>
          <p:nvPr/>
        </p:nvSpPr>
        <p:spPr bwMode="auto">
          <a:xfrm>
            <a:off x="4062413" y="16652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7127" name="Line 23"/>
          <p:cNvSpPr>
            <a:spLocks noChangeShapeType="1"/>
          </p:cNvSpPr>
          <p:nvPr/>
        </p:nvSpPr>
        <p:spPr bwMode="auto">
          <a:xfrm flipV="1">
            <a:off x="4186238" y="1214438"/>
            <a:ext cx="100012" cy="51435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7128" name="Oval 24"/>
          <p:cNvSpPr>
            <a:spLocks noChangeArrowheads="1"/>
          </p:cNvSpPr>
          <p:nvPr/>
        </p:nvSpPr>
        <p:spPr bwMode="auto">
          <a:xfrm>
            <a:off x="4205288" y="1022350"/>
            <a:ext cx="196850" cy="180975"/>
          </a:xfrm>
          <a:prstGeom prst="ellipse">
            <a:avLst/>
          </a:prstGeom>
          <a:solidFill>
            <a:srgbClr val="FF0000"/>
          </a:solidFill>
          <a:ln w="9525">
            <a:noFill/>
            <a:round/>
            <a:headEnd/>
            <a:tailEnd/>
          </a:ln>
        </p:spPr>
        <p:txBody>
          <a:bodyPr wrap="none" anchor="ctr"/>
          <a:lstStyle/>
          <a:p>
            <a:endParaRPr lang="en-US"/>
          </a:p>
        </p:txBody>
      </p:sp>
      <p:sp>
        <p:nvSpPr>
          <p:cNvPr id="47129" name="Rectangle 26"/>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7130" name="Rectangle 27"/>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7131" name="Rectangle 28"/>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7132" name="Rectangle 29"/>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7133" name="Rectangle 30"/>
          <p:cNvSpPr>
            <a:spLocks noChangeArrowheads="1"/>
          </p:cNvSpPr>
          <p:nvPr/>
        </p:nvSpPr>
        <p:spPr bwMode="auto">
          <a:xfrm>
            <a:off x="2724150" y="4114800"/>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7134" name="Rectangle 31"/>
          <p:cNvSpPr>
            <a:spLocks noChangeArrowheads="1"/>
          </p:cNvSpPr>
          <p:nvPr/>
        </p:nvSpPr>
        <p:spPr bwMode="auto">
          <a:xfrm>
            <a:off x="3227388" y="28194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C</a:t>
            </a:r>
          </a:p>
        </p:txBody>
      </p:sp>
      <p:sp>
        <p:nvSpPr>
          <p:cNvPr id="47135" name="Rectangle 32"/>
          <p:cNvSpPr>
            <a:spLocks noChangeArrowheads="1"/>
          </p:cNvSpPr>
          <p:nvPr/>
        </p:nvSpPr>
        <p:spPr bwMode="auto">
          <a:xfrm>
            <a:off x="3200400" y="1538288"/>
            <a:ext cx="558800"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t>
            </a:r>
          </a:p>
        </p:txBody>
      </p:sp>
      <p:sp>
        <p:nvSpPr>
          <p:cNvPr id="47136" name="Rectangle 33"/>
          <p:cNvSpPr>
            <a:spLocks noChangeArrowheads="1"/>
          </p:cNvSpPr>
          <p:nvPr/>
        </p:nvSpPr>
        <p:spPr bwMode="auto">
          <a:xfrm>
            <a:off x="3784600" y="2743200"/>
            <a:ext cx="55880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O</a:t>
            </a:r>
          </a:p>
        </p:txBody>
      </p:sp>
      <p:sp>
        <p:nvSpPr>
          <p:cNvPr id="47137" name="Rectangle 34"/>
          <p:cNvSpPr>
            <a:spLocks noChangeArrowheads="1"/>
          </p:cNvSpPr>
          <p:nvPr/>
        </p:nvSpPr>
        <p:spPr bwMode="auto">
          <a:xfrm>
            <a:off x="3775075" y="1338263"/>
            <a:ext cx="558800"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F</a:t>
            </a:r>
          </a:p>
        </p:txBody>
      </p:sp>
      <p:sp>
        <p:nvSpPr>
          <p:cNvPr id="47138" name="Rectangle 35"/>
          <p:cNvSpPr>
            <a:spLocks noChangeArrowheads="1"/>
          </p:cNvSpPr>
          <p:nvPr/>
        </p:nvSpPr>
        <p:spPr bwMode="auto">
          <a:xfrm>
            <a:off x="4021138" y="5222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Ne</a:t>
            </a:r>
          </a:p>
        </p:txBody>
      </p:sp>
      <p:sp>
        <p:nvSpPr>
          <p:cNvPr id="47139" name="AutoShape 3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7140" name="Oval 37"/>
          <p:cNvSpPr>
            <a:spLocks noChangeArrowheads="1"/>
          </p:cNvSpPr>
          <p:nvPr/>
        </p:nvSpPr>
        <p:spPr bwMode="auto">
          <a:xfrm>
            <a:off x="5305425" y="942975"/>
            <a:ext cx="547688" cy="546100"/>
          </a:xfrm>
          <a:prstGeom prst="ellipse">
            <a:avLst/>
          </a:prstGeom>
          <a:noFill/>
          <a:ln w="9525">
            <a:solidFill>
              <a:schemeClr val="tx1"/>
            </a:solidFill>
            <a:round/>
            <a:headEnd/>
            <a:tailEnd/>
          </a:ln>
        </p:spPr>
        <p:txBody>
          <a:bodyPr wrap="none" anchor="ctr"/>
          <a:lstStyle/>
          <a:p>
            <a:endParaRPr lang="en-US"/>
          </a:p>
        </p:txBody>
      </p:sp>
      <p:sp>
        <p:nvSpPr>
          <p:cNvPr id="47141" name="Oval 38"/>
          <p:cNvSpPr>
            <a:spLocks noChangeAspect="1" noChangeArrowheads="1"/>
          </p:cNvSpPr>
          <p:nvPr/>
        </p:nvSpPr>
        <p:spPr bwMode="auto">
          <a:xfrm>
            <a:off x="5168900" y="806450"/>
            <a:ext cx="820738" cy="819150"/>
          </a:xfrm>
          <a:prstGeom prst="ellipse">
            <a:avLst/>
          </a:prstGeom>
          <a:noFill/>
          <a:ln w="9525">
            <a:solidFill>
              <a:schemeClr val="tx1"/>
            </a:solidFill>
            <a:round/>
            <a:headEnd/>
            <a:tailEnd/>
          </a:ln>
        </p:spPr>
        <p:txBody>
          <a:bodyPr wrap="none" anchor="ctr"/>
          <a:lstStyle/>
          <a:p>
            <a:endParaRPr lang="en-US"/>
          </a:p>
        </p:txBody>
      </p:sp>
      <p:sp>
        <p:nvSpPr>
          <p:cNvPr id="47142" name="Oval 39"/>
          <p:cNvSpPr>
            <a:spLocks noChangeAspect="1" noChangeArrowheads="1"/>
          </p:cNvSpPr>
          <p:nvPr/>
        </p:nvSpPr>
        <p:spPr bwMode="auto">
          <a:xfrm>
            <a:off x="5032375" y="669925"/>
            <a:ext cx="1098550" cy="1098550"/>
          </a:xfrm>
          <a:prstGeom prst="ellipse">
            <a:avLst/>
          </a:prstGeom>
          <a:noFill/>
          <a:ln w="9525">
            <a:solidFill>
              <a:schemeClr val="tx1"/>
            </a:solidFill>
            <a:round/>
            <a:headEnd/>
            <a:tailEnd/>
          </a:ln>
        </p:spPr>
        <p:txBody>
          <a:bodyPr wrap="none" anchor="ctr"/>
          <a:lstStyle/>
          <a:p>
            <a:endParaRPr lang="en-US"/>
          </a:p>
        </p:txBody>
      </p:sp>
      <p:sp>
        <p:nvSpPr>
          <p:cNvPr id="47143" name="Oval 40"/>
          <p:cNvSpPr>
            <a:spLocks noChangeArrowheads="1"/>
          </p:cNvSpPr>
          <p:nvPr/>
        </p:nvSpPr>
        <p:spPr bwMode="auto">
          <a:xfrm>
            <a:off x="5486400" y="914400"/>
            <a:ext cx="136525" cy="136525"/>
          </a:xfrm>
          <a:prstGeom prst="ellipse">
            <a:avLst/>
          </a:prstGeom>
          <a:solidFill>
            <a:schemeClr val="hlink"/>
          </a:solidFill>
          <a:ln w="9525">
            <a:noFill/>
            <a:round/>
            <a:headEnd/>
            <a:tailEnd/>
          </a:ln>
        </p:spPr>
        <p:txBody>
          <a:bodyPr wrap="none" anchor="ctr"/>
          <a:lstStyle/>
          <a:p>
            <a:endParaRPr lang="en-US"/>
          </a:p>
        </p:txBody>
      </p:sp>
      <p:sp>
        <p:nvSpPr>
          <p:cNvPr id="47144" name="Oval 41"/>
          <p:cNvSpPr>
            <a:spLocks noChangeArrowheads="1"/>
          </p:cNvSpPr>
          <p:nvPr/>
        </p:nvSpPr>
        <p:spPr bwMode="auto">
          <a:xfrm>
            <a:off x="5410200" y="1371600"/>
            <a:ext cx="136525" cy="136525"/>
          </a:xfrm>
          <a:prstGeom prst="ellipse">
            <a:avLst/>
          </a:prstGeom>
          <a:solidFill>
            <a:schemeClr val="hlink"/>
          </a:solidFill>
          <a:ln w="9525">
            <a:noFill/>
            <a:round/>
            <a:headEnd/>
            <a:tailEnd/>
          </a:ln>
        </p:spPr>
        <p:txBody>
          <a:bodyPr wrap="none" anchor="ctr"/>
          <a:lstStyle/>
          <a:p>
            <a:endParaRPr lang="en-US"/>
          </a:p>
        </p:txBody>
      </p:sp>
      <p:sp>
        <p:nvSpPr>
          <p:cNvPr id="47145" name="Text Box 42"/>
          <p:cNvSpPr txBox="1">
            <a:spLocks noChangeArrowheads="1"/>
          </p:cNvSpPr>
          <p:nvPr/>
        </p:nvSpPr>
        <p:spPr bwMode="auto">
          <a:xfrm>
            <a:off x="5472113" y="1081088"/>
            <a:ext cx="242887" cy="214312"/>
          </a:xfrm>
          <a:prstGeom prst="rect">
            <a:avLst/>
          </a:prstGeom>
          <a:noFill/>
          <a:ln w="9525">
            <a:noFill/>
            <a:miter lim="800000"/>
            <a:headEnd/>
            <a:tailEnd/>
          </a:ln>
        </p:spPr>
        <p:txBody>
          <a:bodyPr wrap="none">
            <a:spAutoFit/>
          </a:bodyPr>
          <a:lstStyle/>
          <a:p>
            <a:r>
              <a:rPr lang="en-US" sz="800"/>
              <a:t>n</a:t>
            </a:r>
          </a:p>
        </p:txBody>
      </p:sp>
      <p:sp>
        <p:nvSpPr>
          <p:cNvPr id="47146" name="Oval 43"/>
          <p:cNvSpPr>
            <a:spLocks noChangeArrowheads="1"/>
          </p:cNvSpPr>
          <p:nvPr/>
        </p:nvSpPr>
        <p:spPr bwMode="auto">
          <a:xfrm>
            <a:off x="4876800" y="533400"/>
            <a:ext cx="1371600" cy="1371600"/>
          </a:xfrm>
          <a:prstGeom prst="ellipse">
            <a:avLst/>
          </a:prstGeom>
          <a:noFill/>
          <a:ln w="9525">
            <a:solidFill>
              <a:srgbClr val="C0C0C0"/>
            </a:solidFill>
            <a:round/>
            <a:headEnd/>
            <a:tailEnd/>
          </a:ln>
        </p:spPr>
        <p:txBody>
          <a:bodyPr wrap="none" anchor="ctr"/>
          <a:lstStyle/>
          <a:p>
            <a:endParaRPr lang="en-US"/>
          </a:p>
        </p:txBody>
      </p:sp>
      <p:sp>
        <p:nvSpPr>
          <p:cNvPr id="47147" name="Oval 44"/>
          <p:cNvSpPr>
            <a:spLocks noChangeArrowheads="1"/>
          </p:cNvSpPr>
          <p:nvPr/>
        </p:nvSpPr>
        <p:spPr bwMode="auto">
          <a:xfrm>
            <a:off x="5943600" y="1219200"/>
            <a:ext cx="136525" cy="136525"/>
          </a:xfrm>
          <a:prstGeom prst="ellipse">
            <a:avLst/>
          </a:prstGeom>
          <a:solidFill>
            <a:schemeClr val="hlink"/>
          </a:solidFill>
          <a:ln w="9525">
            <a:noFill/>
            <a:round/>
            <a:headEnd/>
            <a:tailEnd/>
          </a:ln>
        </p:spPr>
        <p:txBody>
          <a:bodyPr wrap="none" anchor="ctr"/>
          <a:lstStyle/>
          <a:p>
            <a:endParaRPr lang="en-US"/>
          </a:p>
        </p:txBody>
      </p:sp>
      <p:sp>
        <p:nvSpPr>
          <p:cNvPr id="47148" name="Oval 45"/>
          <p:cNvSpPr>
            <a:spLocks noChangeArrowheads="1"/>
          </p:cNvSpPr>
          <p:nvPr/>
        </p:nvSpPr>
        <p:spPr bwMode="auto">
          <a:xfrm>
            <a:off x="5257800" y="854075"/>
            <a:ext cx="136525" cy="136525"/>
          </a:xfrm>
          <a:prstGeom prst="ellipse">
            <a:avLst/>
          </a:prstGeom>
          <a:solidFill>
            <a:schemeClr val="hlink"/>
          </a:solidFill>
          <a:ln w="9525">
            <a:noFill/>
            <a:round/>
            <a:headEnd/>
            <a:tailEnd/>
          </a:ln>
        </p:spPr>
        <p:txBody>
          <a:bodyPr wrap="none" anchor="ctr"/>
          <a:lstStyle/>
          <a:p>
            <a:endParaRPr lang="en-US"/>
          </a:p>
        </p:txBody>
      </p:sp>
      <p:sp>
        <p:nvSpPr>
          <p:cNvPr id="47149" name="Oval 46"/>
          <p:cNvSpPr>
            <a:spLocks noChangeArrowheads="1"/>
          </p:cNvSpPr>
          <p:nvPr/>
        </p:nvSpPr>
        <p:spPr bwMode="auto">
          <a:xfrm>
            <a:off x="5715000" y="1463675"/>
            <a:ext cx="136525" cy="136525"/>
          </a:xfrm>
          <a:prstGeom prst="ellipse">
            <a:avLst/>
          </a:prstGeom>
          <a:solidFill>
            <a:schemeClr val="hlink"/>
          </a:solidFill>
          <a:ln w="9525">
            <a:noFill/>
            <a:round/>
            <a:headEnd/>
            <a:tailEnd/>
          </a:ln>
        </p:spPr>
        <p:txBody>
          <a:bodyPr wrap="none" anchor="ctr"/>
          <a:lstStyle/>
          <a:p>
            <a:endParaRPr lang="en-US"/>
          </a:p>
        </p:txBody>
      </p:sp>
      <p:sp>
        <p:nvSpPr>
          <p:cNvPr id="47150" name="Oval 47"/>
          <p:cNvSpPr>
            <a:spLocks noChangeArrowheads="1"/>
          </p:cNvSpPr>
          <p:nvPr/>
        </p:nvSpPr>
        <p:spPr bwMode="auto">
          <a:xfrm>
            <a:off x="5105400" y="1066800"/>
            <a:ext cx="136525" cy="136525"/>
          </a:xfrm>
          <a:prstGeom prst="ellipse">
            <a:avLst/>
          </a:prstGeom>
          <a:solidFill>
            <a:schemeClr val="hlink"/>
          </a:solidFill>
          <a:ln w="9525">
            <a:noFill/>
            <a:round/>
            <a:headEnd/>
            <a:tailEnd/>
          </a:ln>
        </p:spPr>
        <p:txBody>
          <a:bodyPr wrap="none" anchor="ctr"/>
          <a:lstStyle/>
          <a:p>
            <a:endParaRPr lang="en-US"/>
          </a:p>
        </p:txBody>
      </p:sp>
      <p:sp>
        <p:nvSpPr>
          <p:cNvPr id="47151" name="Oval 48"/>
          <p:cNvSpPr>
            <a:spLocks noChangeArrowheads="1"/>
          </p:cNvSpPr>
          <p:nvPr/>
        </p:nvSpPr>
        <p:spPr bwMode="auto">
          <a:xfrm>
            <a:off x="5105400" y="1295400"/>
            <a:ext cx="136525" cy="136525"/>
          </a:xfrm>
          <a:prstGeom prst="ellipse">
            <a:avLst/>
          </a:prstGeom>
          <a:solidFill>
            <a:srgbClr val="FF0000"/>
          </a:solidFill>
          <a:ln w="9525">
            <a:noFill/>
            <a:round/>
            <a:headEnd/>
            <a:tailEnd/>
          </a:ln>
        </p:spPr>
        <p:txBody>
          <a:bodyPr wrap="none" anchor="ctr"/>
          <a:lstStyle/>
          <a:p>
            <a:endParaRPr lang="en-US"/>
          </a:p>
        </p:txBody>
      </p:sp>
      <p:sp>
        <p:nvSpPr>
          <p:cNvPr id="47152" name="Oval 49"/>
          <p:cNvSpPr>
            <a:spLocks noChangeArrowheads="1"/>
          </p:cNvSpPr>
          <p:nvPr/>
        </p:nvSpPr>
        <p:spPr bwMode="auto">
          <a:xfrm>
            <a:off x="5638800" y="762000"/>
            <a:ext cx="136525" cy="136525"/>
          </a:xfrm>
          <a:prstGeom prst="ellipse">
            <a:avLst/>
          </a:prstGeom>
          <a:solidFill>
            <a:schemeClr val="hlink"/>
          </a:solidFill>
          <a:ln w="9525">
            <a:noFill/>
            <a:round/>
            <a:headEnd/>
            <a:tailEnd/>
          </a:ln>
        </p:spPr>
        <p:txBody>
          <a:bodyPr wrap="none" anchor="ctr"/>
          <a:lstStyle/>
          <a:p>
            <a:endParaRPr lang="en-US"/>
          </a:p>
        </p:txBody>
      </p:sp>
      <p:sp>
        <p:nvSpPr>
          <p:cNvPr id="47153" name="Oval 50"/>
          <p:cNvSpPr>
            <a:spLocks noChangeArrowheads="1"/>
          </p:cNvSpPr>
          <p:nvPr/>
        </p:nvSpPr>
        <p:spPr bwMode="auto">
          <a:xfrm>
            <a:off x="5867400" y="914400"/>
            <a:ext cx="136525" cy="136525"/>
          </a:xfrm>
          <a:prstGeom prst="ellipse">
            <a:avLst/>
          </a:prstGeom>
          <a:solidFill>
            <a:schemeClr val="hlink"/>
          </a:solidFill>
          <a:ln w="9525">
            <a:noFill/>
            <a:round/>
            <a:headEnd/>
            <a:tailEnd/>
          </a:ln>
        </p:spPr>
        <p:txBody>
          <a:bodyPr wrap="none" anchor="ctr"/>
          <a:lstStyle/>
          <a:p>
            <a:endParaRPr lang="en-US"/>
          </a:p>
        </p:txBody>
      </p:sp>
      <p:sp>
        <p:nvSpPr>
          <p:cNvPr id="47154" name="Oval 51"/>
          <p:cNvSpPr>
            <a:spLocks noChangeArrowheads="1"/>
          </p:cNvSpPr>
          <p:nvPr/>
        </p:nvSpPr>
        <p:spPr bwMode="auto">
          <a:xfrm>
            <a:off x="5334000" y="1524000"/>
            <a:ext cx="136525" cy="136525"/>
          </a:xfrm>
          <a:prstGeom prst="ellipse">
            <a:avLst/>
          </a:prstGeom>
          <a:solidFill>
            <a:schemeClr val="hlink"/>
          </a:solidFill>
          <a:ln w="9525">
            <a:noFill/>
            <a:round/>
            <a:headEnd/>
            <a:tailEnd/>
          </a:ln>
        </p:spPr>
        <p:txBody>
          <a:bodyPr wrap="none" anchor="ctr"/>
          <a:lstStyle/>
          <a:p>
            <a:endParaRPr lang="en-US"/>
          </a:p>
        </p:txBody>
      </p:sp>
      <p:grpSp>
        <p:nvGrpSpPr>
          <p:cNvPr id="2" name="Group 52"/>
          <p:cNvGrpSpPr>
            <a:grpSpLocks/>
          </p:cNvGrpSpPr>
          <p:nvPr/>
        </p:nvGrpSpPr>
        <p:grpSpPr bwMode="auto">
          <a:xfrm>
            <a:off x="5486400" y="4572000"/>
            <a:ext cx="1604963" cy="1066800"/>
            <a:chOff x="3456" y="2784"/>
            <a:chExt cx="1011" cy="672"/>
          </a:xfrm>
        </p:grpSpPr>
        <p:sp>
          <p:nvSpPr>
            <p:cNvPr id="47157" name="Oval 53"/>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7158" name="Oval 54"/>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7159" name="Oval 55"/>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7160" name="Oval 56"/>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7161" name="Oval 57"/>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7162" name="Text Box 58"/>
            <p:cNvSpPr txBox="1">
              <a:spLocks noChangeArrowheads="1"/>
            </p:cNvSpPr>
            <p:nvPr/>
          </p:nvSpPr>
          <p:spPr bwMode="auto">
            <a:xfrm>
              <a:off x="3459" y="2928"/>
              <a:ext cx="240" cy="192"/>
            </a:xfrm>
            <a:prstGeom prst="rect">
              <a:avLst/>
            </a:prstGeom>
            <a:noFill/>
            <a:ln w="9525">
              <a:noFill/>
              <a:miter lim="800000"/>
              <a:headEnd/>
              <a:tailEnd/>
            </a:ln>
          </p:spPr>
          <p:txBody>
            <a:bodyPr wrap="none">
              <a:spAutoFit/>
            </a:bodyPr>
            <a:lstStyle/>
            <a:p>
              <a:pPr algn="ctr"/>
              <a:r>
                <a:rPr lang="en-US" sz="1400" b="1"/>
                <a:t>2s</a:t>
              </a:r>
            </a:p>
          </p:txBody>
        </p:sp>
        <p:sp>
          <p:nvSpPr>
            <p:cNvPr id="47163" name="Text Box 59"/>
            <p:cNvSpPr txBox="1">
              <a:spLocks noChangeArrowheads="1"/>
            </p:cNvSpPr>
            <p:nvPr/>
          </p:nvSpPr>
          <p:spPr bwMode="auto">
            <a:xfrm>
              <a:off x="3456" y="2784"/>
              <a:ext cx="246" cy="192"/>
            </a:xfrm>
            <a:prstGeom prst="rect">
              <a:avLst/>
            </a:prstGeom>
            <a:noFill/>
            <a:ln w="9525">
              <a:noFill/>
              <a:miter lim="800000"/>
              <a:headEnd/>
              <a:tailEnd/>
            </a:ln>
          </p:spPr>
          <p:txBody>
            <a:bodyPr wrap="none">
              <a:spAutoFit/>
            </a:bodyPr>
            <a:lstStyle/>
            <a:p>
              <a:pPr algn="ctr"/>
              <a:r>
                <a:rPr lang="en-US" sz="1400" b="1"/>
                <a:t>2p</a:t>
              </a:r>
            </a:p>
          </p:txBody>
        </p:sp>
        <p:sp>
          <p:nvSpPr>
            <p:cNvPr id="47164" name="Text Box 60"/>
            <p:cNvSpPr txBox="1">
              <a:spLocks noChangeArrowheads="1"/>
            </p:cNvSpPr>
            <p:nvPr/>
          </p:nvSpPr>
          <p:spPr bwMode="auto">
            <a:xfrm>
              <a:off x="3459" y="3264"/>
              <a:ext cx="240" cy="192"/>
            </a:xfrm>
            <a:prstGeom prst="rect">
              <a:avLst/>
            </a:prstGeom>
            <a:noFill/>
            <a:ln w="9525">
              <a:noFill/>
              <a:miter lim="800000"/>
              <a:headEnd/>
              <a:tailEnd/>
            </a:ln>
          </p:spPr>
          <p:txBody>
            <a:bodyPr wrap="none">
              <a:spAutoFit/>
            </a:bodyPr>
            <a:lstStyle/>
            <a:p>
              <a:pPr algn="ctr"/>
              <a:r>
                <a:rPr lang="en-US" sz="1400" b="1"/>
                <a:t>1s</a:t>
              </a:r>
            </a:p>
          </p:txBody>
        </p:sp>
        <p:sp>
          <p:nvSpPr>
            <p:cNvPr id="47165" name="Line 61"/>
            <p:cNvSpPr>
              <a:spLocks noChangeShapeType="1"/>
            </p:cNvSpPr>
            <p:nvPr/>
          </p:nvSpPr>
          <p:spPr bwMode="auto">
            <a:xfrm flipV="1">
              <a:off x="3843" y="331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7166" name="Line 62"/>
            <p:cNvSpPr>
              <a:spLocks noChangeShapeType="1"/>
            </p:cNvSpPr>
            <p:nvPr/>
          </p:nvSpPr>
          <p:spPr bwMode="auto">
            <a:xfrm flipV="1">
              <a:off x="3891" y="336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7167" name="Line 63"/>
            <p:cNvSpPr>
              <a:spLocks noChangeShapeType="1"/>
            </p:cNvSpPr>
            <p:nvPr/>
          </p:nvSpPr>
          <p:spPr bwMode="auto">
            <a:xfrm flipV="1">
              <a:off x="3843" y="2976"/>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7168" name="Line 64"/>
            <p:cNvSpPr>
              <a:spLocks noChangeShapeType="1"/>
            </p:cNvSpPr>
            <p:nvPr/>
          </p:nvSpPr>
          <p:spPr bwMode="auto">
            <a:xfrm flipV="1">
              <a:off x="3891" y="3024"/>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7169" name="Line 65"/>
            <p:cNvSpPr>
              <a:spLocks noChangeShapeType="1"/>
            </p:cNvSpPr>
            <p:nvPr/>
          </p:nvSpPr>
          <p:spPr bwMode="auto">
            <a:xfrm flipV="1">
              <a:off x="4083"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7170" name="Line 66"/>
            <p:cNvSpPr>
              <a:spLocks noChangeShapeType="1"/>
            </p:cNvSpPr>
            <p:nvPr/>
          </p:nvSpPr>
          <p:spPr bwMode="auto">
            <a:xfrm flipV="1">
              <a:off x="4224"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7171" name="Line 67"/>
            <p:cNvSpPr>
              <a:spLocks noChangeShapeType="1"/>
            </p:cNvSpPr>
            <p:nvPr/>
          </p:nvSpPr>
          <p:spPr bwMode="auto">
            <a:xfrm flipV="1">
              <a:off x="4368"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7172" name="Line 68"/>
            <p:cNvSpPr>
              <a:spLocks noChangeShapeType="1"/>
            </p:cNvSpPr>
            <p:nvPr/>
          </p:nvSpPr>
          <p:spPr bwMode="auto">
            <a:xfrm flipV="1">
              <a:off x="4416" y="2880"/>
              <a:ext cx="0" cy="96"/>
            </a:xfrm>
            <a:prstGeom prst="line">
              <a:avLst/>
            </a:prstGeom>
            <a:noFill/>
            <a:ln w="9525">
              <a:solidFill>
                <a:srgbClr val="FF0000"/>
              </a:solidFill>
              <a:round/>
              <a:headEnd type="triangle" w="med" len="med"/>
              <a:tailEnd/>
            </a:ln>
          </p:spPr>
          <p:txBody>
            <a:bodyPr wrap="none" anchor="ctr"/>
            <a:lstStyle/>
            <a:p>
              <a:endParaRPr lang="en-US"/>
            </a:p>
          </p:txBody>
        </p:sp>
        <p:sp>
          <p:nvSpPr>
            <p:cNvPr id="47173" name="Line 69"/>
            <p:cNvSpPr>
              <a:spLocks noChangeShapeType="1"/>
            </p:cNvSpPr>
            <p:nvPr/>
          </p:nvSpPr>
          <p:spPr bwMode="auto">
            <a:xfrm flipV="1">
              <a:off x="4128" y="288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7174" name="Line 70"/>
            <p:cNvSpPr>
              <a:spLocks noChangeShapeType="1"/>
            </p:cNvSpPr>
            <p:nvPr/>
          </p:nvSpPr>
          <p:spPr bwMode="auto">
            <a:xfrm flipV="1">
              <a:off x="4272" y="2880"/>
              <a:ext cx="0" cy="96"/>
            </a:xfrm>
            <a:prstGeom prst="line">
              <a:avLst/>
            </a:prstGeom>
            <a:noFill/>
            <a:ln w="9525">
              <a:solidFill>
                <a:schemeClr val="tx1"/>
              </a:solidFill>
              <a:round/>
              <a:headEnd type="triangle" w="med" len="med"/>
              <a:tailEnd/>
            </a:ln>
          </p:spPr>
          <p:txBody>
            <a:bodyPr wrap="none" anchor="ctr"/>
            <a:lstStyle/>
            <a:p>
              <a:endParaRPr lang="en-US"/>
            </a:p>
          </p:txBody>
        </p:sp>
      </p:grpSp>
      <p:sp>
        <p:nvSpPr>
          <p:cNvPr id="342088" name="Text Box 72"/>
          <p:cNvSpPr txBox="1">
            <a:spLocks noChangeArrowheads="1"/>
          </p:cNvSpPr>
          <p:nvPr/>
        </p:nvSpPr>
        <p:spPr bwMode="auto">
          <a:xfrm>
            <a:off x="4795838" y="2259013"/>
            <a:ext cx="4052887" cy="2193925"/>
          </a:xfrm>
          <a:prstGeom prst="rect">
            <a:avLst/>
          </a:prstGeom>
          <a:noFill/>
          <a:ln w="9525">
            <a:noFill/>
            <a:miter lim="800000"/>
            <a:headEnd/>
            <a:tailEnd/>
          </a:ln>
        </p:spPr>
        <p:txBody>
          <a:bodyPr wrap="none">
            <a:spAutoFit/>
          </a:bodyPr>
          <a:lstStyle/>
          <a:p>
            <a:pPr>
              <a:buFontTx/>
              <a:buChar char="•"/>
            </a:pPr>
            <a:r>
              <a:rPr lang="en-US" sz="2400"/>
              <a:t>  Ne has a lower IE than He</a:t>
            </a:r>
          </a:p>
          <a:p>
            <a:pPr>
              <a:buFontTx/>
              <a:buChar char="•"/>
            </a:pPr>
            <a:endParaRPr lang="en-US" sz="800"/>
          </a:p>
          <a:p>
            <a:pPr>
              <a:buFontTx/>
              <a:buChar char="•"/>
            </a:pPr>
            <a:r>
              <a:rPr lang="en-US" sz="2400"/>
              <a:t>  Both are full energy levels,</a:t>
            </a:r>
          </a:p>
          <a:p>
            <a:pPr>
              <a:buFontTx/>
              <a:buChar char="•"/>
            </a:pPr>
            <a:endParaRPr lang="en-US" sz="800"/>
          </a:p>
          <a:p>
            <a:pPr>
              <a:buFontTx/>
              <a:buChar char="•"/>
            </a:pPr>
            <a:r>
              <a:rPr lang="en-US" sz="2400"/>
              <a:t>  Ne has more shielding</a:t>
            </a:r>
          </a:p>
          <a:p>
            <a:pPr>
              <a:buFontTx/>
              <a:buChar char="•"/>
            </a:pPr>
            <a:endParaRPr lang="en-US" sz="800"/>
          </a:p>
          <a:p>
            <a:pPr>
              <a:buFontTx/>
              <a:buChar char="•"/>
            </a:pPr>
            <a:r>
              <a:rPr lang="en-US" sz="2400"/>
              <a:t>  Greater distance</a:t>
            </a:r>
          </a:p>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42088">
                                            <p:txEl>
                                              <p:pRg st="0" end="0"/>
                                            </p:txEl>
                                          </p:spTgt>
                                        </p:tgtEl>
                                        <p:attrNameLst>
                                          <p:attrName>style.visibility</p:attrName>
                                        </p:attrNameLst>
                                      </p:cBhvr>
                                      <p:to>
                                        <p:strVal val="visible"/>
                                      </p:to>
                                    </p:set>
                                    <p:animEffect transition="in" filter="fade">
                                      <p:cBhvr>
                                        <p:cTn id="13" dur="2000"/>
                                        <p:tgtEl>
                                          <p:spTgt spid="34208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2088">
                                            <p:txEl>
                                              <p:pRg st="2" end="2"/>
                                            </p:txEl>
                                          </p:spTgt>
                                        </p:tgtEl>
                                        <p:attrNameLst>
                                          <p:attrName>style.visibility</p:attrName>
                                        </p:attrNameLst>
                                      </p:cBhvr>
                                      <p:to>
                                        <p:strVal val="visible"/>
                                      </p:to>
                                    </p:set>
                                    <p:animEffect transition="in" filter="fade">
                                      <p:cBhvr>
                                        <p:cTn id="18" dur="2000"/>
                                        <p:tgtEl>
                                          <p:spTgt spid="34208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2088">
                                            <p:txEl>
                                              <p:pRg st="4" end="4"/>
                                            </p:txEl>
                                          </p:spTgt>
                                        </p:tgtEl>
                                        <p:attrNameLst>
                                          <p:attrName>style.visibility</p:attrName>
                                        </p:attrNameLst>
                                      </p:cBhvr>
                                      <p:to>
                                        <p:strVal val="visible"/>
                                      </p:to>
                                    </p:set>
                                    <p:animEffect transition="in" filter="fade">
                                      <p:cBhvr>
                                        <p:cTn id="23" dur="2000"/>
                                        <p:tgtEl>
                                          <p:spTgt spid="34208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2088">
                                            <p:txEl>
                                              <p:pRg st="6" end="6"/>
                                            </p:txEl>
                                          </p:spTgt>
                                        </p:tgtEl>
                                        <p:attrNameLst>
                                          <p:attrName>style.visibility</p:attrName>
                                        </p:attrNameLst>
                                      </p:cBhvr>
                                      <p:to>
                                        <p:strVal val="visible"/>
                                      </p:to>
                                    </p:set>
                                    <p:animEffect transition="in" filter="fade">
                                      <p:cBhvr>
                                        <p:cTn id="28" dur="2000"/>
                                        <p:tgtEl>
                                          <p:spTgt spid="3420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8131"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8132"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8133"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8134"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35"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8136" name="Oval 8"/>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37" name="Freeform 9"/>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8138" name="Oval 10"/>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39" name="Freeform 11"/>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8140" name="Oval 12"/>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41" name="Line 13"/>
          <p:cNvSpPr>
            <a:spLocks noChangeShapeType="1"/>
          </p:cNvSpPr>
          <p:nvPr/>
        </p:nvSpPr>
        <p:spPr bwMode="auto">
          <a:xfrm>
            <a:off x="2571750" y="3543300"/>
            <a:ext cx="285750" cy="37147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8142" name="Line 14"/>
          <p:cNvSpPr>
            <a:spLocks noChangeShapeType="1"/>
          </p:cNvSpPr>
          <p:nvPr/>
        </p:nvSpPr>
        <p:spPr bwMode="auto">
          <a:xfrm flipV="1">
            <a:off x="2943225" y="3014663"/>
            <a:ext cx="242888" cy="9144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8143" name="Oval 15"/>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44" name="Oval 16"/>
          <p:cNvSpPr>
            <a:spLocks noChangeArrowheads="1"/>
          </p:cNvSpPr>
          <p:nvPr/>
        </p:nvSpPr>
        <p:spPr bwMode="auto">
          <a:xfrm>
            <a:off x="3109913" y="285591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45" name="Line 17"/>
          <p:cNvSpPr>
            <a:spLocks noChangeShapeType="1"/>
          </p:cNvSpPr>
          <p:nvPr/>
        </p:nvSpPr>
        <p:spPr bwMode="auto">
          <a:xfrm flipV="1">
            <a:off x="3214688" y="2143125"/>
            <a:ext cx="214312" cy="81438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8146" name="Oval 18"/>
          <p:cNvSpPr>
            <a:spLocks noChangeArrowheads="1"/>
          </p:cNvSpPr>
          <p:nvPr/>
        </p:nvSpPr>
        <p:spPr bwMode="auto">
          <a:xfrm>
            <a:off x="3338513" y="20129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47" name="Line 19"/>
          <p:cNvSpPr>
            <a:spLocks noChangeShapeType="1"/>
          </p:cNvSpPr>
          <p:nvPr/>
        </p:nvSpPr>
        <p:spPr bwMode="auto">
          <a:xfrm>
            <a:off x="3514725" y="2114550"/>
            <a:ext cx="385763" cy="4572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8148" name="Oval 20"/>
          <p:cNvSpPr>
            <a:spLocks noChangeArrowheads="1"/>
          </p:cNvSpPr>
          <p:nvPr/>
        </p:nvSpPr>
        <p:spPr bwMode="auto">
          <a:xfrm>
            <a:off x="3810000" y="25415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49" name="Line 21"/>
          <p:cNvSpPr>
            <a:spLocks noChangeShapeType="1"/>
          </p:cNvSpPr>
          <p:nvPr/>
        </p:nvSpPr>
        <p:spPr bwMode="auto">
          <a:xfrm flipV="1">
            <a:off x="3929063" y="1771650"/>
            <a:ext cx="214312" cy="87153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8150" name="Oval 22"/>
          <p:cNvSpPr>
            <a:spLocks noChangeArrowheads="1"/>
          </p:cNvSpPr>
          <p:nvPr/>
        </p:nvSpPr>
        <p:spPr bwMode="auto">
          <a:xfrm>
            <a:off x="4062413" y="16652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51" name="Line 23"/>
          <p:cNvSpPr>
            <a:spLocks noChangeShapeType="1"/>
          </p:cNvSpPr>
          <p:nvPr/>
        </p:nvSpPr>
        <p:spPr bwMode="auto">
          <a:xfrm flipV="1">
            <a:off x="4186238" y="1214438"/>
            <a:ext cx="100012" cy="51435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8152" name="Oval 24"/>
          <p:cNvSpPr>
            <a:spLocks noChangeArrowheads="1"/>
          </p:cNvSpPr>
          <p:nvPr/>
        </p:nvSpPr>
        <p:spPr bwMode="auto">
          <a:xfrm>
            <a:off x="4205288" y="10223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8153" name="Line 26"/>
          <p:cNvSpPr>
            <a:spLocks noChangeShapeType="1"/>
          </p:cNvSpPr>
          <p:nvPr/>
        </p:nvSpPr>
        <p:spPr bwMode="auto">
          <a:xfrm>
            <a:off x="4314825" y="1128713"/>
            <a:ext cx="285750" cy="374332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48154" name="Oval 27"/>
          <p:cNvSpPr>
            <a:spLocks noChangeArrowheads="1"/>
          </p:cNvSpPr>
          <p:nvPr/>
        </p:nvSpPr>
        <p:spPr bwMode="auto">
          <a:xfrm>
            <a:off x="4533900" y="4835525"/>
            <a:ext cx="196850" cy="180975"/>
          </a:xfrm>
          <a:prstGeom prst="ellipse">
            <a:avLst/>
          </a:prstGeom>
          <a:solidFill>
            <a:srgbClr val="FF0000"/>
          </a:solidFill>
          <a:ln w="9525">
            <a:noFill/>
            <a:round/>
            <a:headEnd/>
            <a:tailEnd/>
          </a:ln>
        </p:spPr>
        <p:txBody>
          <a:bodyPr wrap="none" anchor="ctr"/>
          <a:lstStyle/>
          <a:p>
            <a:endParaRPr lang="en-US"/>
          </a:p>
        </p:txBody>
      </p:sp>
      <p:grpSp>
        <p:nvGrpSpPr>
          <p:cNvPr id="48155" name="Group 28"/>
          <p:cNvGrpSpPr>
            <a:grpSpLocks/>
          </p:cNvGrpSpPr>
          <p:nvPr/>
        </p:nvGrpSpPr>
        <p:grpSpPr bwMode="auto">
          <a:xfrm>
            <a:off x="1560513" y="457200"/>
            <a:ext cx="3640137" cy="5091113"/>
            <a:chOff x="983" y="288"/>
            <a:chExt cx="2293" cy="3207"/>
          </a:xfrm>
        </p:grpSpPr>
        <p:sp>
          <p:nvSpPr>
            <p:cNvPr id="48196" name="Rectangle 29"/>
            <p:cNvSpPr>
              <a:spLocks noChangeArrowheads="1"/>
            </p:cNvSpPr>
            <p:nvPr/>
          </p:nvSpPr>
          <p:spPr bwMode="auto">
            <a:xfrm>
              <a:off x="983" y="1728"/>
              <a:ext cx="217"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8197" name="Rectangle 30"/>
            <p:cNvSpPr>
              <a:spLocks noChangeArrowheads="1"/>
            </p:cNvSpPr>
            <p:nvPr/>
          </p:nvSpPr>
          <p:spPr bwMode="auto">
            <a:xfrm>
              <a:off x="1051" y="288"/>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8198" name="Rectangle 31"/>
            <p:cNvSpPr>
              <a:spLocks noChangeArrowheads="1"/>
            </p:cNvSpPr>
            <p:nvPr/>
          </p:nvSpPr>
          <p:spPr bwMode="auto">
            <a:xfrm>
              <a:off x="1364" y="2841"/>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8199" name="Rectangle 32"/>
            <p:cNvSpPr>
              <a:spLocks noChangeArrowheads="1"/>
            </p:cNvSpPr>
            <p:nvPr/>
          </p:nvSpPr>
          <p:spPr bwMode="auto">
            <a:xfrm>
              <a:off x="1440" y="1890"/>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8200" name="Rectangle 33"/>
            <p:cNvSpPr>
              <a:spLocks noChangeArrowheads="1"/>
            </p:cNvSpPr>
            <p:nvPr/>
          </p:nvSpPr>
          <p:spPr bwMode="auto">
            <a:xfrm>
              <a:off x="1716" y="2592"/>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48201" name="Rectangle 34"/>
            <p:cNvSpPr>
              <a:spLocks noChangeArrowheads="1"/>
            </p:cNvSpPr>
            <p:nvPr/>
          </p:nvSpPr>
          <p:spPr bwMode="auto">
            <a:xfrm>
              <a:off x="2033" y="1776"/>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C</a:t>
              </a:r>
            </a:p>
          </p:txBody>
        </p:sp>
        <p:sp>
          <p:nvSpPr>
            <p:cNvPr id="48202" name="Rectangle 35"/>
            <p:cNvSpPr>
              <a:spLocks noChangeArrowheads="1"/>
            </p:cNvSpPr>
            <p:nvPr/>
          </p:nvSpPr>
          <p:spPr bwMode="auto">
            <a:xfrm>
              <a:off x="2016" y="969"/>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t>
              </a:r>
            </a:p>
          </p:txBody>
        </p:sp>
        <p:sp>
          <p:nvSpPr>
            <p:cNvPr id="48203" name="Rectangle 36"/>
            <p:cNvSpPr>
              <a:spLocks noChangeArrowheads="1"/>
            </p:cNvSpPr>
            <p:nvPr/>
          </p:nvSpPr>
          <p:spPr bwMode="auto">
            <a:xfrm>
              <a:off x="2384" y="1728"/>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O</a:t>
              </a:r>
            </a:p>
          </p:txBody>
        </p:sp>
        <p:sp>
          <p:nvSpPr>
            <p:cNvPr id="48204" name="Rectangle 37"/>
            <p:cNvSpPr>
              <a:spLocks noChangeArrowheads="1"/>
            </p:cNvSpPr>
            <p:nvPr/>
          </p:nvSpPr>
          <p:spPr bwMode="auto">
            <a:xfrm>
              <a:off x="2378" y="843"/>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F</a:t>
              </a:r>
            </a:p>
          </p:txBody>
        </p:sp>
        <p:sp>
          <p:nvSpPr>
            <p:cNvPr id="48205" name="Rectangle 38"/>
            <p:cNvSpPr>
              <a:spLocks noChangeArrowheads="1"/>
            </p:cNvSpPr>
            <p:nvPr/>
          </p:nvSpPr>
          <p:spPr bwMode="auto">
            <a:xfrm>
              <a:off x="2533" y="329"/>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Ne</a:t>
              </a:r>
            </a:p>
          </p:txBody>
        </p:sp>
        <p:sp>
          <p:nvSpPr>
            <p:cNvPr id="48206" name="Rectangle 39"/>
            <p:cNvSpPr>
              <a:spLocks noChangeArrowheads="1"/>
            </p:cNvSpPr>
            <p:nvPr/>
          </p:nvSpPr>
          <p:spPr bwMode="auto">
            <a:xfrm>
              <a:off x="2736" y="3168"/>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a:t>
              </a:r>
            </a:p>
          </p:txBody>
        </p:sp>
      </p:grpSp>
      <p:sp>
        <p:nvSpPr>
          <p:cNvPr id="48156" name="AutoShape 40">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8157" name="Oval 41"/>
          <p:cNvSpPr>
            <a:spLocks noChangeArrowheads="1"/>
          </p:cNvSpPr>
          <p:nvPr/>
        </p:nvSpPr>
        <p:spPr bwMode="auto">
          <a:xfrm>
            <a:off x="5305425" y="942975"/>
            <a:ext cx="547688" cy="546100"/>
          </a:xfrm>
          <a:prstGeom prst="ellipse">
            <a:avLst/>
          </a:prstGeom>
          <a:noFill/>
          <a:ln w="9525">
            <a:solidFill>
              <a:schemeClr val="tx1"/>
            </a:solidFill>
            <a:round/>
            <a:headEnd/>
            <a:tailEnd/>
          </a:ln>
        </p:spPr>
        <p:txBody>
          <a:bodyPr wrap="none" anchor="ctr"/>
          <a:lstStyle/>
          <a:p>
            <a:endParaRPr lang="en-US"/>
          </a:p>
        </p:txBody>
      </p:sp>
      <p:sp>
        <p:nvSpPr>
          <p:cNvPr id="48158" name="Oval 42"/>
          <p:cNvSpPr>
            <a:spLocks noChangeAspect="1" noChangeArrowheads="1"/>
          </p:cNvSpPr>
          <p:nvPr/>
        </p:nvSpPr>
        <p:spPr bwMode="auto">
          <a:xfrm>
            <a:off x="5168900" y="806450"/>
            <a:ext cx="820738" cy="819150"/>
          </a:xfrm>
          <a:prstGeom prst="ellipse">
            <a:avLst/>
          </a:prstGeom>
          <a:noFill/>
          <a:ln w="9525">
            <a:solidFill>
              <a:schemeClr val="tx1"/>
            </a:solidFill>
            <a:round/>
            <a:headEnd/>
            <a:tailEnd/>
          </a:ln>
        </p:spPr>
        <p:txBody>
          <a:bodyPr wrap="none" anchor="ctr"/>
          <a:lstStyle/>
          <a:p>
            <a:endParaRPr lang="en-US"/>
          </a:p>
        </p:txBody>
      </p:sp>
      <p:sp>
        <p:nvSpPr>
          <p:cNvPr id="48159" name="Oval 43"/>
          <p:cNvSpPr>
            <a:spLocks noChangeAspect="1" noChangeArrowheads="1"/>
          </p:cNvSpPr>
          <p:nvPr/>
        </p:nvSpPr>
        <p:spPr bwMode="auto">
          <a:xfrm>
            <a:off x="5032375" y="669925"/>
            <a:ext cx="1098550" cy="1098550"/>
          </a:xfrm>
          <a:prstGeom prst="ellipse">
            <a:avLst/>
          </a:prstGeom>
          <a:noFill/>
          <a:ln w="9525">
            <a:solidFill>
              <a:schemeClr val="tx1"/>
            </a:solidFill>
            <a:round/>
            <a:headEnd/>
            <a:tailEnd/>
          </a:ln>
        </p:spPr>
        <p:txBody>
          <a:bodyPr wrap="none" anchor="ctr"/>
          <a:lstStyle/>
          <a:p>
            <a:endParaRPr lang="en-US"/>
          </a:p>
        </p:txBody>
      </p:sp>
      <p:sp>
        <p:nvSpPr>
          <p:cNvPr id="48160" name="Oval 44"/>
          <p:cNvSpPr>
            <a:spLocks noChangeArrowheads="1"/>
          </p:cNvSpPr>
          <p:nvPr/>
        </p:nvSpPr>
        <p:spPr bwMode="auto">
          <a:xfrm>
            <a:off x="5486400" y="914400"/>
            <a:ext cx="136525" cy="136525"/>
          </a:xfrm>
          <a:prstGeom prst="ellipse">
            <a:avLst/>
          </a:prstGeom>
          <a:solidFill>
            <a:schemeClr val="hlink"/>
          </a:solidFill>
          <a:ln w="9525">
            <a:noFill/>
            <a:round/>
            <a:headEnd/>
            <a:tailEnd/>
          </a:ln>
        </p:spPr>
        <p:txBody>
          <a:bodyPr wrap="none" anchor="ctr"/>
          <a:lstStyle/>
          <a:p>
            <a:endParaRPr lang="en-US"/>
          </a:p>
        </p:txBody>
      </p:sp>
      <p:sp>
        <p:nvSpPr>
          <p:cNvPr id="48161" name="Oval 45"/>
          <p:cNvSpPr>
            <a:spLocks noChangeArrowheads="1"/>
          </p:cNvSpPr>
          <p:nvPr/>
        </p:nvSpPr>
        <p:spPr bwMode="auto">
          <a:xfrm>
            <a:off x="5410200" y="1371600"/>
            <a:ext cx="136525" cy="136525"/>
          </a:xfrm>
          <a:prstGeom prst="ellipse">
            <a:avLst/>
          </a:prstGeom>
          <a:solidFill>
            <a:schemeClr val="hlink"/>
          </a:solidFill>
          <a:ln w="9525">
            <a:noFill/>
            <a:round/>
            <a:headEnd/>
            <a:tailEnd/>
          </a:ln>
        </p:spPr>
        <p:txBody>
          <a:bodyPr wrap="none" anchor="ctr"/>
          <a:lstStyle/>
          <a:p>
            <a:endParaRPr lang="en-US"/>
          </a:p>
        </p:txBody>
      </p:sp>
      <p:sp>
        <p:nvSpPr>
          <p:cNvPr id="48162" name="Text Box 46"/>
          <p:cNvSpPr txBox="1">
            <a:spLocks noChangeArrowheads="1"/>
          </p:cNvSpPr>
          <p:nvPr/>
        </p:nvSpPr>
        <p:spPr bwMode="auto">
          <a:xfrm>
            <a:off x="5472113" y="1081088"/>
            <a:ext cx="242887" cy="214312"/>
          </a:xfrm>
          <a:prstGeom prst="rect">
            <a:avLst/>
          </a:prstGeom>
          <a:noFill/>
          <a:ln w="9525">
            <a:noFill/>
            <a:miter lim="800000"/>
            <a:headEnd/>
            <a:tailEnd/>
          </a:ln>
        </p:spPr>
        <p:txBody>
          <a:bodyPr wrap="none">
            <a:spAutoFit/>
          </a:bodyPr>
          <a:lstStyle/>
          <a:p>
            <a:r>
              <a:rPr lang="en-US" sz="800"/>
              <a:t>n</a:t>
            </a:r>
          </a:p>
        </p:txBody>
      </p:sp>
      <p:sp>
        <p:nvSpPr>
          <p:cNvPr id="48163" name="Oval 47"/>
          <p:cNvSpPr>
            <a:spLocks noChangeArrowheads="1"/>
          </p:cNvSpPr>
          <p:nvPr/>
        </p:nvSpPr>
        <p:spPr bwMode="auto">
          <a:xfrm>
            <a:off x="4876800" y="533400"/>
            <a:ext cx="1371600" cy="1371600"/>
          </a:xfrm>
          <a:prstGeom prst="ellipse">
            <a:avLst/>
          </a:prstGeom>
          <a:noFill/>
          <a:ln w="9525">
            <a:solidFill>
              <a:srgbClr val="C0C0C0"/>
            </a:solidFill>
            <a:round/>
            <a:headEnd/>
            <a:tailEnd/>
          </a:ln>
        </p:spPr>
        <p:txBody>
          <a:bodyPr wrap="none" anchor="ctr"/>
          <a:lstStyle/>
          <a:p>
            <a:endParaRPr lang="en-US"/>
          </a:p>
        </p:txBody>
      </p:sp>
      <p:sp>
        <p:nvSpPr>
          <p:cNvPr id="48164" name="Oval 48"/>
          <p:cNvSpPr>
            <a:spLocks noChangeArrowheads="1"/>
          </p:cNvSpPr>
          <p:nvPr/>
        </p:nvSpPr>
        <p:spPr bwMode="auto">
          <a:xfrm>
            <a:off x="5943600" y="1219200"/>
            <a:ext cx="136525" cy="136525"/>
          </a:xfrm>
          <a:prstGeom prst="ellipse">
            <a:avLst/>
          </a:prstGeom>
          <a:solidFill>
            <a:schemeClr val="hlink"/>
          </a:solidFill>
          <a:ln w="9525">
            <a:noFill/>
            <a:round/>
            <a:headEnd/>
            <a:tailEnd/>
          </a:ln>
        </p:spPr>
        <p:txBody>
          <a:bodyPr wrap="none" anchor="ctr"/>
          <a:lstStyle/>
          <a:p>
            <a:endParaRPr lang="en-US"/>
          </a:p>
        </p:txBody>
      </p:sp>
      <p:sp>
        <p:nvSpPr>
          <p:cNvPr id="48165" name="Oval 49"/>
          <p:cNvSpPr>
            <a:spLocks noChangeArrowheads="1"/>
          </p:cNvSpPr>
          <p:nvPr/>
        </p:nvSpPr>
        <p:spPr bwMode="auto">
          <a:xfrm>
            <a:off x="5257800" y="854075"/>
            <a:ext cx="136525" cy="136525"/>
          </a:xfrm>
          <a:prstGeom prst="ellipse">
            <a:avLst/>
          </a:prstGeom>
          <a:solidFill>
            <a:schemeClr val="hlink"/>
          </a:solidFill>
          <a:ln w="9525">
            <a:noFill/>
            <a:round/>
            <a:headEnd/>
            <a:tailEnd/>
          </a:ln>
        </p:spPr>
        <p:txBody>
          <a:bodyPr wrap="none" anchor="ctr"/>
          <a:lstStyle/>
          <a:p>
            <a:endParaRPr lang="en-US"/>
          </a:p>
        </p:txBody>
      </p:sp>
      <p:sp>
        <p:nvSpPr>
          <p:cNvPr id="48166" name="Oval 50"/>
          <p:cNvSpPr>
            <a:spLocks noChangeArrowheads="1"/>
          </p:cNvSpPr>
          <p:nvPr/>
        </p:nvSpPr>
        <p:spPr bwMode="auto">
          <a:xfrm>
            <a:off x="5715000" y="1463675"/>
            <a:ext cx="136525" cy="136525"/>
          </a:xfrm>
          <a:prstGeom prst="ellipse">
            <a:avLst/>
          </a:prstGeom>
          <a:solidFill>
            <a:schemeClr val="hlink"/>
          </a:solidFill>
          <a:ln w="9525">
            <a:noFill/>
            <a:round/>
            <a:headEnd/>
            <a:tailEnd/>
          </a:ln>
        </p:spPr>
        <p:txBody>
          <a:bodyPr wrap="none" anchor="ctr"/>
          <a:lstStyle/>
          <a:p>
            <a:endParaRPr lang="en-US"/>
          </a:p>
        </p:txBody>
      </p:sp>
      <p:sp>
        <p:nvSpPr>
          <p:cNvPr id="48167" name="Oval 51"/>
          <p:cNvSpPr>
            <a:spLocks noChangeArrowheads="1"/>
          </p:cNvSpPr>
          <p:nvPr/>
        </p:nvSpPr>
        <p:spPr bwMode="auto">
          <a:xfrm>
            <a:off x="5105400" y="1066800"/>
            <a:ext cx="136525" cy="136525"/>
          </a:xfrm>
          <a:prstGeom prst="ellipse">
            <a:avLst/>
          </a:prstGeom>
          <a:solidFill>
            <a:schemeClr val="hlink"/>
          </a:solidFill>
          <a:ln w="9525">
            <a:noFill/>
            <a:round/>
            <a:headEnd/>
            <a:tailEnd/>
          </a:ln>
        </p:spPr>
        <p:txBody>
          <a:bodyPr wrap="none" anchor="ctr"/>
          <a:lstStyle/>
          <a:p>
            <a:endParaRPr lang="en-US"/>
          </a:p>
        </p:txBody>
      </p:sp>
      <p:sp>
        <p:nvSpPr>
          <p:cNvPr id="48168" name="Oval 52"/>
          <p:cNvSpPr>
            <a:spLocks noChangeArrowheads="1"/>
          </p:cNvSpPr>
          <p:nvPr/>
        </p:nvSpPr>
        <p:spPr bwMode="auto">
          <a:xfrm>
            <a:off x="5105400" y="1295400"/>
            <a:ext cx="136525" cy="136525"/>
          </a:xfrm>
          <a:prstGeom prst="ellipse">
            <a:avLst/>
          </a:prstGeom>
          <a:solidFill>
            <a:schemeClr val="hlink"/>
          </a:solidFill>
          <a:ln w="9525">
            <a:noFill/>
            <a:round/>
            <a:headEnd/>
            <a:tailEnd/>
          </a:ln>
        </p:spPr>
        <p:txBody>
          <a:bodyPr wrap="none" anchor="ctr"/>
          <a:lstStyle/>
          <a:p>
            <a:endParaRPr lang="en-US"/>
          </a:p>
        </p:txBody>
      </p:sp>
      <p:sp>
        <p:nvSpPr>
          <p:cNvPr id="48169" name="Oval 53"/>
          <p:cNvSpPr>
            <a:spLocks noChangeArrowheads="1"/>
          </p:cNvSpPr>
          <p:nvPr/>
        </p:nvSpPr>
        <p:spPr bwMode="auto">
          <a:xfrm>
            <a:off x="5638800" y="762000"/>
            <a:ext cx="136525" cy="136525"/>
          </a:xfrm>
          <a:prstGeom prst="ellipse">
            <a:avLst/>
          </a:prstGeom>
          <a:solidFill>
            <a:schemeClr val="hlink"/>
          </a:solidFill>
          <a:ln w="9525">
            <a:noFill/>
            <a:round/>
            <a:headEnd/>
            <a:tailEnd/>
          </a:ln>
        </p:spPr>
        <p:txBody>
          <a:bodyPr wrap="none" anchor="ctr"/>
          <a:lstStyle/>
          <a:p>
            <a:endParaRPr lang="en-US"/>
          </a:p>
        </p:txBody>
      </p:sp>
      <p:sp>
        <p:nvSpPr>
          <p:cNvPr id="48170" name="Oval 54"/>
          <p:cNvSpPr>
            <a:spLocks noChangeArrowheads="1"/>
          </p:cNvSpPr>
          <p:nvPr/>
        </p:nvSpPr>
        <p:spPr bwMode="auto">
          <a:xfrm>
            <a:off x="5867400" y="914400"/>
            <a:ext cx="136525" cy="136525"/>
          </a:xfrm>
          <a:prstGeom prst="ellipse">
            <a:avLst/>
          </a:prstGeom>
          <a:solidFill>
            <a:schemeClr val="hlink"/>
          </a:solidFill>
          <a:ln w="9525">
            <a:noFill/>
            <a:round/>
            <a:headEnd/>
            <a:tailEnd/>
          </a:ln>
        </p:spPr>
        <p:txBody>
          <a:bodyPr wrap="none" anchor="ctr"/>
          <a:lstStyle/>
          <a:p>
            <a:endParaRPr lang="en-US"/>
          </a:p>
        </p:txBody>
      </p:sp>
      <p:sp>
        <p:nvSpPr>
          <p:cNvPr id="48171" name="Oval 55"/>
          <p:cNvSpPr>
            <a:spLocks noChangeArrowheads="1"/>
          </p:cNvSpPr>
          <p:nvPr/>
        </p:nvSpPr>
        <p:spPr bwMode="auto">
          <a:xfrm>
            <a:off x="5334000" y="1524000"/>
            <a:ext cx="136525" cy="136525"/>
          </a:xfrm>
          <a:prstGeom prst="ellipse">
            <a:avLst/>
          </a:prstGeom>
          <a:solidFill>
            <a:schemeClr val="hlink"/>
          </a:solidFill>
          <a:ln w="9525">
            <a:noFill/>
            <a:round/>
            <a:headEnd/>
            <a:tailEnd/>
          </a:ln>
        </p:spPr>
        <p:txBody>
          <a:bodyPr wrap="none" anchor="ctr"/>
          <a:lstStyle/>
          <a:p>
            <a:endParaRPr lang="en-US"/>
          </a:p>
        </p:txBody>
      </p:sp>
      <p:sp>
        <p:nvSpPr>
          <p:cNvPr id="48172" name="Oval 56"/>
          <p:cNvSpPr>
            <a:spLocks noChangeArrowheads="1"/>
          </p:cNvSpPr>
          <p:nvPr/>
        </p:nvSpPr>
        <p:spPr bwMode="auto">
          <a:xfrm>
            <a:off x="5562600" y="1676400"/>
            <a:ext cx="136525" cy="136525"/>
          </a:xfrm>
          <a:prstGeom prst="ellipse">
            <a:avLst/>
          </a:prstGeom>
          <a:solidFill>
            <a:srgbClr val="FF0000"/>
          </a:solidFill>
          <a:ln w="9525">
            <a:noFill/>
            <a:round/>
            <a:headEnd/>
            <a:tailEnd/>
          </a:ln>
        </p:spPr>
        <p:txBody>
          <a:bodyPr wrap="none" anchor="ctr"/>
          <a:lstStyle/>
          <a:p>
            <a:endParaRPr lang="en-US"/>
          </a:p>
        </p:txBody>
      </p:sp>
      <p:grpSp>
        <p:nvGrpSpPr>
          <p:cNvPr id="3" name="Group 57"/>
          <p:cNvGrpSpPr>
            <a:grpSpLocks/>
          </p:cNvGrpSpPr>
          <p:nvPr/>
        </p:nvGrpSpPr>
        <p:grpSpPr bwMode="auto">
          <a:xfrm>
            <a:off x="5486400" y="4191000"/>
            <a:ext cx="1604963" cy="1447800"/>
            <a:chOff x="3456" y="2544"/>
            <a:chExt cx="1011" cy="912"/>
          </a:xfrm>
        </p:grpSpPr>
        <p:sp>
          <p:nvSpPr>
            <p:cNvPr id="48175" name="Oval 58"/>
            <p:cNvSpPr>
              <a:spLocks noChangeArrowheads="1"/>
            </p:cNvSpPr>
            <p:nvPr/>
          </p:nvSpPr>
          <p:spPr bwMode="auto">
            <a:xfrm>
              <a:off x="3795" y="331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8176" name="Oval 59"/>
            <p:cNvSpPr>
              <a:spLocks noChangeArrowheads="1"/>
            </p:cNvSpPr>
            <p:nvPr/>
          </p:nvSpPr>
          <p:spPr bwMode="auto">
            <a:xfrm>
              <a:off x="3795" y="2976"/>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8177" name="Oval 60"/>
            <p:cNvSpPr>
              <a:spLocks noChangeArrowheads="1"/>
            </p:cNvSpPr>
            <p:nvPr/>
          </p:nvSpPr>
          <p:spPr bwMode="auto">
            <a:xfrm>
              <a:off x="4035"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8178" name="Oval 61"/>
            <p:cNvSpPr>
              <a:spLocks noChangeArrowheads="1"/>
            </p:cNvSpPr>
            <p:nvPr/>
          </p:nvSpPr>
          <p:spPr bwMode="auto">
            <a:xfrm>
              <a:off x="4179"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8179" name="Oval 62"/>
            <p:cNvSpPr>
              <a:spLocks noChangeArrowheads="1"/>
            </p:cNvSpPr>
            <p:nvPr/>
          </p:nvSpPr>
          <p:spPr bwMode="auto">
            <a:xfrm>
              <a:off x="4323" y="283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8180" name="Text Box 63"/>
            <p:cNvSpPr txBox="1">
              <a:spLocks noChangeArrowheads="1"/>
            </p:cNvSpPr>
            <p:nvPr/>
          </p:nvSpPr>
          <p:spPr bwMode="auto">
            <a:xfrm>
              <a:off x="3459" y="2928"/>
              <a:ext cx="240" cy="192"/>
            </a:xfrm>
            <a:prstGeom prst="rect">
              <a:avLst/>
            </a:prstGeom>
            <a:noFill/>
            <a:ln w="9525">
              <a:noFill/>
              <a:miter lim="800000"/>
              <a:headEnd/>
              <a:tailEnd/>
            </a:ln>
          </p:spPr>
          <p:txBody>
            <a:bodyPr wrap="none">
              <a:spAutoFit/>
            </a:bodyPr>
            <a:lstStyle/>
            <a:p>
              <a:pPr algn="ctr"/>
              <a:r>
                <a:rPr lang="en-US" sz="1400" b="1"/>
                <a:t>2s</a:t>
              </a:r>
            </a:p>
          </p:txBody>
        </p:sp>
        <p:sp>
          <p:nvSpPr>
            <p:cNvPr id="48181" name="Text Box 64"/>
            <p:cNvSpPr txBox="1">
              <a:spLocks noChangeArrowheads="1"/>
            </p:cNvSpPr>
            <p:nvPr/>
          </p:nvSpPr>
          <p:spPr bwMode="auto">
            <a:xfrm>
              <a:off x="3456" y="2784"/>
              <a:ext cx="246" cy="192"/>
            </a:xfrm>
            <a:prstGeom prst="rect">
              <a:avLst/>
            </a:prstGeom>
            <a:noFill/>
            <a:ln w="9525">
              <a:noFill/>
              <a:miter lim="800000"/>
              <a:headEnd/>
              <a:tailEnd/>
            </a:ln>
          </p:spPr>
          <p:txBody>
            <a:bodyPr wrap="none">
              <a:spAutoFit/>
            </a:bodyPr>
            <a:lstStyle/>
            <a:p>
              <a:pPr algn="ctr"/>
              <a:r>
                <a:rPr lang="en-US" sz="1400" b="1"/>
                <a:t>2p</a:t>
              </a:r>
            </a:p>
          </p:txBody>
        </p:sp>
        <p:sp>
          <p:nvSpPr>
            <p:cNvPr id="48182" name="Text Box 65"/>
            <p:cNvSpPr txBox="1">
              <a:spLocks noChangeArrowheads="1"/>
            </p:cNvSpPr>
            <p:nvPr/>
          </p:nvSpPr>
          <p:spPr bwMode="auto">
            <a:xfrm>
              <a:off x="3459" y="3264"/>
              <a:ext cx="240" cy="192"/>
            </a:xfrm>
            <a:prstGeom prst="rect">
              <a:avLst/>
            </a:prstGeom>
            <a:noFill/>
            <a:ln w="9525">
              <a:noFill/>
              <a:miter lim="800000"/>
              <a:headEnd/>
              <a:tailEnd/>
            </a:ln>
          </p:spPr>
          <p:txBody>
            <a:bodyPr wrap="none">
              <a:spAutoFit/>
            </a:bodyPr>
            <a:lstStyle/>
            <a:p>
              <a:pPr algn="ctr"/>
              <a:r>
                <a:rPr lang="en-US" sz="1400" b="1"/>
                <a:t>1s</a:t>
              </a:r>
            </a:p>
          </p:txBody>
        </p:sp>
        <p:sp>
          <p:nvSpPr>
            <p:cNvPr id="48183" name="Line 66"/>
            <p:cNvSpPr>
              <a:spLocks noChangeShapeType="1"/>
            </p:cNvSpPr>
            <p:nvPr/>
          </p:nvSpPr>
          <p:spPr bwMode="auto">
            <a:xfrm flipV="1">
              <a:off x="3843" y="331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8184" name="Line 67"/>
            <p:cNvSpPr>
              <a:spLocks noChangeShapeType="1"/>
            </p:cNvSpPr>
            <p:nvPr/>
          </p:nvSpPr>
          <p:spPr bwMode="auto">
            <a:xfrm flipV="1">
              <a:off x="3891" y="336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8185" name="Line 68"/>
            <p:cNvSpPr>
              <a:spLocks noChangeShapeType="1"/>
            </p:cNvSpPr>
            <p:nvPr/>
          </p:nvSpPr>
          <p:spPr bwMode="auto">
            <a:xfrm flipV="1">
              <a:off x="3843" y="2976"/>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8186" name="Line 69"/>
            <p:cNvSpPr>
              <a:spLocks noChangeShapeType="1"/>
            </p:cNvSpPr>
            <p:nvPr/>
          </p:nvSpPr>
          <p:spPr bwMode="auto">
            <a:xfrm flipV="1">
              <a:off x="3891" y="3024"/>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8187" name="Line 70"/>
            <p:cNvSpPr>
              <a:spLocks noChangeShapeType="1"/>
            </p:cNvSpPr>
            <p:nvPr/>
          </p:nvSpPr>
          <p:spPr bwMode="auto">
            <a:xfrm flipV="1">
              <a:off x="4083"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8188" name="Line 71"/>
            <p:cNvSpPr>
              <a:spLocks noChangeShapeType="1"/>
            </p:cNvSpPr>
            <p:nvPr/>
          </p:nvSpPr>
          <p:spPr bwMode="auto">
            <a:xfrm flipV="1">
              <a:off x="4224"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8189" name="Line 72"/>
            <p:cNvSpPr>
              <a:spLocks noChangeShapeType="1"/>
            </p:cNvSpPr>
            <p:nvPr/>
          </p:nvSpPr>
          <p:spPr bwMode="auto">
            <a:xfrm flipV="1">
              <a:off x="4368" y="2832"/>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48190" name="Line 73"/>
            <p:cNvSpPr>
              <a:spLocks noChangeShapeType="1"/>
            </p:cNvSpPr>
            <p:nvPr/>
          </p:nvSpPr>
          <p:spPr bwMode="auto">
            <a:xfrm flipV="1">
              <a:off x="4416" y="288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8191" name="Line 74"/>
            <p:cNvSpPr>
              <a:spLocks noChangeShapeType="1"/>
            </p:cNvSpPr>
            <p:nvPr/>
          </p:nvSpPr>
          <p:spPr bwMode="auto">
            <a:xfrm flipV="1">
              <a:off x="4128" y="288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8192" name="Line 75"/>
            <p:cNvSpPr>
              <a:spLocks noChangeShapeType="1"/>
            </p:cNvSpPr>
            <p:nvPr/>
          </p:nvSpPr>
          <p:spPr bwMode="auto">
            <a:xfrm flipV="1">
              <a:off x="4272" y="2880"/>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48193" name="Oval 76"/>
            <p:cNvSpPr>
              <a:spLocks noChangeArrowheads="1"/>
            </p:cNvSpPr>
            <p:nvPr/>
          </p:nvSpPr>
          <p:spPr bwMode="auto">
            <a:xfrm>
              <a:off x="3792" y="2592"/>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48194" name="Text Box 77"/>
            <p:cNvSpPr txBox="1">
              <a:spLocks noChangeArrowheads="1"/>
            </p:cNvSpPr>
            <p:nvPr/>
          </p:nvSpPr>
          <p:spPr bwMode="auto">
            <a:xfrm>
              <a:off x="3456" y="2544"/>
              <a:ext cx="240" cy="192"/>
            </a:xfrm>
            <a:prstGeom prst="rect">
              <a:avLst/>
            </a:prstGeom>
            <a:noFill/>
            <a:ln w="9525">
              <a:noFill/>
              <a:miter lim="800000"/>
              <a:headEnd/>
              <a:tailEnd/>
            </a:ln>
          </p:spPr>
          <p:txBody>
            <a:bodyPr wrap="none">
              <a:spAutoFit/>
            </a:bodyPr>
            <a:lstStyle/>
            <a:p>
              <a:pPr algn="ctr"/>
              <a:r>
                <a:rPr lang="en-US" sz="1400" b="1"/>
                <a:t>3s</a:t>
              </a:r>
            </a:p>
          </p:txBody>
        </p:sp>
        <p:sp>
          <p:nvSpPr>
            <p:cNvPr id="48195" name="Line 78"/>
            <p:cNvSpPr>
              <a:spLocks noChangeShapeType="1"/>
            </p:cNvSpPr>
            <p:nvPr/>
          </p:nvSpPr>
          <p:spPr bwMode="auto">
            <a:xfrm flipV="1">
              <a:off x="3840" y="2592"/>
              <a:ext cx="0" cy="96"/>
            </a:xfrm>
            <a:prstGeom prst="line">
              <a:avLst/>
            </a:prstGeom>
            <a:noFill/>
            <a:ln w="9525">
              <a:solidFill>
                <a:srgbClr val="FF0000"/>
              </a:solidFill>
              <a:round/>
              <a:headEnd/>
              <a:tailEnd type="triangle" w="med" len="med"/>
            </a:ln>
          </p:spPr>
          <p:txBody>
            <a:bodyPr wrap="none" anchor="ctr"/>
            <a:lstStyle/>
            <a:p>
              <a:endParaRPr lang="en-US"/>
            </a:p>
          </p:txBody>
        </p:sp>
      </p:grpSp>
      <p:sp>
        <p:nvSpPr>
          <p:cNvPr id="344146" name="Text Box 82"/>
          <p:cNvSpPr txBox="1">
            <a:spLocks noChangeArrowheads="1"/>
          </p:cNvSpPr>
          <p:nvPr/>
        </p:nvSpPr>
        <p:spPr bwMode="auto">
          <a:xfrm>
            <a:off x="4794250" y="2259013"/>
            <a:ext cx="3865563" cy="1919287"/>
          </a:xfrm>
          <a:prstGeom prst="rect">
            <a:avLst/>
          </a:prstGeom>
          <a:noFill/>
          <a:ln w="9525">
            <a:noFill/>
            <a:miter lim="800000"/>
            <a:headEnd/>
            <a:tailEnd/>
          </a:ln>
        </p:spPr>
        <p:txBody>
          <a:bodyPr wrap="none">
            <a:spAutoFit/>
          </a:bodyPr>
          <a:lstStyle/>
          <a:p>
            <a:pPr>
              <a:buFontTx/>
              <a:buChar char="•"/>
            </a:pPr>
            <a:r>
              <a:rPr lang="en-US" sz="2400"/>
              <a:t>  Na has a lower IE than Li</a:t>
            </a:r>
          </a:p>
          <a:p>
            <a:pPr>
              <a:buFontTx/>
              <a:buChar char="•"/>
            </a:pPr>
            <a:endParaRPr lang="en-US" sz="800"/>
          </a:p>
          <a:p>
            <a:pPr>
              <a:buFontTx/>
              <a:buChar char="•"/>
            </a:pPr>
            <a:r>
              <a:rPr lang="en-US" sz="2400"/>
              <a:t>  Both are s</a:t>
            </a:r>
            <a:r>
              <a:rPr lang="en-US" sz="2400" baseline="30000"/>
              <a:t>1</a:t>
            </a:r>
          </a:p>
          <a:p>
            <a:pPr>
              <a:buFontTx/>
              <a:buChar char="•"/>
            </a:pPr>
            <a:endParaRPr lang="en-US" sz="800"/>
          </a:p>
          <a:p>
            <a:pPr>
              <a:buFontTx/>
              <a:buChar char="•"/>
            </a:pPr>
            <a:r>
              <a:rPr lang="en-US" sz="2400"/>
              <a:t>  Na has more shielding</a:t>
            </a:r>
          </a:p>
          <a:p>
            <a:pPr>
              <a:buFontTx/>
              <a:buChar char="•"/>
            </a:pPr>
            <a:endParaRPr lang="en-US" sz="800"/>
          </a:p>
          <a:p>
            <a:pPr>
              <a:buFontTx/>
              <a:buChar char="•"/>
            </a:pPr>
            <a:r>
              <a:rPr lang="en-US" sz="2400"/>
              <a:t>  Greater distance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44146">
                                            <p:txEl>
                                              <p:pRg st="0" end="0"/>
                                            </p:txEl>
                                          </p:spTgt>
                                        </p:tgtEl>
                                        <p:attrNameLst>
                                          <p:attrName>style.visibility</p:attrName>
                                        </p:attrNameLst>
                                      </p:cBhvr>
                                      <p:to>
                                        <p:strVal val="visible"/>
                                      </p:to>
                                    </p:set>
                                    <p:animEffect transition="in" filter="wipe(left)">
                                      <p:cBhvr>
                                        <p:cTn id="13" dur="500"/>
                                        <p:tgtEl>
                                          <p:spTgt spid="34414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44146">
                                            <p:txEl>
                                              <p:pRg st="2" end="2"/>
                                            </p:txEl>
                                          </p:spTgt>
                                        </p:tgtEl>
                                        <p:attrNameLst>
                                          <p:attrName>style.visibility</p:attrName>
                                        </p:attrNameLst>
                                      </p:cBhvr>
                                      <p:to>
                                        <p:strVal val="visible"/>
                                      </p:to>
                                    </p:set>
                                    <p:animEffect transition="in" filter="wipe(left)">
                                      <p:cBhvr>
                                        <p:cTn id="18" dur="500"/>
                                        <p:tgtEl>
                                          <p:spTgt spid="34414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4146">
                                            <p:txEl>
                                              <p:pRg st="4" end="4"/>
                                            </p:txEl>
                                          </p:spTgt>
                                        </p:tgtEl>
                                        <p:attrNameLst>
                                          <p:attrName>style.visibility</p:attrName>
                                        </p:attrNameLst>
                                      </p:cBhvr>
                                      <p:to>
                                        <p:strVal val="visible"/>
                                      </p:to>
                                    </p:set>
                                    <p:animEffect transition="in" filter="wipe(left)">
                                      <p:cBhvr>
                                        <p:cTn id="23" dur="500"/>
                                        <p:tgtEl>
                                          <p:spTgt spid="34414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4146">
                                            <p:txEl>
                                              <p:pRg st="6" end="6"/>
                                            </p:txEl>
                                          </p:spTgt>
                                        </p:tgtEl>
                                        <p:attrNameLst>
                                          <p:attrName>style.visibility</p:attrName>
                                        </p:attrNameLst>
                                      </p:cBhvr>
                                      <p:to>
                                        <p:strVal val="visible"/>
                                      </p:to>
                                    </p:set>
                                    <p:animEffect transition="in" filter="wipe(left)">
                                      <p:cBhvr>
                                        <p:cTn id="28" dur="500"/>
                                        <p:tgtEl>
                                          <p:spTgt spid="34414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9155"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49156"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49157"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49158" name="Oval 6"/>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49159" name="Freeform 7"/>
          <p:cNvSpPr>
            <a:spLocks/>
          </p:cNvSpPr>
          <p:nvPr/>
        </p:nvSpPr>
        <p:spPr bwMode="auto">
          <a:xfrm>
            <a:off x="1800225" y="990600"/>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9160" name="Oval 8"/>
          <p:cNvSpPr>
            <a:spLocks noChangeArrowheads="1"/>
          </p:cNvSpPr>
          <p:nvPr/>
        </p:nvSpPr>
        <p:spPr bwMode="auto">
          <a:xfrm>
            <a:off x="1882775" y="904875"/>
            <a:ext cx="196850" cy="180975"/>
          </a:xfrm>
          <a:prstGeom prst="ellipse">
            <a:avLst/>
          </a:prstGeom>
          <a:solidFill>
            <a:schemeClr val="hlink"/>
          </a:solidFill>
          <a:ln w="9525">
            <a:noFill/>
            <a:round/>
            <a:headEnd/>
            <a:tailEnd/>
          </a:ln>
        </p:spPr>
        <p:txBody>
          <a:bodyPr wrap="none" anchor="ctr"/>
          <a:lstStyle/>
          <a:p>
            <a:endParaRPr lang="en-US"/>
          </a:p>
        </p:txBody>
      </p:sp>
      <p:sp>
        <p:nvSpPr>
          <p:cNvPr id="347145" name="Rectangle 9"/>
          <p:cNvSpPr>
            <a:spLocks noChangeArrowheads="1"/>
          </p:cNvSpPr>
          <p:nvPr/>
        </p:nvSpPr>
        <p:spPr bwMode="auto">
          <a:xfrm>
            <a:off x="4497388" y="1095375"/>
            <a:ext cx="4341812" cy="4114800"/>
          </a:xfrm>
          <a:prstGeom prst="rect">
            <a:avLst/>
          </a:prstGeom>
          <a:noFill/>
          <a:ln w="9525">
            <a:noFill/>
            <a:miter lim="800000"/>
            <a:headEnd/>
            <a:tailEnd/>
          </a:ln>
        </p:spPr>
        <p:txBody>
          <a:bodyPr lIns="92075" tIns="46037" rIns="92075" bIns="46037"/>
          <a:lstStyle/>
          <a:p>
            <a:pPr marL="342900" indent="-342900" eaLnBrk="0" hangingPunct="0">
              <a:spcBef>
                <a:spcPct val="20000"/>
              </a:spcBef>
              <a:buSzPct val="75000"/>
              <a:buFont typeface="Monotype Sorts"/>
              <a:buChar char="l"/>
            </a:pPr>
            <a:r>
              <a:rPr lang="en-US" sz="2400"/>
              <a:t>Be has higher IE than Li</a:t>
            </a:r>
          </a:p>
          <a:p>
            <a:pPr marL="342900" indent="-342900" eaLnBrk="0" hangingPunct="0">
              <a:spcBef>
                <a:spcPct val="20000"/>
              </a:spcBef>
              <a:buSzPct val="75000"/>
              <a:buFont typeface="Monotype Sorts"/>
              <a:buChar char="l"/>
            </a:pPr>
            <a:r>
              <a:rPr lang="en-US" sz="2400"/>
              <a:t>same shielding </a:t>
            </a:r>
          </a:p>
          <a:p>
            <a:pPr marL="342900" indent="-342900" eaLnBrk="0" hangingPunct="0">
              <a:spcBef>
                <a:spcPct val="20000"/>
              </a:spcBef>
              <a:buSzPct val="75000"/>
              <a:buFont typeface="Monotype Sorts"/>
              <a:buChar char="l"/>
            </a:pPr>
            <a:r>
              <a:rPr lang="en-US" sz="2400"/>
              <a:t>greater nuclear charge</a:t>
            </a:r>
            <a:r>
              <a:rPr lang="en-US" sz="3200"/>
              <a:t>  </a:t>
            </a:r>
          </a:p>
        </p:txBody>
      </p:sp>
      <p:sp>
        <p:nvSpPr>
          <p:cNvPr id="49162" name="Freeform 10"/>
          <p:cNvSpPr>
            <a:spLocks/>
          </p:cNvSpPr>
          <p:nvPr/>
        </p:nvSpPr>
        <p:spPr bwMode="auto">
          <a:xfrm>
            <a:off x="1981200" y="990600"/>
            <a:ext cx="427038" cy="3433763"/>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9163" name="Oval 11"/>
          <p:cNvSpPr>
            <a:spLocks noChangeArrowheads="1"/>
          </p:cNvSpPr>
          <p:nvPr/>
        </p:nvSpPr>
        <p:spPr bwMode="auto">
          <a:xfrm>
            <a:off x="2312988" y="43608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49164" name="Freeform 12"/>
          <p:cNvSpPr>
            <a:spLocks/>
          </p:cNvSpPr>
          <p:nvPr/>
        </p:nvSpPr>
        <p:spPr bwMode="auto">
          <a:xfrm>
            <a:off x="2424113" y="3535363"/>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49165" name="Oval 13"/>
          <p:cNvSpPr>
            <a:spLocks noChangeArrowheads="1"/>
          </p:cNvSpPr>
          <p:nvPr/>
        </p:nvSpPr>
        <p:spPr bwMode="auto">
          <a:xfrm>
            <a:off x="2465388" y="3429000"/>
            <a:ext cx="196850" cy="180975"/>
          </a:xfrm>
          <a:prstGeom prst="ellipse">
            <a:avLst/>
          </a:prstGeom>
          <a:solidFill>
            <a:srgbClr val="FF0000"/>
          </a:solidFill>
          <a:ln w="9525">
            <a:noFill/>
            <a:round/>
            <a:headEnd/>
            <a:tailEnd/>
          </a:ln>
        </p:spPr>
        <p:txBody>
          <a:bodyPr wrap="none" anchor="ctr"/>
          <a:lstStyle/>
          <a:p>
            <a:endParaRPr lang="en-US"/>
          </a:p>
        </p:txBody>
      </p:sp>
      <p:sp>
        <p:nvSpPr>
          <p:cNvPr id="49166" name="Rectangle 14"/>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49167" name="Rectangle 15"/>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49168" name="Rectangle 16"/>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9169" name="Rectangle 17"/>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9170" name="AutoShape 1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9171" name="Oval 19"/>
          <p:cNvSpPr>
            <a:spLocks noChangeArrowheads="1"/>
          </p:cNvSpPr>
          <p:nvPr/>
        </p:nvSpPr>
        <p:spPr bwMode="auto">
          <a:xfrm>
            <a:off x="2943225" y="1247775"/>
            <a:ext cx="547688" cy="546100"/>
          </a:xfrm>
          <a:prstGeom prst="ellipse">
            <a:avLst/>
          </a:prstGeom>
          <a:noFill/>
          <a:ln w="9525">
            <a:solidFill>
              <a:schemeClr val="tx1"/>
            </a:solidFill>
            <a:round/>
            <a:headEnd/>
            <a:tailEnd/>
          </a:ln>
        </p:spPr>
        <p:txBody>
          <a:bodyPr wrap="none" anchor="ctr"/>
          <a:lstStyle/>
          <a:p>
            <a:endParaRPr lang="en-US"/>
          </a:p>
        </p:txBody>
      </p:sp>
      <p:sp>
        <p:nvSpPr>
          <p:cNvPr id="49172" name="Oval 20"/>
          <p:cNvSpPr>
            <a:spLocks noChangeAspect="1" noChangeArrowheads="1"/>
          </p:cNvSpPr>
          <p:nvPr/>
        </p:nvSpPr>
        <p:spPr bwMode="auto">
          <a:xfrm>
            <a:off x="2806700" y="1111250"/>
            <a:ext cx="820738" cy="819150"/>
          </a:xfrm>
          <a:prstGeom prst="ellipse">
            <a:avLst/>
          </a:prstGeom>
          <a:noFill/>
          <a:ln w="9525">
            <a:solidFill>
              <a:schemeClr val="tx1"/>
            </a:solidFill>
            <a:round/>
            <a:headEnd/>
            <a:tailEnd/>
          </a:ln>
        </p:spPr>
        <p:txBody>
          <a:bodyPr wrap="none" anchor="ctr"/>
          <a:lstStyle/>
          <a:p>
            <a:endParaRPr lang="en-US"/>
          </a:p>
        </p:txBody>
      </p:sp>
      <p:sp>
        <p:nvSpPr>
          <p:cNvPr id="49173" name="Oval 21"/>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p:spPr>
        <p:txBody>
          <a:bodyPr wrap="none" anchor="ctr"/>
          <a:lstStyle/>
          <a:p>
            <a:endParaRPr lang="en-US"/>
          </a:p>
        </p:txBody>
      </p:sp>
      <p:sp>
        <p:nvSpPr>
          <p:cNvPr id="49174" name="Oval 22"/>
          <p:cNvSpPr>
            <a:spLocks noChangeArrowheads="1"/>
          </p:cNvSpPr>
          <p:nvPr/>
        </p:nvSpPr>
        <p:spPr bwMode="auto">
          <a:xfrm>
            <a:off x="2895600" y="1447800"/>
            <a:ext cx="136525" cy="136525"/>
          </a:xfrm>
          <a:prstGeom prst="ellipse">
            <a:avLst/>
          </a:prstGeom>
          <a:solidFill>
            <a:schemeClr val="hlink"/>
          </a:solidFill>
          <a:ln w="9525">
            <a:noFill/>
            <a:round/>
            <a:headEnd/>
            <a:tailEnd/>
          </a:ln>
        </p:spPr>
        <p:txBody>
          <a:bodyPr wrap="none" anchor="ctr"/>
          <a:lstStyle/>
          <a:p>
            <a:endParaRPr lang="en-US"/>
          </a:p>
        </p:txBody>
      </p:sp>
      <p:sp>
        <p:nvSpPr>
          <p:cNvPr id="49175" name="Oval 23"/>
          <p:cNvSpPr>
            <a:spLocks noChangeArrowheads="1"/>
          </p:cNvSpPr>
          <p:nvPr/>
        </p:nvSpPr>
        <p:spPr bwMode="auto">
          <a:xfrm>
            <a:off x="3429000" y="1463675"/>
            <a:ext cx="136525" cy="136525"/>
          </a:xfrm>
          <a:prstGeom prst="ellipse">
            <a:avLst/>
          </a:prstGeom>
          <a:solidFill>
            <a:schemeClr val="hlink"/>
          </a:solidFill>
          <a:ln w="9525">
            <a:noFill/>
            <a:round/>
            <a:headEnd/>
            <a:tailEnd/>
          </a:ln>
        </p:spPr>
        <p:txBody>
          <a:bodyPr wrap="none" anchor="ctr"/>
          <a:lstStyle/>
          <a:p>
            <a:endParaRPr lang="en-US"/>
          </a:p>
        </p:txBody>
      </p:sp>
      <p:sp>
        <p:nvSpPr>
          <p:cNvPr id="49176" name="Text Box 24"/>
          <p:cNvSpPr txBox="1">
            <a:spLocks noChangeArrowheads="1"/>
          </p:cNvSpPr>
          <p:nvPr/>
        </p:nvSpPr>
        <p:spPr bwMode="auto">
          <a:xfrm>
            <a:off x="3109913" y="1385888"/>
            <a:ext cx="242887" cy="214312"/>
          </a:xfrm>
          <a:prstGeom prst="rect">
            <a:avLst/>
          </a:prstGeom>
          <a:noFill/>
          <a:ln w="9525">
            <a:noFill/>
            <a:miter lim="800000"/>
            <a:headEnd/>
            <a:tailEnd/>
          </a:ln>
        </p:spPr>
        <p:txBody>
          <a:bodyPr wrap="none">
            <a:spAutoFit/>
          </a:bodyPr>
          <a:lstStyle/>
          <a:p>
            <a:r>
              <a:rPr lang="en-US" sz="800"/>
              <a:t>n</a:t>
            </a:r>
          </a:p>
        </p:txBody>
      </p:sp>
      <p:sp>
        <p:nvSpPr>
          <p:cNvPr id="49177" name="Oval 25"/>
          <p:cNvSpPr>
            <a:spLocks noChangeArrowheads="1"/>
          </p:cNvSpPr>
          <p:nvPr/>
        </p:nvSpPr>
        <p:spPr bwMode="auto">
          <a:xfrm>
            <a:off x="2514600" y="838200"/>
            <a:ext cx="1371600" cy="1371600"/>
          </a:xfrm>
          <a:prstGeom prst="ellipse">
            <a:avLst/>
          </a:prstGeom>
          <a:noFill/>
          <a:ln w="9525">
            <a:solidFill>
              <a:srgbClr val="C0C0C0"/>
            </a:solidFill>
            <a:round/>
            <a:headEnd/>
            <a:tailEnd/>
          </a:ln>
        </p:spPr>
        <p:txBody>
          <a:bodyPr wrap="none" anchor="ctr"/>
          <a:lstStyle/>
          <a:p>
            <a:endParaRPr lang="en-US"/>
          </a:p>
        </p:txBody>
      </p:sp>
      <p:sp>
        <p:nvSpPr>
          <p:cNvPr id="49178" name="Oval 26"/>
          <p:cNvSpPr>
            <a:spLocks noChangeArrowheads="1"/>
          </p:cNvSpPr>
          <p:nvPr/>
        </p:nvSpPr>
        <p:spPr bwMode="auto">
          <a:xfrm>
            <a:off x="3048000" y="1844675"/>
            <a:ext cx="136525" cy="136525"/>
          </a:xfrm>
          <a:prstGeom prst="ellipse">
            <a:avLst/>
          </a:prstGeom>
          <a:solidFill>
            <a:schemeClr val="hlink"/>
          </a:solidFill>
          <a:ln w="9525">
            <a:noFill/>
            <a:round/>
            <a:headEnd/>
            <a:tailEnd/>
          </a:ln>
        </p:spPr>
        <p:txBody>
          <a:bodyPr wrap="none" anchor="ctr"/>
          <a:lstStyle/>
          <a:p>
            <a:endParaRPr lang="en-US"/>
          </a:p>
        </p:txBody>
      </p:sp>
      <p:sp>
        <p:nvSpPr>
          <p:cNvPr id="49179" name="Oval 27"/>
          <p:cNvSpPr>
            <a:spLocks noChangeArrowheads="1"/>
          </p:cNvSpPr>
          <p:nvPr/>
        </p:nvSpPr>
        <p:spPr bwMode="auto">
          <a:xfrm>
            <a:off x="3216275" y="1066800"/>
            <a:ext cx="136525" cy="136525"/>
          </a:xfrm>
          <a:prstGeom prst="ellipse">
            <a:avLst/>
          </a:prstGeom>
          <a:solidFill>
            <a:srgbClr val="FF0000"/>
          </a:solidFill>
          <a:ln w="9525">
            <a:noFill/>
            <a:round/>
            <a:headEnd/>
            <a:tailEnd/>
          </a:ln>
        </p:spPr>
        <p:txBody>
          <a:bodyPr wrap="none" anchor="ctr"/>
          <a:lstStyle/>
          <a:p>
            <a:endParaRPr lang="en-US"/>
          </a:p>
        </p:txBody>
      </p:sp>
      <p:grpSp>
        <p:nvGrpSpPr>
          <p:cNvPr id="2" name="Group 28"/>
          <p:cNvGrpSpPr>
            <a:grpSpLocks/>
          </p:cNvGrpSpPr>
          <p:nvPr/>
        </p:nvGrpSpPr>
        <p:grpSpPr bwMode="auto">
          <a:xfrm>
            <a:off x="4838700" y="2743200"/>
            <a:ext cx="2900363" cy="1433513"/>
            <a:chOff x="3048" y="1728"/>
            <a:chExt cx="1827" cy="903"/>
          </a:xfrm>
        </p:grpSpPr>
        <p:grpSp>
          <p:nvGrpSpPr>
            <p:cNvPr id="49181" name="Group 29"/>
            <p:cNvGrpSpPr>
              <a:grpSpLocks/>
            </p:cNvGrpSpPr>
            <p:nvPr/>
          </p:nvGrpSpPr>
          <p:grpSpPr bwMode="auto">
            <a:xfrm>
              <a:off x="3048" y="1728"/>
              <a:ext cx="672" cy="624"/>
              <a:chOff x="2496" y="1728"/>
              <a:chExt cx="672" cy="624"/>
            </a:xfrm>
          </p:grpSpPr>
          <p:sp>
            <p:nvSpPr>
              <p:cNvPr id="49194" name="Oval 30"/>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49195" name="Oval 31"/>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49196" name="Rectangle 32"/>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grpSp>
          <p:nvGrpSpPr>
            <p:cNvPr id="49182" name="Group 33"/>
            <p:cNvGrpSpPr>
              <a:grpSpLocks/>
            </p:cNvGrpSpPr>
            <p:nvPr/>
          </p:nvGrpSpPr>
          <p:grpSpPr bwMode="auto">
            <a:xfrm>
              <a:off x="4008" y="1728"/>
              <a:ext cx="672" cy="624"/>
              <a:chOff x="2496" y="1728"/>
              <a:chExt cx="672" cy="624"/>
            </a:xfrm>
          </p:grpSpPr>
          <p:sp>
            <p:nvSpPr>
              <p:cNvPr id="49191" name="Oval 34"/>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49192" name="Oval 35"/>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49193" name="Rectangle 36"/>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sp>
          <p:nvSpPr>
            <p:cNvPr id="49183" name="Rectangle 37"/>
            <p:cNvSpPr>
              <a:spLocks noChangeArrowheads="1"/>
            </p:cNvSpPr>
            <p:nvPr/>
          </p:nvSpPr>
          <p:spPr bwMode="auto">
            <a:xfrm>
              <a:off x="4224" y="2304"/>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49184" name="Rectangle 38"/>
            <p:cNvSpPr>
              <a:spLocks noChangeArrowheads="1"/>
            </p:cNvSpPr>
            <p:nvPr/>
          </p:nvSpPr>
          <p:spPr bwMode="auto">
            <a:xfrm>
              <a:off x="3322" y="2304"/>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49185" name="Text Box 39"/>
            <p:cNvSpPr txBox="1">
              <a:spLocks noChangeArrowheads="1"/>
            </p:cNvSpPr>
            <p:nvPr/>
          </p:nvSpPr>
          <p:spPr bwMode="auto">
            <a:xfrm>
              <a:off x="3354" y="1998"/>
              <a:ext cx="207" cy="154"/>
            </a:xfrm>
            <a:prstGeom prst="rect">
              <a:avLst/>
            </a:prstGeom>
            <a:noFill/>
            <a:ln w="9525">
              <a:noFill/>
              <a:miter lim="800000"/>
              <a:headEnd/>
              <a:tailEnd/>
            </a:ln>
          </p:spPr>
          <p:txBody>
            <a:bodyPr wrap="none">
              <a:spAutoFit/>
            </a:bodyPr>
            <a:lstStyle/>
            <a:p>
              <a:pPr algn="ctr"/>
              <a:r>
                <a:rPr lang="en-US" sz="1000" b="1"/>
                <a:t>3+</a:t>
              </a:r>
            </a:p>
          </p:txBody>
        </p:sp>
        <p:sp>
          <p:nvSpPr>
            <p:cNvPr id="49186" name="Text Box 40"/>
            <p:cNvSpPr txBox="1">
              <a:spLocks noChangeArrowheads="1"/>
            </p:cNvSpPr>
            <p:nvPr/>
          </p:nvSpPr>
          <p:spPr bwMode="auto">
            <a:xfrm>
              <a:off x="4311" y="1998"/>
              <a:ext cx="207" cy="154"/>
            </a:xfrm>
            <a:prstGeom prst="rect">
              <a:avLst/>
            </a:prstGeom>
            <a:noFill/>
            <a:ln w="9525">
              <a:noFill/>
              <a:miter lim="800000"/>
              <a:headEnd/>
              <a:tailEnd/>
            </a:ln>
          </p:spPr>
          <p:txBody>
            <a:bodyPr wrap="none">
              <a:spAutoFit/>
            </a:bodyPr>
            <a:lstStyle/>
            <a:p>
              <a:pPr algn="ctr"/>
              <a:r>
                <a:rPr lang="en-US" sz="1000" b="1"/>
                <a:t>4+</a:t>
              </a:r>
            </a:p>
          </p:txBody>
        </p:sp>
        <p:sp>
          <p:nvSpPr>
            <p:cNvPr id="49187" name="Text Box 41"/>
            <p:cNvSpPr txBox="1">
              <a:spLocks noChangeArrowheads="1"/>
            </p:cNvSpPr>
            <p:nvPr/>
          </p:nvSpPr>
          <p:spPr bwMode="auto">
            <a:xfrm>
              <a:off x="3260" y="1806"/>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49188" name="Text Box 42"/>
            <p:cNvSpPr txBox="1">
              <a:spLocks noChangeArrowheads="1"/>
            </p:cNvSpPr>
            <p:nvPr/>
          </p:nvSpPr>
          <p:spPr bwMode="auto">
            <a:xfrm>
              <a:off x="4196" y="1806"/>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49189" name="Text Box 43"/>
            <p:cNvSpPr txBox="1">
              <a:spLocks noChangeArrowheads="1"/>
            </p:cNvSpPr>
            <p:nvPr/>
          </p:nvSpPr>
          <p:spPr bwMode="auto">
            <a:xfrm>
              <a:off x="3668" y="1902"/>
              <a:ext cx="223" cy="154"/>
            </a:xfrm>
            <a:prstGeom prst="rect">
              <a:avLst/>
            </a:prstGeom>
            <a:noFill/>
            <a:ln w="9525">
              <a:noFill/>
              <a:miter lim="800000"/>
              <a:headEnd/>
              <a:tailEnd/>
            </a:ln>
          </p:spPr>
          <p:txBody>
            <a:bodyPr wrap="none">
              <a:spAutoFit/>
            </a:bodyPr>
            <a:lstStyle/>
            <a:p>
              <a:pPr algn="ctr"/>
              <a:r>
                <a:rPr lang="en-US" sz="1000" b="1"/>
                <a:t>1e</a:t>
              </a:r>
              <a:r>
                <a:rPr lang="en-US" sz="1000" b="1" baseline="30000"/>
                <a:t>-</a:t>
              </a:r>
            </a:p>
          </p:txBody>
        </p:sp>
        <p:sp>
          <p:nvSpPr>
            <p:cNvPr id="49190" name="Text Box 44"/>
            <p:cNvSpPr txBox="1">
              <a:spLocks noChangeArrowheads="1"/>
            </p:cNvSpPr>
            <p:nvPr/>
          </p:nvSpPr>
          <p:spPr bwMode="auto">
            <a:xfrm>
              <a:off x="4652" y="1902"/>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7145"/>
                                        </p:tgtEl>
                                        <p:attrNameLst>
                                          <p:attrName>style.visibility</p:attrName>
                                        </p:attrNameLst>
                                      </p:cBhvr>
                                      <p:to>
                                        <p:strVal val="visible"/>
                                      </p:to>
                                    </p:set>
                                    <p:animEffect transition="in" filter="fade">
                                      <p:cBhvr>
                                        <p:cTn id="7" dur="2000"/>
                                        <p:tgtEl>
                                          <p:spTgt spid="34714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05"/>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 calcmode="lin" valueType="num">
                                      <p:cBhvr>
                                        <p:cTn id="14" dur="500" fill="hold"/>
                                        <p:tgtEl>
                                          <p:spTgt spid="2"/>
                                        </p:tgtEl>
                                        <p:attrNameLst>
                                          <p:attrName>ppt_x</p:attrName>
                                        </p:attrNameLst>
                                      </p:cBhvr>
                                      <p:tavLst>
                                        <p:tav tm="0">
                                          <p:val>
                                            <p:strVal val="#ppt_x-.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50179"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50180"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50181"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50182" name="Oval 6"/>
          <p:cNvSpPr>
            <a:spLocks noChangeArrowheads="1"/>
          </p:cNvSpPr>
          <p:nvPr/>
        </p:nvSpPr>
        <p:spPr bwMode="auto">
          <a:xfrm>
            <a:off x="1697038" y="2557463"/>
            <a:ext cx="196850" cy="180975"/>
          </a:xfrm>
          <a:prstGeom prst="ellipse">
            <a:avLst/>
          </a:prstGeom>
          <a:solidFill>
            <a:schemeClr val="hlink"/>
          </a:solidFill>
          <a:ln w="9525">
            <a:noFill/>
            <a:round/>
            <a:headEnd/>
            <a:tailEnd/>
          </a:ln>
        </p:spPr>
        <p:txBody>
          <a:bodyPr wrap="none" anchor="ctr"/>
          <a:lstStyle/>
          <a:p>
            <a:endParaRPr lang="en-US"/>
          </a:p>
        </p:txBody>
      </p:sp>
      <p:sp>
        <p:nvSpPr>
          <p:cNvPr id="50183" name="Freeform 7"/>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noFill/>
          <a:ln w="12700" cap="rnd">
            <a:solidFill>
              <a:schemeClr val="hlink"/>
            </a:solidFill>
            <a:round/>
            <a:headEnd type="none" w="sm" len="sm"/>
            <a:tailEnd type="none" w="sm" len="sm"/>
          </a:ln>
        </p:spPr>
        <p:txBody>
          <a:bodyPr/>
          <a:lstStyle/>
          <a:p>
            <a:endParaRPr lang="en-US"/>
          </a:p>
        </p:txBody>
      </p:sp>
      <p:sp>
        <p:nvSpPr>
          <p:cNvPr id="50184" name="Oval 8"/>
          <p:cNvSpPr>
            <a:spLocks noChangeArrowheads="1"/>
          </p:cNvSpPr>
          <p:nvPr/>
        </p:nvSpPr>
        <p:spPr bwMode="auto">
          <a:xfrm>
            <a:off x="1882775" y="904875"/>
            <a:ext cx="196850" cy="180975"/>
          </a:xfrm>
          <a:prstGeom prst="ellipse">
            <a:avLst/>
          </a:prstGeom>
          <a:solidFill>
            <a:schemeClr val="hlink"/>
          </a:solidFill>
          <a:ln w="9525">
            <a:noFill/>
            <a:round/>
            <a:headEnd/>
            <a:tailEnd/>
          </a:ln>
        </p:spPr>
        <p:txBody>
          <a:bodyPr wrap="none" anchor="ctr"/>
          <a:lstStyle/>
          <a:p>
            <a:endParaRPr lang="en-US"/>
          </a:p>
        </p:txBody>
      </p:sp>
      <p:sp>
        <p:nvSpPr>
          <p:cNvPr id="349193" name="Rectangle 9"/>
          <p:cNvSpPr>
            <a:spLocks noChangeArrowheads="1"/>
          </p:cNvSpPr>
          <p:nvPr/>
        </p:nvSpPr>
        <p:spPr bwMode="auto">
          <a:xfrm>
            <a:off x="4475163" y="838200"/>
            <a:ext cx="4341812" cy="4114800"/>
          </a:xfrm>
          <a:prstGeom prst="rect">
            <a:avLst/>
          </a:prstGeom>
          <a:noFill/>
          <a:ln w="9525">
            <a:noFill/>
            <a:miter lim="800000"/>
            <a:headEnd/>
            <a:tailEnd/>
          </a:ln>
        </p:spPr>
        <p:txBody>
          <a:bodyPr lIns="92075" tIns="46037" rIns="92075" bIns="46037"/>
          <a:lstStyle/>
          <a:p>
            <a:pPr marL="342900" indent="-342900" eaLnBrk="0" hangingPunct="0">
              <a:spcBef>
                <a:spcPct val="20000"/>
              </a:spcBef>
              <a:buSzPct val="75000"/>
              <a:buFont typeface="Monotype Sorts"/>
              <a:buChar char="l"/>
            </a:pPr>
            <a:r>
              <a:rPr lang="en-US" sz="2400"/>
              <a:t>B has lower IE than Be</a:t>
            </a:r>
          </a:p>
          <a:p>
            <a:pPr marL="342900" indent="-342900" eaLnBrk="0" hangingPunct="0">
              <a:spcBef>
                <a:spcPct val="20000"/>
              </a:spcBef>
              <a:buSzPct val="75000"/>
              <a:buFont typeface="Monotype Sorts"/>
              <a:buChar char="l"/>
            </a:pPr>
            <a:r>
              <a:rPr lang="en-US" sz="2400"/>
              <a:t>same shielding </a:t>
            </a:r>
          </a:p>
          <a:p>
            <a:pPr marL="342900" indent="-342900" eaLnBrk="0" hangingPunct="0">
              <a:spcBef>
                <a:spcPct val="20000"/>
              </a:spcBef>
              <a:buSzPct val="75000"/>
              <a:buFont typeface="Monotype Sorts"/>
              <a:buChar char="l"/>
            </a:pPr>
            <a:r>
              <a:rPr lang="en-US" sz="2400"/>
              <a:t>greater nuclear charge</a:t>
            </a:r>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endParaRPr lang="en-US" sz="2400"/>
          </a:p>
          <a:p>
            <a:pPr marL="342900" indent="-342900" eaLnBrk="0" hangingPunct="0">
              <a:spcBef>
                <a:spcPct val="20000"/>
              </a:spcBef>
              <a:buSzPct val="75000"/>
              <a:buFont typeface="Monotype Sorts"/>
              <a:buChar char="l"/>
            </a:pPr>
            <a:r>
              <a:rPr lang="en-US" sz="2400" i="1"/>
              <a:t>p</a:t>
            </a:r>
            <a:r>
              <a:rPr lang="en-US" sz="2400"/>
              <a:t>-orbitals available</a:t>
            </a:r>
          </a:p>
        </p:txBody>
      </p:sp>
      <p:sp>
        <p:nvSpPr>
          <p:cNvPr id="50186" name="Freeform 10"/>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700" cap="rnd">
            <a:solidFill>
              <a:schemeClr val="hlink"/>
            </a:solidFill>
            <a:round/>
            <a:headEnd type="none" w="sm" len="sm"/>
            <a:tailEnd type="none" w="sm" len="sm"/>
          </a:ln>
        </p:spPr>
        <p:txBody>
          <a:bodyPr/>
          <a:lstStyle/>
          <a:p>
            <a:endParaRPr lang="en-US"/>
          </a:p>
        </p:txBody>
      </p:sp>
      <p:sp>
        <p:nvSpPr>
          <p:cNvPr id="50187" name="Oval 11"/>
          <p:cNvSpPr>
            <a:spLocks noChangeArrowheads="1"/>
          </p:cNvSpPr>
          <p:nvPr/>
        </p:nvSpPr>
        <p:spPr bwMode="auto">
          <a:xfrm>
            <a:off x="2309813" y="4368800"/>
            <a:ext cx="196850" cy="180975"/>
          </a:xfrm>
          <a:prstGeom prst="ellipse">
            <a:avLst/>
          </a:prstGeom>
          <a:solidFill>
            <a:schemeClr val="hlink"/>
          </a:solidFill>
          <a:ln w="9525">
            <a:noFill/>
            <a:round/>
            <a:headEnd/>
            <a:tailEnd/>
          </a:ln>
        </p:spPr>
        <p:txBody>
          <a:bodyPr wrap="none" anchor="ctr"/>
          <a:lstStyle/>
          <a:p>
            <a:endParaRPr lang="en-US"/>
          </a:p>
        </p:txBody>
      </p:sp>
      <p:sp>
        <p:nvSpPr>
          <p:cNvPr id="50188" name="Freeform 12"/>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noFill/>
          <a:ln w="12700" cap="rnd">
            <a:solidFill>
              <a:schemeClr val="hlink"/>
            </a:solidFill>
            <a:round/>
            <a:headEnd type="none" w="sm" len="sm"/>
            <a:tailEnd type="none" w="sm" len="sm"/>
          </a:ln>
        </p:spPr>
        <p:txBody>
          <a:bodyPr/>
          <a:lstStyle/>
          <a:p>
            <a:endParaRPr lang="en-US"/>
          </a:p>
        </p:txBody>
      </p:sp>
      <p:sp>
        <p:nvSpPr>
          <p:cNvPr id="50189" name="Oval 13"/>
          <p:cNvSpPr>
            <a:spLocks noChangeArrowheads="1"/>
          </p:cNvSpPr>
          <p:nvPr/>
        </p:nvSpPr>
        <p:spPr bwMode="auto">
          <a:xfrm>
            <a:off x="2462213" y="3436938"/>
            <a:ext cx="196850" cy="180975"/>
          </a:xfrm>
          <a:prstGeom prst="ellipse">
            <a:avLst/>
          </a:prstGeom>
          <a:solidFill>
            <a:schemeClr val="hlink"/>
          </a:solidFill>
          <a:ln w="9525">
            <a:noFill/>
            <a:round/>
            <a:headEnd/>
            <a:tailEnd/>
          </a:ln>
        </p:spPr>
        <p:txBody>
          <a:bodyPr wrap="none" anchor="ctr"/>
          <a:lstStyle/>
          <a:p>
            <a:endParaRPr lang="en-US"/>
          </a:p>
        </p:txBody>
      </p:sp>
      <p:sp>
        <p:nvSpPr>
          <p:cNvPr id="50190" name="Line 14"/>
          <p:cNvSpPr>
            <a:spLocks noChangeShapeType="1"/>
          </p:cNvSpPr>
          <p:nvPr/>
        </p:nvSpPr>
        <p:spPr bwMode="auto">
          <a:xfrm>
            <a:off x="2571750" y="3543300"/>
            <a:ext cx="285750" cy="3714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50191" name="Oval 15"/>
          <p:cNvSpPr>
            <a:spLocks noChangeArrowheads="1"/>
          </p:cNvSpPr>
          <p:nvPr/>
        </p:nvSpPr>
        <p:spPr bwMode="auto">
          <a:xfrm>
            <a:off x="2786063" y="3889375"/>
            <a:ext cx="196850" cy="180975"/>
          </a:xfrm>
          <a:prstGeom prst="ellipse">
            <a:avLst/>
          </a:prstGeom>
          <a:solidFill>
            <a:srgbClr val="FF0000"/>
          </a:solidFill>
          <a:ln w="9525">
            <a:noFill/>
            <a:round/>
            <a:headEnd/>
            <a:tailEnd/>
          </a:ln>
        </p:spPr>
        <p:txBody>
          <a:bodyPr wrap="none" anchor="ctr"/>
          <a:lstStyle/>
          <a:p>
            <a:endParaRPr lang="en-US"/>
          </a:p>
        </p:txBody>
      </p:sp>
      <p:sp>
        <p:nvSpPr>
          <p:cNvPr id="50192" name="Rectangle 16"/>
          <p:cNvSpPr>
            <a:spLocks noChangeArrowheads="1"/>
          </p:cNvSpPr>
          <p:nvPr/>
        </p:nvSpPr>
        <p:spPr bwMode="auto">
          <a:xfrm>
            <a:off x="1560513" y="2743200"/>
            <a:ext cx="344487"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50193" name="Rectangle 17"/>
          <p:cNvSpPr>
            <a:spLocks noChangeArrowheads="1"/>
          </p:cNvSpPr>
          <p:nvPr/>
        </p:nvSpPr>
        <p:spPr bwMode="auto">
          <a:xfrm>
            <a:off x="1668463" y="457200"/>
            <a:ext cx="669925"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50194" name="Rectangle 18"/>
          <p:cNvSpPr>
            <a:spLocks noChangeArrowheads="1"/>
          </p:cNvSpPr>
          <p:nvPr/>
        </p:nvSpPr>
        <p:spPr bwMode="auto">
          <a:xfrm>
            <a:off x="2165350" y="4510088"/>
            <a:ext cx="669925" cy="519112"/>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50195" name="Rectangle 19"/>
          <p:cNvSpPr>
            <a:spLocks noChangeArrowheads="1"/>
          </p:cNvSpPr>
          <p:nvPr/>
        </p:nvSpPr>
        <p:spPr bwMode="auto">
          <a:xfrm>
            <a:off x="2286000" y="3000375"/>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50196" name="Rectangle 20"/>
          <p:cNvSpPr>
            <a:spLocks noChangeArrowheads="1"/>
          </p:cNvSpPr>
          <p:nvPr/>
        </p:nvSpPr>
        <p:spPr bwMode="auto">
          <a:xfrm>
            <a:off x="2724150" y="4114800"/>
            <a:ext cx="857250" cy="519113"/>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50197" name="AutoShape 2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0198" name="Oval 22"/>
          <p:cNvSpPr>
            <a:spLocks noChangeArrowheads="1"/>
          </p:cNvSpPr>
          <p:nvPr/>
        </p:nvSpPr>
        <p:spPr bwMode="auto">
          <a:xfrm>
            <a:off x="2943225" y="1247775"/>
            <a:ext cx="547688" cy="546100"/>
          </a:xfrm>
          <a:prstGeom prst="ellipse">
            <a:avLst/>
          </a:prstGeom>
          <a:noFill/>
          <a:ln w="9525">
            <a:solidFill>
              <a:schemeClr val="tx1"/>
            </a:solidFill>
            <a:round/>
            <a:headEnd/>
            <a:tailEnd/>
          </a:ln>
        </p:spPr>
        <p:txBody>
          <a:bodyPr wrap="none" anchor="ctr"/>
          <a:lstStyle/>
          <a:p>
            <a:endParaRPr lang="en-US"/>
          </a:p>
        </p:txBody>
      </p:sp>
      <p:sp>
        <p:nvSpPr>
          <p:cNvPr id="50199" name="Oval 23"/>
          <p:cNvSpPr>
            <a:spLocks noChangeAspect="1" noChangeArrowheads="1"/>
          </p:cNvSpPr>
          <p:nvPr/>
        </p:nvSpPr>
        <p:spPr bwMode="auto">
          <a:xfrm>
            <a:off x="2806700" y="1111250"/>
            <a:ext cx="820738" cy="819150"/>
          </a:xfrm>
          <a:prstGeom prst="ellipse">
            <a:avLst/>
          </a:prstGeom>
          <a:noFill/>
          <a:ln w="9525">
            <a:solidFill>
              <a:schemeClr val="tx1"/>
            </a:solidFill>
            <a:round/>
            <a:headEnd/>
            <a:tailEnd/>
          </a:ln>
        </p:spPr>
        <p:txBody>
          <a:bodyPr wrap="none" anchor="ctr"/>
          <a:lstStyle/>
          <a:p>
            <a:endParaRPr lang="en-US"/>
          </a:p>
        </p:txBody>
      </p:sp>
      <p:sp>
        <p:nvSpPr>
          <p:cNvPr id="50200" name="Oval 24"/>
          <p:cNvSpPr>
            <a:spLocks noChangeAspect="1" noChangeArrowheads="1"/>
          </p:cNvSpPr>
          <p:nvPr/>
        </p:nvSpPr>
        <p:spPr bwMode="auto">
          <a:xfrm>
            <a:off x="2670175" y="974725"/>
            <a:ext cx="1098550" cy="1098550"/>
          </a:xfrm>
          <a:prstGeom prst="ellipse">
            <a:avLst/>
          </a:prstGeom>
          <a:noFill/>
          <a:ln w="9525">
            <a:solidFill>
              <a:schemeClr val="tx1"/>
            </a:solidFill>
            <a:round/>
            <a:headEnd/>
            <a:tailEnd/>
          </a:ln>
        </p:spPr>
        <p:txBody>
          <a:bodyPr wrap="none" anchor="ctr"/>
          <a:lstStyle/>
          <a:p>
            <a:endParaRPr lang="en-US"/>
          </a:p>
        </p:txBody>
      </p:sp>
      <p:sp>
        <p:nvSpPr>
          <p:cNvPr id="50201" name="Oval 25"/>
          <p:cNvSpPr>
            <a:spLocks noChangeArrowheads="1"/>
          </p:cNvSpPr>
          <p:nvPr/>
        </p:nvSpPr>
        <p:spPr bwMode="auto">
          <a:xfrm>
            <a:off x="2895600" y="1447800"/>
            <a:ext cx="136525" cy="136525"/>
          </a:xfrm>
          <a:prstGeom prst="ellipse">
            <a:avLst/>
          </a:prstGeom>
          <a:solidFill>
            <a:schemeClr val="hlink"/>
          </a:solidFill>
          <a:ln w="9525">
            <a:noFill/>
            <a:round/>
            <a:headEnd/>
            <a:tailEnd/>
          </a:ln>
        </p:spPr>
        <p:txBody>
          <a:bodyPr wrap="none" anchor="ctr"/>
          <a:lstStyle/>
          <a:p>
            <a:endParaRPr lang="en-US"/>
          </a:p>
        </p:txBody>
      </p:sp>
      <p:sp>
        <p:nvSpPr>
          <p:cNvPr id="50202" name="Oval 26"/>
          <p:cNvSpPr>
            <a:spLocks noChangeArrowheads="1"/>
          </p:cNvSpPr>
          <p:nvPr/>
        </p:nvSpPr>
        <p:spPr bwMode="auto">
          <a:xfrm>
            <a:off x="3352800" y="1295400"/>
            <a:ext cx="136525" cy="136525"/>
          </a:xfrm>
          <a:prstGeom prst="ellipse">
            <a:avLst/>
          </a:prstGeom>
          <a:solidFill>
            <a:schemeClr val="hlink"/>
          </a:solidFill>
          <a:ln w="9525">
            <a:noFill/>
            <a:round/>
            <a:headEnd/>
            <a:tailEnd/>
          </a:ln>
        </p:spPr>
        <p:txBody>
          <a:bodyPr wrap="none" anchor="ctr"/>
          <a:lstStyle/>
          <a:p>
            <a:endParaRPr lang="en-US"/>
          </a:p>
        </p:txBody>
      </p:sp>
      <p:sp>
        <p:nvSpPr>
          <p:cNvPr id="50203" name="Text Box 27"/>
          <p:cNvSpPr txBox="1">
            <a:spLocks noChangeArrowheads="1"/>
          </p:cNvSpPr>
          <p:nvPr/>
        </p:nvSpPr>
        <p:spPr bwMode="auto">
          <a:xfrm>
            <a:off x="3109913" y="1385888"/>
            <a:ext cx="242887" cy="214312"/>
          </a:xfrm>
          <a:prstGeom prst="rect">
            <a:avLst/>
          </a:prstGeom>
          <a:noFill/>
          <a:ln w="9525">
            <a:noFill/>
            <a:miter lim="800000"/>
            <a:headEnd/>
            <a:tailEnd/>
          </a:ln>
        </p:spPr>
        <p:txBody>
          <a:bodyPr wrap="none">
            <a:spAutoFit/>
          </a:bodyPr>
          <a:lstStyle/>
          <a:p>
            <a:r>
              <a:rPr lang="en-US" sz="800"/>
              <a:t>n</a:t>
            </a:r>
          </a:p>
        </p:txBody>
      </p:sp>
      <p:sp>
        <p:nvSpPr>
          <p:cNvPr id="50204" name="Oval 28"/>
          <p:cNvSpPr>
            <a:spLocks noChangeArrowheads="1"/>
          </p:cNvSpPr>
          <p:nvPr/>
        </p:nvSpPr>
        <p:spPr bwMode="auto">
          <a:xfrm>
            <a:off x="2514600" y="838200"/>
            <a:ext cx="1371600" cy="1371600"/>
          </a:xfrm>
          <a:prstGeom prst="ellipse">
            <a:avLst/>
          </a:prstGeom>
          <a:noFill/>
          <a:ln w="9525">
            <a:solidFill>
              <a:srgbClr val="C0C0C0"/>
            </a:solidFill>
            <a:round/>
            <a:headEnd/>
            <a:tailEnd/>
          </a:ln>
        </p:spPr>
        <p:txBody>
          <a:bodyPr wrap="none" anchor="ctr"/>
          <a:lstStyle/>
          <a:p>
            <a:endParaRPr lang="en-US"/>
          </a:p>
        </p:txBody>
      </p:sp>
      <p:sp>
        <p:nvSpPr>
          <p:cNvPr id="50205" name="Oval 29"/>
          <p:cNvSpPr>
            <a:spLocks noChangeArrowheads="1"/>
          </p:cNvSpPr>
          <p:nvPr/>
        </p:nvSpPr>
        <p:spPr bwMode="auto">
          <a:xfrm>
            <a:off x="2971800" y="1828800"/>
            <a:ext cx="136525" cy="136525"/>
          </a:xfrm>
          <a:prstGeom prst="ellipse">
            <a:avLst/>
          </a:prstGeom>
          <a:solidFill>
            <a:schemeClr val="hlink"/>
          </a:solidFill>
          <a:ln w="9525">
            <a:noFill/>
            <a:round/>
            <a:headEnd/>
            <a:tailEnd/>
          </a:ln>
        </p:spPr>
        <p:txBody>
          <a:bodyPr wrap="none" anchor="ctr"/>
          <a:lstStyle/>
          <a:p>
            <a:endParaRPr lang="en-US"/>
          </a:p>
        </p:txBody>
      </p:sp>
      <p:sp>
        <p:nvSpPr>
          <p:cNvPr id="50206" name="Oval 30"/>
          <p:cNvSpPr>
            <a:spLocks noChangeArrowheads="1"/>
          </p:cNvSpPr>
          <p:nvPr/>
        </p:nvSpPr>
        <p:spPr bwMode="auto">
          <a:xfrm>
            <a:off x="3048000" y="1066800"/>
            <a:ext cx="136525" cy="136525"/>
          </a:xfrm>
          <a:prstGeom prst="ellipse">
            <a:avLst/>
          </a:prstGeom>
          <a:solidFill>
            <a:schemeClr val="hlink"/>
          </a:solidFill>
          <a:ln w="9525">
            <a:noFill/>
            <a:round/>
            <a:headEnd/>
            <a:tailEnd/>
          </a:ln>
        </p:spPr>
        <p:txBody>
          <a:bodyPr wrap="none" anchor="ctr"/>
          <a:lstStyle/>
          <a:p>
            <a:endParaRPr lang="en-US"/>
          </a:p>
        </p:txBody>
      </p:sp>
      <p:grpSp>
        <p:nvGrpSpPr>
          <p:cNvPr id="2" name="Group 31"/>
          <p:cNvGrpSpPr>
            <a:grpSpLocks/>
          </p:cNvGrpSpPr>
          <p:nvPr/>
        </p:nvGrpSpPr>
        <p:grpSpPr bwMode="auto">
          <a:xfrm>
            <a:off x="4838700" y="2286000"/>
            <a:ext cx="2900363" cy="1433513"/>
            <a:chOff x="3048" y="1728"/>
            <a:chExt cx="1827" cy="903"/>
          </a:xfrm>
        </p:grpSpPr>
        <p:grpSp>
          <p:nvGrpSpPr>
            <p:cNvPr id="50223" name="Group 32"/>
            <p:cNvGrpSpPr>
              <a:grpSpLocks/>
            </p:cNvGrpSpPr>
            <p:nvPr/>
          </p:nvGrpSpPr>
          <p:grpSpPr bwMode="auto">
            <a:xfrm>
              <a:off x="3048" y="1728"/>
              <a:ext cx="672" cy="624"/>
              <a:chOff x="2496" y="1728"/>
              <a:chExt cx="672" cy="624"/>
            </a:xfrm>
          </p:grpSpPr>
          <p:sp>
            <p:nvSpPr>
              <p:cNvPr id="50236" name="Oval 33"/>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50237" name="Oval 34"/>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50238" name="Rectangle 35"/>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grpSp>
          <p:nvGrpSpPr>
            <p:cNvPr id="50224" name="Group 36"/>
            <p:cNvGrpSpPr>
              <a:grpSpLocks/>
            </p:cNvGrpSpPr>
            <p:nvPr/>
          </p:nvGrpSpPr>
          <p:grpSpPr bwMode="auto">
            <a:xfrm>
              <a:off x="4008" y="1728"/>
              <a:ext cx="672" cy="624"/>
              <a:chOff x="2496" y="1728"/>
              <a:chExt cx="672" cy="624"/>
            </a:xfrm>
          </p:grpSpPr>
          <p:sp>
            <p:nvSpPr>
              <p:cNvPr id="50233" name="Oval 37"/>
              <p:cNvSpPr>
                <a:spLocks noChangeAspect="1" noChangeArrowheads="1"/>
              </p:cNvSpPr>
              <p:nvPr/>
            </p:nvSpPr>
            <p:spPr bwMode="auto">
              <a:xfrm>
                <a:off x="2651" y="1788"/>
                <a:ext cx="517" cy="516"/>
              </a:xfrm>
              <a:prstGeom prst="ellipse">
                <a:avLst/>
              </a:prstGeom>
              <a:noFill/>
              <a:ln w="9525">
                <a:solidFill>
                  <a:schemeClr val="tx1"/>
                </a:solidFill>
                <a:round/>
                <a:headEnd/>
                <a:tailEnd/>
              </a:ln>
            </p:spPr>
            <p:txBody>
              <a:bodyPr wrap="none" anchor="ctr"/>
              <a:lstStyle/>
              <a:p>
                <a:endParaRPr lang="en-US"/>
              </a:p>
            </p:txBody>
          </p:sp>
          <p:sp>
            <p:nvSpPr>
              <p:cNvPr id="50234" name="Oval 38"/>
              <p:cNvSpPr>
                <a:spLocks noChangeArrowheads="1"/>
              </p:cNvSpPr>
              <p:nvPr/>
            </p:nvSpPr>
            <p:spPr bwMode="auto">
              <a:xfrm>
                <a:off x="2736" y="1872"/>
                <a:ext cx="345" cy="344"/>
              </a:xfrm>
              <a:prstGeom prst="ellipse">
                <a:avLst/>
              </a:prstGeom>
              <a:noFill/>
              <a:ln w="9525">
                <a:solidFill>
                  <a:schemeClr val="tx1"/>
                </a:solidFill>
                <a:round/>
                <a:headEnd/>
                <a:tailEnd/>
              </a:ln>
            </p:spPr>
            <p:txBody>
              <a:bodyPr wrap="none" anchor="ctr"/>
              <a:lstStyle/>
              <a:p>
                <a:endParaRPr lang="en-US"/>
              </a:p>
            </p:txBody>
          </p:sp>
          <p:sp>
            <p:nvSpPr>
              <p:cNvPr id="50235" name="Rectangle 39"/>
              <p:cNvSpPr>
                <a:spLocks noChangeArrowheads="1"/>
              </p:cNvSpPr>
              <p:nvPr/>
            </p:nvSpPr>
            <p:spPr bwMode="auto">
              <a:xfrm>
                <a:off x="2496" y="1728"/>
                <a:ext cx="432" cy="624"/>
              </a:xfrm>
              <a:prstGeom prst="rect">
                <a:avLst/>
              </a:prstGeom>
              <a:solidFill>
                <a:schemeClr val="bg1">
                  <a:alpha val="85097"/>
                </a:schemeClr>
              </a:solidFill>
              <a:ln w="9525">
                <a:noFill/>
                <a:miter lim="800000"/>
                <a:headEnd/>
                <a:tailEnd/>
              </a:ln>
            </p:spPr>
            <p:txBody>
              <a:bodyPr wrap="none" anchor="ctr"/>
              <a:lstStyle/>
              <a:p>
                <a:endParaRPr lang="en-US"/>
              </a:p>
            </p:txBody>
          </p:sp>
        </p:grpSp>
        <p:sp>
          <p:nvSpPr>
            <p:cNvPr id="50225" name="Rectangle 40"/>
            <p:cNvSpPr>
              <a:spLocks noChangeArrowheads="1"/>
            </p:cNvSpPr>
            <p:nvPr/>
          </p:nvSpPr>
          <p:spPr bwMode="auto">
            <a:xfrm>
              <a:off x="4224" y="2304"/>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50226" name="Rectangle 41"/>
            <p:cNvSpPr>
              <a:spLocks noChangeArrowheads="1"/>
            </p:cNvSpPr>
            <p:nvPr/>
          </p:nvSpPr>
          <p:spPr bwMode="auto">
            <a:xfrm>
              <a:off x="3322" y="2304"/>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50227" name="Text Box 42"/>
            <p:cNvSpPr txBox="1">
              <a:spLocks noChangeArrowheads="1"/>
            </p:cNvSpPr>
            <p:nvPr/>
          </p:nvSpPr>
          <p:spPr bwMode="auto">
            <a:xfrm>
              <a:off x="3354" y="1998"/>
              <a:ext cx="207" cy="154"/>
            </a:xfrm>
            <a:prstGeom prst="rect">
              <a:avLst/>
            </a:prstGeom>
            <a:noFill/>
            <a:ln w="9525">
              <a:noFill/>
              <a:miter lim="800000"/>
              <a:headEnd/>
              <a:tailEnd/>
            </a:ln>
          </p:spPr>
          <p:txBody>
            <a:bodyPr wrap="none">
              <a:spAutoFit/>
            </a:bodyPr>
            <a:lstStyle/>
            <a:p>
              <a:pPr algn="ctr"/>
              <a:r>
                <a:rPr lang="en-US" sz="1000" b="1"/>
                <a:t>4+</a:t>
              </a:r>
            </a:p>
          </p:txBody>
        </p:sp>
        <p:sp>
          <p:nvSpPr>
            <p:cNvPr id="50228" name="Text Box 43"/>
            <p:cNvSpPr txBox="1">
              <a:spLocks noChangeArrowheads="1"/>
            </p:cNvSpPr>
            <p:nvPr/>
          </p:nvSpPr>
          <p:spPr bwMode="auto">
            <a:xfrm>
              <a:off x="4311" y="1998"/>
              <a:ext cx="207" cy="154"/>
            </a:xfrm>
            <a:prstGeom prst="rect">
              <a:avLst/>
            </a:prstGeom>
            <a:noFill/>
            <a:ln w="9525">
              <a:noFill/>
              <a:miter lim="800000"/>
              <a:headEnd/>
              <a:tailEnd/>
            </a:ln>
          </p:spPr>
          <p:txBody>
            <a:bodyPr wrap="none">
              <a:spAutoFit/>
            </a:bodyPr>
            <a:lstStyle/>
            <a:p>
              <a:pPr algn="ctr"/>
              <a:r>
                <a:rPr lang="en-US" sz="1000" b="1"/>
                <a:t>5+</a:t>
              </a:r>
            </a:p>
          </p:txBody>
        </p:sp>
        <p:sp>
          <p:nvSpPr>
            <p:cNvPr id="50229" name="Text Box 44"/>
            <p:cNvSpPr txBox="1">
              <a:spLocks noChangeArrowheads="1"/>
            </p:cNvSpPr>
            <p:nvPr/>
          </p:nvSpPr>
          <p:spPr bwMode="auto">
            <a:xfrm>
              <a:off x="3260" y="1806"/>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50230" name="Text Box 45"/>
            <p:cNvSpPr txBox="1">
              <a:spLocks noChangeArrowheads="1"/>
            </p:cNvSpPr>
            <p:nvPr/>
          </p:nvSpPr>
          <p:spPr bwMode="auto">
            <a:xfrm>
              <a:off x="4196" y="1806"/>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50231" name="Text Box 46"/>
            <p:cNvSpPr txBox="1">
              <a:spLocks noChangeArrowheads="1"/>
            </p:cNvSpPr>
            <p:nvPr/>
          </p:nvSpPr>
          <p:spPr bwMode="auto">
            <a:xfrm>
              <a:off x="3668" y="1902"/>
              <a:ext cx="223" cy="154"/>
            </a:xfrm>
            <a:prstGeom prst="rect">
              <a:avLst/>
            </a:prstGeom>
            <a:noFill/>
            <a:ln w="9525">
              <a:noFill/>
              <a:miter lim="800000"/>
              <a:headEnd/>
              <a:tailEnd/>
            </a:ln>
          </p:spPr>
          <p:txBody>
            <a:bodyPr wrap="none">
              <a:spAutoFit/>
            </a:bodyPr>
            <a:lstStyle/>
            <a:p>
              <a:pPr algn="ctr"/>
              <a:r>
                <a:rPr lang="en-US" sz="1000" b="1"/>
                <a:t>2e</a:t>
              </a:r>
              <a:r>
                <a:rPr lang="en-US" sz="1000" b="1" baseline="30000"/>
                <a:t>-</a:t>
              </a:r>
            </a:p>
          </p:txBody>
        </p:sp>
        <p:sp>
          <p:nvSpPr>
            <p:cNvPr id="50232" name="Text Box 47"/>
            <p:cNvSpPr txBox="1">
              <a:spLocks noChangeArrowheads="1"/>
            </p:cNvSpPr>
            <p:nvPr/>
          </p:nvSpPr>
          <p:spPr bwMode="auto">
            <a:xfrm>
              <a:off x="4652" y="1902"/>
              <a:ext cx="223" cy="154"/>
            </a:xfrm>
            <a:prstGeom prst="rect">
              <a:avLst/>
            </a:prstGeom>
            <a:noFill/>
            <a:ln w="9525">
              <a:noFill/>
              <a:miter lim="800000"/>
              <a:headEnd/>
              <a:tailEnd/>
            </a:ln>
          </p:spPr>
          <p:txBody>
            <a:bodyPr wrap="none">
              <a:spAutoFit/>
            </a:bodyPr>
            <a:lstStyle/>
            <a:p>
              <a:pPr algn="ctr"/>
              <a:r>
                <a:rPr lang="en-US" sz="1000" b="1"/>
                <a:t>3e</a:t>
              </a:r>
              <a:r>
                <a:rPr lang="en-US" sz="1000" b="1" baseline="30000"/>
                <a:t>-</a:t>
              </a:r>
            </a:p>
          </p:txBody>
        </p:sp>
      </p:grpSp>
      <p:sp>
        <p:nvSpPr>
          <p:cNvPr id="50208" name="Oval 48"/>
          <p:cNvSpPr>
            <a:spLocks noChangeArrowheads="1"/>
          </p:cNvSpPr>
          <p:nvPr/>
        </p:nvSpPr>
        <p:spPr bwMode="auto">
          <a:xfrm>
            <a:off x="3505200" y="1692275"/>
            <a:ext cx="136525" cy="136525"/>
          </a:xfrm>
          <a:prstGeom prst="ellipse">
            <a:avLst/>
          </a:prstGeom>
          <a:solidFill>
            <a:srgbClr val="FF0000"/>
          </a:solidFill>
          <a:ln w="9525">
            <a:noFill/>
            <a:round/>
            <a:headEnd/>
            <a:tailEnd/>
          </a:ln>
        </p:spPr>
        <p:txBody>
          <a:bodyPr wrap="none" anchor="ctr"/>
          <a:lstStyle/>
          <a:p>
            <a:endParaRPr lang="en-US"/>
          </a:p>
        </p:txBody>
      </p:sp>
      <p:grpSp>
        <p:nvGrpSpPr>
          <p:cNvPr id="5" name="Group 49"/>
          <p:cNvGrpSpPr>
            <a:grpSpLocks/>
          </p:cNvGrpSpPr>
          <p:nvPr/>
        </p:nvGrpSpPr>
        <p:grpSpPr bwMode="auto">
          <a:xfrm>
            <a:off x="5486400" y="4572000"/>
            <a:ext cx="1604963" cy="1066800"/>
            <a:chOff x="2493" y="2832"/>
            <a:chExt cx="1011" cy="672"/>
          </a:xfrm>
        </p:grpSpPr>
        <p:sp>
          <p:nvSpPr>
            <p:cNvPr id="50210" name="Oval 50"/>
            <p:cNvSpPr>
              <a:spLocks noChangeArrowheads="1"/>
            </p:cNvSpPr>
            <p:nvPr/>
          </p:nvSpPr>
          <p:spPr bwMode="auto">
            <a:xfrm>
              <a:off x="2832" y="336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50211" name="Oval 51"/>
            <p:cNvSpPr>
              <a:spLocks noChangeArrowheads="1"/>
            </p:cNvSpPr>
            <p:nvPr/>
          </p:nvSpPr>
          <p:spPr bwMode="auto">
            <a:xfrm>
              <a:off x="2832" y="3024"/>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50212" name="Oval 52"/>
            <p:cNvSpPr>
              <a:spLocks noChangeArrowheads="1"/>
            </p:cNvSpPr>
            <p:nvPr/>
          </p:nvSpPr>
          <p:spPr bwMode="auto">
            <a:xfrm>
              <a:off x="3072"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50213" name="Oval 53"/>
            <p:cNvSpPr>
              <a:spLocks noChangeArrowheads="1"/>
            </p:cNvSpPr>
            <p:nvPr/>
          </p:nvSpPr>
          <p:spPr bwMode="auto">
            <a:xfrm>
              <a:off x="3216"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50214" name="Oval 54"/>
            <p:cNvSpPr>
              <a:spLocks noChangeArrowheads="1"/>
            </p:cNvSpPr>
            <p:nvPr/>
          </p:nvSpPr>
          <p:spPr bwMode="auto">
            <a:xfrm>
              <a:off x="3360" y="2880"/>
              <a:ext cx="144" cy="144"/>
            </a:xfrm>
            <a:prstGeom prst="ellipse">
              <a:avLst/>
            </a:prstGeom>
            <a:solidFill>
              <a:schemeClr val="bg1">
                <a:alpha val="50195"/>
              </a:schemeClr>
            </a:solidFill>
            <a:ln w="9525">
              <a:solidFill>
                <a:schemeClr val="tx1"/>
              </a:solidFill>
              <a:round/>
              <a:headEnd/>
              <a:tailEnd/>
            </a:ln>
          </p:spPr>
          <p:txBody>
            <a:bodyPr wrap="none" anchor="ctr"/>
            <a:lstStyle/>
            <a:p>
              <a:endParaRPr lang="en-US"/>
            </a:p>
          </p:txBody>
        </p:sp>
        <p:sp>
          <p:nvSpPr>
            <p:cNvPr id="50215" name="Text Box 55"/>
            <p:cNvSpPr txBox="1">
              <a:spLocks noChangeArrowheads="1"/>
            </p:cNvSpPr>
            <p:nvPr/>
          </p:nvSpPr>
          <p:spPr bwMode="auto">
            <a:xfrm>
              <a:off x="2496" y="2976"/>
              <a:ext cx="240" cy="192"/>
            </a:xfrm>
            <a:prstGeom prst="rect">
              <a:avLst/>
            </a:prstGeom>
            <a:noFill/>
            <a:ln w="9525">
              <a:noFill/>
              <a:miter lim="800000"/>
              <a:headEnd/>
              <a:tailEnd/>
            </a:ln>
          </p:spPr>
          <p:txBody>
            <a:bodyPr wrap="none">
              <a:spAutoFit/>
            </a:bodyPr>
            <a:lstStyle/>
            <a:p>
              <a:pPr algn="ctr"/>
              <a:r>
                <a:rPr lang="en-US" sz="1400" b="1"/>
                <a:t>2s</a:t>
              </a:r>
            </a:p>
          </p:txBody>
        </p:sp>
        <p:sp>
          <p:nvSpPr>
            <p:cNvPr id="50216" name="Text Box 56"/>
            <p:cNvSpPr txBox="1">
              <a:spLocks noChangeArrowheads="1"/>
            </p:cNvSpPr>
            <p:nvPr/>
          </p:nvSpPr>
          <p:spPr bwMode="auto">
            <a:xfrm>
              <a:off x="2493" y="2832"/>
              <a:ext cx="246" cy="192"/>
            </a:xfrm>
            <a:prstGeom prst="rect">
              <a:avLst/>
            </a:prstGeom>
            <a:noFill/>
            <a:ln w="9525">
              <a:noFill/>
              <a:miter lim="800000"/>
              <a:headEnd/>
              <a:tailEnd/>
            </a:ln>
          </p:spPr>
          <p:txBody>
            <a:bodyPr wrap="none">
              <a:spAutoFit/>
            </a:bodyPr>
            <a:lstStyle/>
            <a:p>
              <a:pPr algn="ctr"/>
              <a:r>
                <a:rPr lang="en-US" sz="1400" b="1"/>
                <a:t>2p</a:t>
              </a:r>
            </a:p>
          </p:txBody>
        </p:sp>
        <p:sp>
          <p:nvSpPr>
            <p:cNvPr id="50217" name="Text Box 57"/>
            <p:cNvSpPr txBox="1">
              <a:spLocks noChangeArrowheads="1"/>
            </p:cNvSpPr>
            <p:nvPr/>
          </p:nvSpPr>
          <p:spPr bwMode="auto">
            <a:xfrm>
              <a:off x="2496" y="3312"/>
              <a:ext cx="240" cy="192"/>
            </a:xfrm>
            <a:prstGeom prst="rect">
              <a:avLst/>
            </a:prstGeom>
            <a:noFill/>
            <a:ln w="9525">
              <a:noFill/>
              <a:miter lim="800000"/>
              <a:headEnd/>
              <a:tailEnd/>
            </a:ln>
          </p:spPr>
          <p:txBody>
            <a:bodyPr wrap="none">
              <a:spAutoFit/>
            </a:bodyPr>
            <a:lstStyle/>
            <a:p>
              <a:pPr algn="ctr"/>
              <a:r>
                <a:rPr lang="en-US" sz="1400" b="1"/>
                <a:t>1s</a:t>
              </a:r>
            </a:p>
          </p:txBody>
        </p:sp>
        <p:sp>
          <p:nvSpPr>
            <p:cNvPr id="50218" name="Line 58"/>
            <p:cNvSpPr>
              <a:spLocks noChangeShapeType="1"/>
            </p:cNvSpPr>
            <p:nvPr/>
          </p:nvSpPr>
          <p:spPr bwMode="auto">
            <a:xfrm flipV="1">
              <a:off x="2880" y="3360"/>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50219" name="Line 59"/>
            <p:cNvSpPr>
              <a:spLocks noChangeShapeType="1"/>
            </p:cNvSpPr>
            <p:nvPr/>
          </p:nvSpPr>
          <p:spPr bwMode="auto">
            <a:xfrm flipV="1">
              <a:off x="2928" y="3408"/>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50220" name="Line 60"/>
            <p:cNvSpPr>
              <a:spLocks noChangeShapeType="1"/>
            </p:cNvSpPr>
            <p:nvPr/>
          </p:nvSpPr>
          <p:spPr bwMode="auto">
            <a:xfrm flipV="1">
              <a:off x="2880" y="3024"/>
              <a:ext cx="0" cy="96"/>
            </a:xfrm>
            <a:prstGeom prst="line">
              <a:avLst/>
            </a:prstGeom>
            <a:noFill/>
            <a:ln w="9525">
              <a:solidFill>
                <a:schemeClr val="tx1"/>
              </a:solidFill>
              <a:round/>
              <a:headEnd/>
              <a:tailEnd type="triangle" w="med" len="med"/>
            </a:ln>
          </p:spPr>
          <p:txBody>
            <a:bodyPr wrap="none" anchor="ctr"/>
            <a:lstStyle/>
            <a:p>
              <a:endParaRPr lang="en-US"/>
            </a:p>
          </p:txBody>
        </p:sp>
        <p:sp>
          <p:nvSpPr>
            <p:cNvPr id="50221" name="Line 61"/>
            <p:cNvSpPr>
              <a:spLocks noChangeShapeType="1"/>
            </p:cNvSpPr>
            <p:nvPr/>
          </p:nvSpPr>
          <p:spPr bwMode="auto">
            <a:xfrm flipV="1">
              <a:off x="2928" y="3072"/>
              <a:ext cx="0" cy="96"/>
            </a:xfrm>
            <a:prstGeom prst="line">
              <a:avLst/>
            </a:prstGeom>
            <a:noFill/>
            <a:ln w="9525">
              <a:solidFill>
                <a:schemeClr val="tx1"/>
              </a:solidFill>
              <a:round/>
              <a:headEnd type="triangle" w="med" len="med"/>
              <a:tailEnd/>
            </a:ln>
          </p:spPr>
          <p:txBody>
            <a:bodyPr wrap="none" anchor="ctr"/>
            <a:lstStyle/>
            <a:p>
              <a:endParaRPr lang="en-US"/>
            </a:p>
          </p:txBody>
        </p:sp>
        <p:sp>
          <p:nvSpPr>
            <p:cNvPr id="50222" name="Line 62"/>
            <p:cNvSpPr>
              <a:spLocks noChangeShapeType="1"/>
            </p:cNvSpPr>
            <p:nvPr/>
          </p:nvSpPr>
          <p:spPr bwMode="auto">
            <a:xfrm flipV="1">
              <a:off x="3120" y="2880"/>
              <a:ext cx="0" cy="96"/>
            </a:xfrm>
            <a:prstGeom prst="line">
              <a:avLst/>
            </a:prstGeom>
            <a:noFill/>
            <a:ln w="9525">
              <a:solidFill>
                <a:srgbClr val="FF0000"/>
              </a:solidFill>
              <a:round/>
              <a:headEnd/>
              <a:tailEnd type="triangle" w="med" len="med"/>
            </a:ln>
          </p:spPr>
          <p:txBody>
            <a:bodyPr wrap="none" anchor="ctr"/>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9193">
                                            <p:txEl>
                                              <p:pRg st="0" end="0"/>
                                            </p:txEl>
                                          </p:spTgt>
                                        </p:tgtEl>
                                        <p:attrNameLst>
                                          <p:attrName>style.visibility</p:attrName>
                                        </p:attrNameLst>
                                      </p:cBhvr>
                                      <p:to>
                                        <p:strVal val="visible"/>
                                      </p:to>
                                    </p:set>
                                    <p:anim calcmode="lin" valueType="num">
                                      <p:cBhvr additive="base">
                                        <p:cTn id="7" dur="500" fill="hold"/>
                                        <p:tgtEl>
                                          <p:spTgt spid="3491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91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9193">
                                            <p:txEl>
                                              <p:pRg st="1" end="1"/>
                                            </p:txEl>
                                          </p:spTgt>
                                        </p:tgtEl>
                                        <p:attrNameLst>
                                          <p:attrName>style.visibility</p:attrName>
                                        </p:attrNameLst>
                                      </p:cBhvr>
                                      <p:to>
                                        <p:strVal val="visible"/>
                                      </p:to>
                                    </p:set>
                                    <p:anim calcmode="lin" valueType="num">
                                      <p:cBhvr additive="base">
                                        <p:cTn id="13" dur="500" fill="hold"/>
                                        <p:tgtEl>
                                          <p:spTgt spid="3491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9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9193">
                                            <p:txEl>
                                              <p:pRg st="2" end="2"/>
                                            </p:txEl>
                                          </p:spTgt>
                                        </p:tgtEl>
                                        <p:attrNameLst>
                                          <p:attrName>style.visibility</p:attrName>
                                        </p:attrNameLst>
                                      </p:cBhvr>
                                      <p:to>
                                        <p:strVal val="visible"/>
                                      </p:to>
                                    </p:set>
                                    <p:anim calcmode="lin" valueType="num">
                                      <p:cBhvr additive="base">
                                        <p:cTn id="19" dur="500" fill="hold"/>
                                        <p:tgtEl>
                                          <p:spTgt spid="3491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9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9193">
                                            <p:txEl>
                                              <p:pRg st="7" end="7"/>
                                            </p:txEl>
                                          </p:spTgt>
                                        </p:tgtEl>
                                        <p:attrNameLst>
                                          <p:attrName>style.visibility</p:attrName>
                                        </p:attrNameLst>
                                      </p:cBhvr>
                                      <p:to>
                                        <p:strVal val="visible"/>
                                      </p:to>
                                    </p:set>
                                    <p:anim calcmode="lin" valueType="num">
                                      <p:cBhvr additive="base">
                                        <p:cTn id="25" dur="500" fill="hold"/>
                                        <p:tgtEl>
                                          <p:spTgt spid="34919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919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strVal val="#ppt_w*0.05"/>
                                          </p:val>
                                        </p:tav>
                                        <p:tav tm="100000">
                                          <p:val>
                                            <p:strVal val="#ppt_w"/>
                                          </p:val>
                                        </p:tav>
                                      </p:tavLst>
                                    </p:anim>
                                    <p:anim calcmode="lin" valueType="num">
                                      <p:cBhvr>
                                        <p:cTn id="32" dur="500" fill="hold"/>
                                        <p:tgtEl>
                                          <p:spTgt spid="2"/>
                                        </p:tgtEl>
                                        <p:attrNameLst>
                                          <p:attrName>ppt_h</p:attrName>
                                        </p:attrNameLst>
                                      </p:cBhvr>
                                      <p:tavLst>
                                        <p:tav tm="0">
                                          <p:val>
                                            <p:strVal val="#ppt_h"/>
                                          </p:val>
                                        </p:tav>
                                        <p:tav tm="100000">
                                          <p:val>
                                            <p:strVal val="#ppt_h"/>
                                          </p:val>
                                        </p:tav>
                                      </p:tavLst>
                                    </p:anim>
                                    <p:anim calcmode="lin" valueType="num">
                                      <p:cBhvr>
                                        <p:cTn id="33" dur="500" fill="hold"/>
                                        <p:tgtEl>
                                          <p:spTgt spid="2"/>
                                        </p:tgtEl>
                                        <p:attrNameLst>
                                          <p:attrName>ppt_x</p:attrName>
                                        </p:attrNameLst>
                                      </p:cBhvr>
                                      <p:tavLst>
                                        <p:tav tm="0">
                                          <p:val>
                                            <p:strVal val="#ppt_x-.2"/>
                                          </p:val>
                                        </p:tav>
                                        <p:tav tm="100000">
                                          <p:val>
                                            <p:strVal val="#ppt_x"/>
                                          </p:val>
                                        </p:tav>
                                      </p:tavLst>
                                    </p:anim>
                                    <p:anim calcmode="lin" valueType="num">
                                      <p:cBhvr>
                                        <p:cTn id="34" dur="500" fill="hold"/>
                                        <p:tgtEl>
                                          <p:spTgt spid="2"/>
                                        </p:tgtEl>
                                        <p:attrNameLst>
                                          <p:attrName>ppt_y</p:attrName>
                                        </p:attrNameLst>
                                      </p:cBhvr>
                                      <p:tavLst>
                                        <p:tav tm="0">
                                          <p:val>
                                            <p:strVal val="#ppt_y"/>
                                          </p:val>
                                        </p:tav>
                                        <p:tav tm="100000">
                                          <p:val>
                                            <p:strVal val="#ppt_y"/>
                                          </p:val>
                                        </p:tav>
                                      </p:tavLst>
                                    </p:anim>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2"/>
          <p:cNvSpPr>
            <a:spLocks noChangeShapeType="1"/>
          </p:cNvSpPr>
          <p:nvPr/>
        </p:nvSpPr>
        <p:spPr bwMode="auto">
          <a:xfrm>
            <a:off x="1320800" y="866775"/>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51203" name="Line 3"/>
          <p:cNvSpPr>
            <a:spLocks noChangeShapeType="1"/>
          </p:cNvSpPr>
          <p:nvPr/>
        </p:nvSpPr>
        <p:spPr bwMode="auto">
          <a:xfrm flipH="1">
            <a:off x="1319213" y="5843588"/>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51204" name="Rectangle 4"/>
          <p:cNvSpPr>
            <a:spLocks noChangeArrowheads="1"/>
          </p:cNvSpPr>
          <p:nvPr/>
        </p:nvSpPr>
        <p:spPr bwMode="auto">
          <a:xfrm rot="-5400000">
            <a:off x="-1343819" y="2855119"/>
            <a:ext cx="4219575" cy="579438"/>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First Ionization energy</a:t>
            </a:r>
          </a:p>
        </p:txBody>
      </p:sp>
      <p:sp>
        <p:nvSpPr>
          <p:cNvPr id="51205" name="Rectangle 5"/>
          <p:cNvSpPr>
            <a:spLocks noChangeArrowheads="1"/>
          </p:cNvSpPr>
          <p:nvPr/>
        </p:nvSpPr>
        <p:spPr bwMode="auto">
          <a:xfrm>
            <a:off x="3570288" y="5891213"/>
            <a:ext cx="2955925" cy="57943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3200"/>
              <a:t>Atomic number</a:t>
            </a:r>
          </a:p>
        </p:txBody>
      </p:sp>
      <p:sp>
        <p:nvSpPr>
          <p:cNvPr id="51206" name="Oval 6"/>
          <p:cNvSpPr>
            <a:spLocks noChangeArrowheads="1"/>
          </p:cNvSpPr>
          <p:nvPr/>
        </p:nvSpPr>
        <p:spPr bwMode="auto">
          <a:xfrm>
            <a:off x="1697038" y="255746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07" name="Freeform 8"/>
          <p:cNvSpPr>
            <a:spLocks/>
          </p:cNvSpPr>
          <p:nvPr/>
        </p:nvSpPr>
        <p:spPr bwMode="auto">
          <a:xfrm>
            <a:off x="1797050" y="998538"/>
            <a:ext cx="182563" cy="1660525"/>
          </a:xfrm>
          <a:custGeom>
            <a:avLst/>
            <a:gdLst>
              <a:gd name="T0" fmla="*/ 0 w 115"/>
              <a:gd name="T1" fmla="*/ 1045 h 1046"/>
              <a:gd name="T2" fmla="*/ 114 w 115"/>
              <a:gd name="T3" fmla="*/ 0 h 1046"/>
              <a:gd name="T4" fmla="*/ 0 60000 65536"/>
              <a:gd name="T5" fmla="*/ 0 60000 65536"/>
              <a:gd name="T6" fmla="*/ 0 w 115"/>
              <a:gd name="T7" fmla="*/ 0 h 1046"/>
              <a:gd name="T8" fmla="*/ 115 w 115"/>
              <a:gd name="T9" fmla="*/ 1046 h 1046"/>
            </a:gdLst>
            <a:ahLst/>
            <a:cxnLst>
              <a:cxn ang="T4">
                <a:pos x="T0" y="T1"/>
              </a:cxn>
              <a:cxn ang="T5">
                <a:pos x="T2" y="T3"/>
              </a:cxn>
            </a:cxnLst>
            <a:rect l="T6" t="T7" r="T8" b="T9"/>
            <a:pathLst>
              <a:path w="115" h="1046">
                <a:moveTo>
                  <a:pt x="0" y="1045"/>
                </a:moveTo>
                <a:lnTo>
                  <a:pt x="11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1208" name="Oval 10"/>
          <p:cNvSpPr>
            <a:spLocks noChangeArrowheads="1"/>
          </p:cNvSpPr>
          <p:nvPr/>
        </p:nvSpPr>
        <p:spPr bwMode="auto">
          <a:xfrm>
            <a:off x="1882775" y="9048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09" name="Freeform 11"/>
          <p:cNvSpPr>
            <a:spLocks/>
          </p:cNvSpPr>
          <p:nvPr/>
        </p:nvSpPr>
        <p:spPr bwMode="auto">
          <a:xfrm>
            <a:off x="1978025" y="998538"/>
            <a:ext cx="427038" cy="3433762"/>
          </a:xfrm>
          <a:custGeom>
            <a:avLst/>
            <a:gdLst>
              <a:gd name="T0" fmla="*/ 0 w 269"/>
              <a:gd name="T1" fmla="*/ 0 h 2163"/>
              <a:gd name="T2" fmla="*/ 268 w 269"/>
              <a:gd name="T3" fmla="*/ 2162 h 2163"/>
              <a:gd name="T4" fmla="*/ 0 60000 65536"/>
              <a:gd name="T5" fmla="*/ 0 60000 65536"/>
              <a:gd name="T6" fmla="*/ 0 w 269"/>
              <a:gd name="T7" fmla="*/ 0 h 2163"/>
              <a:gd name="T8" fmla="*/ 269 w 269"/>
              <a:gd name="T9" fmla="*/ 2163 h 2163"/>
            </a:gdLst>
            <a:ahLst/>
            <a:cxnLst>
              <a:cxn ang="T4">
                <a:pos x="T0" y="T1"/>
              </a:cxn>
              <a:cxn ang="T5">
                <a:pos x="T2" y="T3"/>
              </a:cxn>
            </a:cxnLst>
            <a:rect l="T6" t="T7" r="T8" b="T9"/>
            <a:pathLst>
              <a:path w="269" h="2163">
                <a:moveTo>
                  <a:pt x="0" y="0"/>
                </a:moveTo>
                <a:lnTo>
                  <a:pt x="268"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1210" name="Oval 13"/>
          <p:cNvSpPr>
            <a:spLocks noChangeArrowheads="1"/>
          </p:cNvSpPr>
          <p:nvPr/>
        </p:nvSpPr>
        <p:spPr bwMode="auto">
          <a:xfrm>
            <a:off x="2309813" y="436880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11" name="Freeform 14"/>
          <p:cNvSpPr>
            <a:spLocks/>
          </p:cNvSpPr>
          <p:nvPr/>
        </p:nvSpPr>
        <p:spPr bwMode="auto">
          <a:xfrm>
            <a:off x="2420938" y="3543300"/>
            <a:ext cx="165100" cy="904875"/>
          </a:xfrm>
          <a:custGeom>
            <a:avLst/>
            <a:gdLst>
              <a:gd name="T0" fmla="*/ 0 w 104"/>
              <a:gd name="T1" fmla="*/ 569 h 570"/>
              <a:gd name="T2" fmla="*/ 103 w 104"/>
              <a:gd name="T3" fmla="*/ 0 h 570"/>
              <a:gd name="T4" fmla="*/ 103 w 104"/>
              <a:gd name="T5" fmla="*/ 0 h 570"/>
              <a:gd name="T6" fmla="*/ 0 60000 65536"/>
              <a:gd name="T7" fmla="*/ 0 60000 65536"/>
              <a:gd name="T8" fmla="*/ 0 60000 65536"/>
              <a:gd name="T9" fmla="*/ 0 w 104"/>
              <a:gd name="T10" fmla="*/ 0 h 570"/>
              <a:gd name="T11" fmla="*/ 104 w 104"/>
              <a:gd name="T12" fmla="*/ 570 h 570"/>
            </a:gdLst>
            <a:ahLst/>
            <a:cxnLst>
              <a:cxn ang="T6">
                <a:pos x="T0" y="T1"/>
              </a:cxn>
              <a:cxn ang="T7">
                <a:pos x="T2" y="T3"/>
              </a:cxn>
              <a:cxn ang="T8">
                <a:pos x="T4" y="T5"/>
              </a:cxn>
            </a:cxnLst>
            <a:rect l="T9" t="T10" r="T11" b="T12"/>
            <a:pathLst>
              <a:path w="104" h="570">
                <a:moveTo>
                  <a:pt x="0" y="569"/>
                </a:moveTo>
                <a:lnTo>
                  <a:pt x="103"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1212" name="Oval 16"/>
          <p:cNvSpPr>
            <a:spLocks noChangeArrowheads="1"/>
          </p:cNvSpPr>
          <p:nvPr/>
        </p:nvSpPr>
        <p:spPr bwMode="auto">
          <a:xfrm>
            <a:off x="2462213" y="343693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13" name="Line 17"/>
          <p:cNvSpPr>
            <a:spLocks noChangeShapeType="1"/>
          </p:cNvSpPr>
          <p:nvPr/>
        </p:nvSpPr>
        <p:spPr bwMode="auto">
          <a:xfrm>
            <a:off x="2571750" y="3543300"/>
            <a:ext cx="285750" cy="37147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1214" name="Line 19"/>
          <p:cNvSpPr>
            <a:spLocks noChangeShapeType="1"/>
          </p:cNvSpPr>
          <p:nvPr/>
        </p:nvSpPr>
        <p:spPr bwMode="auto">
          <a:xfrm flipV="1">
            <a:off x="2943225" y="3014663"/>
            <a:ext cx="242888" cy="9144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1215" name="Oval 20"/>
          <p:cNvSpPr>
            <a:spLocks noChangeArrowheads="1"/>
          </p:cNvSpPr>
          <p:nvPr/>
        </p:nvSpPr>
        <p:spPr bwMode="auto">
          <a:xfrm>
            <a:off x="2786063" y="388937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16" name="Oval 21"/>
          <p:cNvSpPr>
            <a:spLocks noChangeArrowheads="1"/>
          </p:cNvSpPr>
          <p:nvPr/>
        </p:nvSpPr>
        <p:spPr bwMode="auto">
          <a:xfrm>
            <a:off x="3109913" y="2855913"/>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17" name="Line 23"/>
          <p:cNvSpPr>
            <a:spLocks noChangeShapeType="1"/>
          </p:cNvSpPr>
          <p:nvPr/>
        </p:nvSpPr>
        <p:spPr bwMode="auto">
          <a:xfrm flipV="1">
            <a:off x="3214688" y="2143125"/>
            <a:ext cx="214312" cy="81438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1218" name="Oval 24"/>
          <p:cNvSpPr>
            <a:spLocks noChangeArrowheads="1"/>
          </p:cNvSpPr>
          <p:nvPr/>
        </p:nvSpPr>
        <p:spPr bwMode="auto">
          <a:xfrm>
            <a:off x="3338513" y="20129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19" name="Line 26"/>
          <p:cNvSpPr>
            <a:spLocks noChangeShapeType="1"/>
          </p:cNvSpPr>
          <p:nvPr/>
        </p:nvSpPr>
        <p:spPr bwMode="auto">
          <a:xfrm>
            <a:off x="3514725" y="2114550"/>
            <a:ext cx="385763" cy="4572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1220" name="Oval 27"/>
          <p:cNvSpPr>
            <a:spLocks noChangeArrowheads="1"/>
          </p:cNvSpPr>
          <p:nvPr/>
        </p:nvSpPr>
        <p:spPr bwMode="auto">
          <a:xfrm>
            <a:off x="3810000" y="25415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21" name="Line 29"/>
          <p:cNvSpPr>
            <a:spLocks noChangeShapeType="1"/>
          </p:cNvSpPr>
          <p:nvPr/>
        </p:nvSpPr>
        <p:spPr bwMode="auto">
          <a:xfrm flipV="1">
            <a:off x="3929063" y="1771650"/>
            <a:ext cx="214312" cy="87153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1222" name="Oval 30"/>
          <p:cNvSpPr>
            <a:spLocks noChangeArrowheads="1"/>
          </p:cNvSpPr>
          <p:nvPr/>
        </p:nvSpPr>
        <p:spPr bwMode="auto">
          <a:xfrm>
            <a:off x="4062413" y="1665288"/>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1223" name="Line 32"/>
          <p:cNvSpPr>
            <a:spLocks noChangeShapeType="1"/>
          </p:cNvSpPr>
          <p:nvPr/>
        </p:nvSpPr>
        <p:spPr bwMode="auto">
          <a:xfrm flipV="1">
            <a:off x="4186238" y="1214438"/>
            <a:ext cx="100012" cy="51435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1224" name="Oval 33"/>
          <p:cNvSpPr>
            <a:spLocks noChangeArrowheads="1"/>
          </p:cNvSpPr>
          <p:nvPr/>
        </p:nvSpPr>
        <p:spPr bwMode="auto">
          <a:xfrm>
            <a:off x="4205288" y="1022350"/>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174115" name="Rectangle 35"/>
          <p:cNvSpPr>
            <a:spLocks noChangeArrowheads="1"/>
          </p:cNvSpPr>
          <p:nvPr/>
        </p:nvSpPr>
        <p:spPr bwMode="auto">
          <a:xfrm>
            <a:off x="4892675" y="928688"/>
            <a:ext cx="3857625" cy="5181600"/>
          </a:xfrm>
          <a:prstGeom prst="rect">
            <a:avLst/>
          </a:prstGeom>
          <a:noFill/>
          <a:ln w="9525">
            <a:noFill/>
            <a:miter lim="800000"/>
            <a:headEnd/>
            <a:tailEnd/>
          </a:ln>
        </p:spPr>
        <p:txBody>
          <a:bodyPr lIns="92075" tIns="46037" rIns="92075" bIns="46037"/>
          <a:lstStyle/>
          <a:p>
            <a:pPr marL="342900" indent="-342900" eaLnBrk="0" hangingPunct="0">
              <a:spcBef>
                <a:spcPct val="20000"/>
              </a:spcBef>
              <a:buSzPct val="75000"/>
              <a:buFont typeface="Monotype Sorts"/>
              <a:buChar char="l"/>
            </a:pPr>
            <a:r>
              <a:rPr lang="en-US" sz="2400"/>
              <a:t>Na has a lower IE than Li</a:t>
            </a:r>
          </a:p>
          <a:p>
            <a:pPr marL="342900" indent="-342900" eaLnBrk="0" hangingPunct="0">
              <a:spcBef>
                <a:spcPct val="20000"/>
              </a:spcBef>
              <a:buSzPct val="75000"/>
              <a:buFont typeface="Monotype Sorts"/>
              <a:buChar char="l"/>
            </a:pPr>
            <a:r>
              <a:rPr lang="en-US" sz="2400"/>
              <a:t>Both are </a:t>
            </a:r>
            <a:r>
              <a:rPr lang="en-US" sz="2400" i="1"/>
              <a:t>s</a:t>
            </a:r>
            <a:r>
              <a:rPr lang="en-US" sz="2400" baseline="30000"/>
              <a:t>1</a:t>
            </a:r>
            <a:endParaRPr lang="en-US" sz="2400"/>
          </a:p>
          <a:p>
            <a:pPr marL="342900" indent="-342900" eaLnBrk="0" hangingPunct="0">
              <a:spcBef>
                <a:spcPct val="20000"/>
              </a:spcBef>
              <a:buSzPct val="75000"/>
              <a:buFont typeface="Monotype Sorts"/>
              <a:buChar char="l"/>
            </a:pPr>
            <a:r>
              <a:rPr lang="en-US" sz="2400"/>
              <a:t>Na has more shielding</a:t>
            </a:r>
          </a:p>
          <a:p>
            <a:pPr marL="342900" indent="-342900" eaLnBrk="0" hangingPunct="0">
              <a:spcBef>
                <a:spcPct val="20000"/>
              </a:spcBef>
              <a:buSzPct val="75000"/>
              <a:buFont typeface="Monotype Sorts"/>
              <a:buChar char="l"/>
            </a:pPr>
            <a:r>
              <a:rPr lang="en-US" sz="2400"/>
              <a:t>Greater distance</a:t>
            </a:r>
          </a:p>
        </p:txBody>
      </p:sp>
      <p:sp>
        <p:nvSpPr>
          <p:cNvPr id="51226" name="Line 36"/>
          <p:cNvSpPr>
            <a:spLocks noChangeShapeType="1"/>
          </p:cNvSpPr>
          <p:nvPr/>
        </p:nvSpPr>
        <p:spPr bwMode="auto">
          <a:xfrm>
            <a:off x="4314825" y="1128713"/>
            <a:ext cx="285750" cy="374332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1227" name="Oval 37"/>
          <p:cNvSpPr>
            <a:spLocks noChangeArrowheads="1"/>
          </p:cNvSpPr>
          <p:nvPr/>
        </p:nvSpPr>
        <p:spPr bwMode="auto">
          <a:xfrm>
            <a:off x="4533900" y="4835525"/>
            <a:ext cx="196850" cy="180975"/>
          </a:xfrm>
          <a:prstGeom prst="ellipse">
            <a:avLst/>
          </a:prstGeom>
          <a:solidFill>
            <a:schemeClr val="hlink"/>
          </a:solidFill>
          <a:ln w="9525">
            <a:solidFill>
              <a:schemeClr val="hlink"/>
            </a:solidFill>
            <a:round/>
            <a:headEnd/>
            <a:tailEnd/>
          </a:ln>
        </p:spPr>
        <p:txBody>
          <a:bodyPr wrap="none" anchor="ctr"/>
          <a:lstStyle/>
          <a:p>
            <a:endParaRPr lang="en-US"/>
          </a:p>
        </p:txBody>
      </p:sp>
      <p:grpSp>
        <p:nvGrpSpPr>
          <p:cNvPr id="51228" name="Group 40"/>
          <p:cNvGrpSpPr>
            <a:grpSpLocks/>
          </p:cNvGrpSpPr>
          <p:nvPr/>
        </p:nvGrpSpPr>
        <p:grpSpPr bwMode="auto">
          <a:xfrm>
            <a:off x="1560513" y="457200"/>
            <a:ext cx="3640137" cy="5091113"/>
            <a:chOff x="983" y="288"/>
            <a:chExt cx="2293" cy="3207"/>
          </a:xfrm>
        </p:grpSpPr>
        <p:sp>
          <p:nvSpPr>
            <p:cNvPr id="51230" name="Rectangle 41"/>
            <p:cNvSpPr>
              <a:spLocks noChangeArrowheads="1"/>
            </p:cNvSpPr>
            <p:nvPr/>
          </p:nvSpPr>
          <p:spPr bwMode="auto">
            <a:xfrm>
              <a:off x="983" y="1728"/>
              <a:ext cx="217"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a:t>
              </a:r>
            </a:p>
          </p:txBody>
        </p:sp>
        <p:sp>
          <p:nvSpPr>
            <p:cNvPr id="51231" name="Rectangle 42"/>
            <p:cNvSpPr>
              <a:spLocks noChangeArrowheads="1"/>
            </p:cNvSpPr>
            <p:nvPr/>
          </p:nvSpPr>
          <p:spPr bwMode="auto">
            <a:xfrm>
              <a:off x="1051" y="288"/>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He</a:t>
              </a:r>
            </a:p>
          </p:txBody>
        </p:sp>
        <p:sp>
          <p:nvSpPr>
            <p:cNvPr id="51232" name="Rectangle 43"/>
            <p:cNvSpPr>
              <a:spLocks noChangeArrowheads="1"/>
            </p:cNvSpPr>
            <p:nvPr/>
          </p:nvSpPr>
          <p:spPr bwMode="auto">
            <a:xfrm>
              <a:off x="1364" y="2841"/>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Li</a:t>
              </a:r>
            </a:p>
          </p:txBody>
        </p:sp>
        <p:sp>
          <p:nvSpPr>
            <p:cNvPr id="51233" name="Rectangle 44"/>
            <p:cNvSpPr>
              <a:spLocks noChangeArrowheads="1"/>
            </p:cNvSpPr>
            <p:nvPr/>
          </p:nvSpPr>
          <p:spPr bwMode="auto">
            <a:xfrm>
              <a:off x="1440" y="1890"/>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Be</a:t>
              </a:r>
            </a:p>
          </p:txBody>
        </p:sp>
        <p:sp>
          <p:nvSpPr>
            <p:cNvPr id="51234" name="Rectangle 45"/>
            <p:cNvSpPr>
              <a:spLocks noChangeArrowheads="1"/>
            </p:cNvSpPr>
            <p:nvPr/>
          </p:nvSpPr>
          <p:spPr bwMode="auto">
            <a:xfrm>
              <a:off x="1716" y="2592"/>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B</a:t>
              </a:r>
            </a:p>
          </p:txBody>
        </p:sp>
        <p:sp>
          <p:nvSpPr>
            <p:cNvPr id="51235" name="Rectangle 46"/>
            <p:cNvSpPr>
              <a:spLocks noChangeArrowheads="1"/>
            </p:cNvSpPr>
            <p:nvPr/>
          </p:nvSpPr>
          <p:spPr bwMode="auto">
            <a:xfrm>
              <a:off x="2033" y="1776"/>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C</a:t>
              </a:r>
            </a:p>
          </p:txBody>
        </p:sp>
        <p:sp>
          <p:nvSpPr>
            <p:cNvPr id="51236" name="Rectangle 47"/>
            <p:cNvSpPr>
              <a:spLocks noChangeArrowheads="1"/>
            </p:cNvSpPr>
            <p:nvPr/>
          </p:nvSpPr>
          <p:spPr bwMode="auto">
            <a:xfrm>
              <a:off x="2016" y="969"/>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t>
              </a:r>
            </a:p>
          </p:txBody>
        </p:sp>
        <p:sp>
          <p:nvSpPr>
            <p:cNvPr id="51237" name="Rectangle 48"/>
            <p:cNvSpPr>
              <a:spLocks noChangeArrowheads="1"/>
            </p:cNvSpPr>
            <p:nvPr/>
          </p:nvSpPr>
          <p:spPr bwMode="auto">
            <a:xfrm>
              <a:off x="2384" y="1728"/>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O</a:t>
              </a:r>
            </a:p>
          </p:txBody>
        </p:sp>
        <p:sp>
          <p:nvSpPr>
            <p:cNvPr id="51238" name="Rectangle 49"/>
            <p:cNvSpPr>
              <a:spLocks noChangeArrowheads="1"/>
            </p:cNvSpPr>
            <p:nvPr/>
          </p:nvSpPr>
          <p:spPr bwMode="auto">
            <a:xfrm>
              <a:off x="2378" y="843"/>
              <a:ext cx="35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F</a:t>
              </a:r>
            </a:p>
          </p:txBody>
        </p:sp>
        <p:sp>
          <p:nvSpPr>
            <p:cNvPr id="51239" name="Rectangle 50"/>
            <p:cNvSpPr>
              <a:spLocks noChangeArrowheads="1"/>
            </p:cNvSpPr>
            <p:nvPr/>
          </p:nvSpPr>
          <p:spPr bwMode="auto">
            <a:xfrm>
              <a:off x="2533" y="329"/>
              <a:ext cx="422"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Ne</a:t>
              </a:r>
            </a:p>
          </p:txBody>
        </p:sp>
        <p:sp>
          <p:nvSpPr>
            <p:cNvPr id="51240" name="Rectangle 51"/>
            <p:cNvSpPr>
              <a:spLocks noChangeArrowheads="1"/>
            </p:cNvSpPr>
            <p:nvPr/>
          </p:nvSpPr>
          <p:spPr bwMode="auto">
            <a:xfrm>
              <a:off x="2736" y="3168"/>
              <a:ext cx="540" cy="327"/>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800">
                  <a:solidFill>
                    <a:schemeClr val="hlink"/>
                  </a:solidFill>
                </a:rPr>
                <a:t>Na</a:t>
              </a:r>
            </a:p>
          </p:txBody>
        </p:sp>
      </p:grpSp>
      <p:sp>
        <p:nvSpPr>
          <p:cNvPr id="51229" name="AutoShape 52">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5"/>
                                        </p:tgtEl>
                                        <p:attrNameLst>
                                          <p:attrName>style.visibility</p:attrName>
                                        </p:attrNameLst>
                                      </p:cBhvr>
                                      <p:to>
                                        <p:strVal val="visible"/>
                                      </p:to>
                                    </p:set>
                                    <p:animEffect transition="in" filter="dissolve">
                                      <p:cBhvr>
                                        <p:cTn id="7" dur="500"/>
                                        <p:tgtEl>
                                          <p:spTgt spid="17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reeform 3"/>
          <p:cNvSpPr>
            <a:spLocks/>
          </p:cNvSpPr>
          <p:nvPr/>
        </p:nvSpPr>
        <p:spPr bwMode="auto">
          <a:xfrm>
            <a:off x="5157788" y="3270250"/>
            <a:ext cx="2273300" cy="1273175"/>
          </a:xfrm>
          <a:custGeom>
            <a:avLst/>
            <a:gdLst>
              <a:gd name="T0" fmla="*/ 0 w 1432"/>
              <a:gd name="T1" fmla="*/ 540 h 802"/>
              <a:gd name="T2" fmla="*/ 135 w 1432"/>
              <a:gd name="T3" fmla="*/ 549 h 802"/>
              <a:gd name="T4" fmla="*/ 297 w 1432"/>
              <a:gd name="T5" fmla="*/ 567 h 802"/>
              <a:gd name="T6" fmla="*/ 486 w 1432"/>
              <a:gd name="T7" fmla="*/ 630 h 802"/>
              <a:gd name="T8" fmla="*/ 639 w 1432"/>
              <a:gd name="T9" fmla="*/ 531 h 802"/>
              <a:gd name="T10" fmla="*/ 765 w 1432"/>
              <a:gd name="T11" fmla="*/ 432 h 802"/>
              <a:gd name="T12" fmla="*/ 945 w 1432"/>
              <a:gd name="T13" fmla="*/ 513 h 802"/>
              <a:gd name="T14" fmla="*/ 1143 w 1432"/>
              <a:gd name="T15" fmla="*/ 594 h 802"/>
              <a:gd name="T16" fmla="*/ 1287 w 1432"/>
              <a:gd name="T17" fmla="*/ 0 h 802"/>
              <a:gd name="T18" fmla="*/ 1431 w 1432"/>
              <a:gd name="T19" fmla="*/ 801 h 8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2"/>
              <a:gd name="T31" fmla="*/ 0 h 802"/>
              <a:gd name="T32" fmla="*/ 1432 w 1432"/>
              <a:gd name="T33" fmla="*/ 802 h 8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2" h="802">
                <a:moveTo>
                  <a:pt x="0" y="540"/>
                </a:moveTo>
                <a:lnTo>
                  <a:pt x="135" y="549"/>
                </a:lnTo>
                <a:lnTo>
                  <a:pt x="297" y="567"/>
                </a:lnTo>
                <a:lnTo>
                  <a:pt x="486" y="630"/>
                </a:lnTo>
                <a:lnTo>
                  <a:pt x="639" y="531"/>
                </a:lnTo>
                <a:lnTo>
                  <a:pt x="765" y="432"/>
                </a:lnTo>
                <a:lnTo>
                  <a:pt x="945" y="513"/>
                </a:lnTo>
                <a:lnTo>
                  <a:pt x="1143" y="594"/>
                </a:lnTo>
                <a:lnTo>
                  <a:pt x="1287" y="0"/>
                </a:lnTo>
                <a:lnTo>
                  <a:pt x="1431" y="801"/>
                </a:lnTo>
              </a:path>
            </a:pathLst>
          </a:custGeom>
          <a:noFill/>
          <a:ln w="12700" cap="rnd">
            <a:solidFill>
              <a:schemeClr val="hlink"/>
            </a:solidFill>
            <a:round/>
            <a:headEnd type="none" w="sm" len="sm"/>
            <a:tailEnd type="none" w="sm" len="sm"/>
          </a:ln>
        </p:spPr>
        <p:txBody>
          <a:bodyPr/>
          <a:lstStyle/>
          <a:p>
            <a:endParaRPr lang="en-US"/>
          </a:p>
        </p:txBody>
      </p:sp>
      <p:sp>
        <p:nvSpPr>
          <p:cNvPr id="52227" name="Line 4"/>
          <p:cNvSpPr>
            <a:spLocks noChangeShapeType="1"/>
          </p:cNvSpPr>
          <p:nvPr/>
        </p:nvSpPr>
        <p:spPr bwMode="auto">
          <a:xfrm>
            <a:off x="1320800" y="1008063"/>
            <a:ext cx="0" cy="495935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52228" name="Line 5"/>
          <p:cNvSpPr>
            <a:spLocks noChangeShapeType="1"/>
          </p:cNvSpPr>
          <p:nvPr/>
        </p:nvSpPr>
        <p:spPr bwMode="auto">
          <a:xfrm flipH="1">
            <a:off x="1319213" y="5984875"/>
            <a:ext cx="6964362" cy="0"/>
          </a:xfrm>
          <a:prstGeom prst="line">
            <a:avLst/>
          </a:prstGeom>
          <a:noFill/>
          <a:ln w="25399">
            <a:solidFill>
              <a:schemeClr val="tx1"/>
            </a:solidFill>
            <a:round/>
            <a:headEnd type="none" w="sm" len="sm"/>
            <a:tailEnd type="none" w="sm" len="sm"/>
          </a:ln>
        </p:spPr>
        <p:txBody>
          <a:bodyPr wrap="none" anchor="ctr"/>
          <a:lstStyle/>
          <a:p>
            <a:endParaRPr lang="en-US"/>
          </a:p>
        </p:txBody>
      </p:sp>
      <p:sp>
        <p:nvSpPr>
          <p:cNvPr id="52229" name="Rectangle 6"/>
          <p:cNvSpPr>
            <a:spLocks noChangeArrowheads="1"/>
          </p:cNvSpPr>
          <p:nvPr/>
        </p:nvSpPr>
        <p:spPr bwMode="auto">
          <a:xfrm rot="-5400000">
            <a:off x="-1195388" y="2795588"/>
            <a:ext cx="4219575" cy="457200"/>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400"/>
              <a:t>First Ionization energy</a:t>
            </a:r>
          </a:p>
        </p:txBody>
      </p:sp>
      <p:sp>
        <p:nvSpPr>
          <p:cNvPr id="52230" name="Rectangle 7"/>
          <p:cNvSpPr>
            <a:spLocks noChangeArrowheads="1"/>
          </p:cNvSpPr>
          <p:nvPr/>
        </p:nvSpPr>
        <p:spPr bwMode="auto">
          <a:xfrm>
            <a:off x="3570288" y="6002338"/>
            <a:ext cx="2955925" cy="457200"/>
          </a:xfrm>
          <a:prstGeom prst="rect">
            <a:avLst/>
          </a:prstGeom>
          <a:noFill/>
          <a:ln w="9525">
            <a:noFill/>
            <a:miter lim="800000"/>
            <a:headEnd/>
            <a:tailEnd/>
          </a:ln>
        </p:spPr>
        <p:txBody>
          <a:bodyPr lIns="92075" tIns="46037" rIns="92075" bIns="46037">
            <a:spAutoFit/>
          </a:bodyPr>
          <a:lstStyle/>
          <a:p>
            <a:pPr eaLnBrk="0" hangingPunct="0">
              <a:spcBef>
                <a:spcPct val="50000"/>
              </a:spcBef>
            </a:pPr>
            <a:r>
              <a:rPr lang="en-US" sz="2400"/>
              <a:t>Atomic number</a:t>
            </a:r>
          </a:p>
        </p:txBody>
      </p:sp>
      <p:sp>
        <p:nvSpPr>
          <p:cNvPr id="52231" name="Freeform 8"/>
          <p:cNvSpPr>
            <a:spLocks/>
          </p:cNvSpPr>
          <p:nvPr/>
        </p:nvSpPr>
        <p:spPr bwMode="auto">
          <a:xfrm>
            <a:off x="1763713" y="711200"/>
            <a:ext cx="96837" cy="1660525"/>
          </a:xfrm>
          <a:custGeom>
            <a:avLst/>
            <a:gdLst>
              <a:gd name="T0" fmla="*/ 0 w 61"/>
              <a:gd name="T1" fmla="*/ 1045 h 1046"/>
              <a:gd name="T2" fmla="*/ 60 w 61"/>
              <a:gd name="T3" fmla="*/ 0 h 1046"/>
              <a:gd name="T4" fmla="*/ 0 60000 65536"/>
              <a:gd name="T5" fmla="*/ 0 60000 65536"/>
              <a:gd name="T6" fmla="*/ 0 w 61"/>
              <a:gd name="T7" fmla="*/ 0 h 1046"/>
              <a:gd name="T8" fmla="*/ 61 w 61"/>
              <a:gd name="T9" fmla="*/ 1046 h 1046"/>
            </a:gdLst>
            <a:ahLst/>
            <a:cxnLst>
              <a:cxn ang="T4">
                <a:pos x="T0" y="T1"/>
              </a:cxn>
              <a:cxn ang="T5">
                <a:pos x="T2" y="T3"/>
              </a:cxn>
            </a:cxnLst>
            <a:rect l="T6" t="T7" r="T8" b="T9"/>
            <a:pathLst>
              <a:path w="61" h="1046">
                <a:moveTo>
                  <a:pt x="0" y="1045"/>
                </a:moveTo>
                <a:lnTo>
                  <a:pt x="60"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2232" name="Freeform 9"/>
          <p:cNvSpPr>
            <a:spLocks/>
          </p:cNvSpPr>
          <p:nvPr/>
        </p:nvSpPr>
        <p:spPr bwMode="auto">
          <a:xfrm>
            <a:off x="1858963" y="711200"/>
            <a:ext cx="223837" cy="3433763"/>
          </a:xfrm>
          <a:custGeom>
            <a:avLst/>
            <a:gdLst>
              <a:gd name="T0" fmla="*/ 0 w 141"/>
              <a:gd name="T1" fmla="*/ 0 h 2163"/>
              <a:gd name="T2" fmla="*/ 140 w 141"/>
              <a:gd name="T3" fmla="*/ 2162 h 2163"/>
              <a:gd name="T4" fmla="*/ 0 60000 65536"/>
              <a:gd name="T5" fmla="*/ 0 60000 65536"/>
              <a:gd name="T6" fmla="*/ 0 w 141"/>
              <a:gd name="T7" fmla="*/ 0 h 2163"/>
              <a:gd name="T8" fmla="*/ 141 w 141"/>
              <a:gd name="T9" fmla="*/ 2163 h 2163"/>
            </a:gdLst>
            <a:ahLst/>
            <a:cxnLst>
              <a:cxn ang="T4">
                <a:pos x="T0" y="T1"/>
              </a:cxn>
              <a:cxn ang="T5">
                <a:pos x="T2" y="T3"/>
              </a:cxn>
            </a:cxnLst>
            <a:rect l="T6" t="T7" r="T8" b="T9"/>
            <a:pathLst>
              <a:path w="141" h="2163">
                <a:moveTo>
                  <a:pt x="0" y="0"/>
                </a:moveTo>
                <a:lnTo>
                  <a:pt x="140" y="2162"/>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2233" name="Freeform 10"/>
          <p:cNvSpPr>
            <a:spLocks/>
          </p:cNvSpPr>
          <p:nvPr/>
        </p:nvSpPr>
        <p:spPr bwMode="auto">
          <a:xfrm>
            <a:off x="2090738" y="3255963"/>
            <a:ext cx="87312" cy="904875"/>
          </a:xfrm>
          <a:custGeom>
            <a:avLst/>
            <a:gdLst>
              <a:gd name="T0" fmla="*/ 0 w 55"/>
              <a:gd name="T1" fmla="*/ 569 h 570"/>
              <a:gd name="T2" fmla="*/ 54 w 55"/>
              <a:gd name="T3" fmla="*/ 0 h 570"/>
              <a:gd name="T4" fmla="*/ 54 w 55"/>
              <a:gd name="T5" fmla="*/ 0 h 570"/>
              <a:gd name="T6" fmla="*/ 0 60000 65536"/>
              <a:gd name="T7" fmla="*/ 0 60000 65536"/>
              <a:gd name="T8" fmla="*/ 0 60000 65536"/>
              <a:gd name="T9" fmla="*/ 0 w 55"/>
              <a:gd name="T10" fmla="*/ 0 h 570"/>
              <a:gd name="T11" fmla="*/ 55 w 55"/>
              <a:gd name="T12" fmla="*/ 570 h 570"/>
            </a:gdLst>
            <a:ahLst/>
            <a:cxnLst>
              <a:cxn ang="T6">
                <a:pos x="T0" y="T1"/>
              </a:cxn>
              <a:cxn ang="T7">
                <a:pos x="T2" y="T3"/>
              </a:cxn>
              <a:cxn ang="T8">
                <a:pos x="T4" y="T5"/>
              </a:cxn>
            </a:cxnLst>
            <a:rect l="T9" t="T10" r="T11" b="T12"/>
            <a:pathLst>
              <a:path w="55" h="570">
                <a:moveTo>
                  <a:pt x="0" y="569"/>
                </a:moveTo>
                <a:lnTo>
                  <a:pt x="5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2234" name="Line 11"/>
          <p:cNvSpPr>
            <a:spLocks noChangeShapeType="1"/>
          </p:cNvSpPr>
          <p:nvPr/>
        </p:nvSpPr>
        <p:spPr bwMode="auto">
          <a:xfrm>
            <a:off x="2168525" y="3255963"/>
            <a:ext cx="150813" cy="37147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35" name="Line 12"/>
          <p:cNvSpPr>
            <a:spLocks noChangeShapeType="1"/>
          </p:cNvSpPr>
          <p:nvPr/>
        </p:nvSpPr>
        <p:spPr bwMode="auto">
          <a:xfrm flipV="1">
            <a:off x="2363788" y="2727325"/>
            <a:ext cx="127000" cy="9144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36" name="Line 13"/>
          <p:cNvSpPr>
            <a:spLocks noChangeShapeType="1"/>
          </p:cNvSpPr>
          <p:nvPr/>
        </p:nvSpPr>
        <p:spPr bwMode="auto">
          <a:xfrm flipV="1">
            <a:off x="2506663" y="1855788"/>
            <a:ext cx="112712" cy="814387"/>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37" name="Line 14"/>
          <p:cNvSpPr>
            <a:spLocks noChangeShapeType="1"/>
          </p:cNvSpPr>
          <p:nvPr/>
        </p:nvSpPr>
        <p:spPr bwMode="auto">
          <a:xfrm>
            <a:off x="2663825" y="1827213"/>
            <a:ext cx="201613" cy="4572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38" name="Line 15"/>
          <p:cNvSpPr>
            <a:spLocks noChangeShapeType="1"/>
          </p:cNvSpPr>
          <p:nvPr/>
        </p:nvSpPr>
        <p:spPr bwMode="auto">
          <a:xfrm flipV="1">
            <a:off x="2881313" y="1484313"/>
            <a:ext cx="111125" cy="871537"/>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39" name="Line 16"/>
          <p:cNvSpPr>
            <a:spLocks noChangeShapeType="1"/>
          </p:cNvSpPr>
          <p:nvPr/>
        </p:nvSpPr>
        <p:spPr bwMode="auto">
          <a:xfrm flipV="1">
            <a:off x="3014663" y="927100"/>
            <a:ext cx="53975" cy="51435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52240" name="Line 17"/>
          <p:cNvSpPr>
            <a:spLocks noChangeShapeType="1"/>
          </p:cNvSpPr>
          <p:nvPr/>
        </p:nvSpPr>
        <p:spPr bwMode="auto">
          <a:xfrm>
            <a:off x="3082925" y="841375"/>
            <a:ext cx="149225" cy="374332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41" name="Oval 18"/>
          <p:cNvSpPr>
            <a:spLocks noChangeAspect="1" noChangeArrowheads="1"/>
          </p:cNvSpPr>
          <p:nvPr/>
        </p:nvSpPr>
        <p:spPr bwMode="auto">
          <a:xfrm>
            <a:off x="3025775" y="8509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2" name="Oval 19"/>
          <p:cNvSpPr>
            <a:spLocks noChangeAspect="1" noChangeArrowheads="1"/>
          </p:cNvSpPr>
          <p:nvPr/>
        </p:nvSpPr>
        <p:spPr bwMode="auto">
          <a:xfrm>
            <a:off x="2590800" y="17653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3" name="Oval 20"/>
          <p:cNvSpPr>
            <a:spLocks noChangeAspect="1" noChangeArrowheads="1"/>
          </p:cNvSpPr>
          <p:nvPr/>
        </p:nvSpPr>
        <p:spPr bwMode="auto">
          <a:xfrm>
            <a:off x="2949575" y="141605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4" name="Oval 21"/>
          <p:cNvSpPr>
            <a:spLocks noChangeAspect="1" noChangeArrowheads="1"/>
          </p:cNvSpPr>
          <p:nvPr/>
        </p:nvSpPr>
        <p:spPr bwMode="auto">
          <a:xfrm>
            <a:off x="2819400" y="2268538"/>
            <a:ext cx="98425" cy="9048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5" name="Oval 22"/>
          <p:cNvSpPr>
            <a:spLocks noChangeAspect="1" noChangeArrowheads="1"/>
          </p:cNvSpPr>
          <p:nvPr/>
        </p:nvSpPr>
        <p:spPr bwMode="auto">
          <a:xfrm>
            <a:off x="2286000" y="3602038"/>
            <a:ext cx="98425" cy="9048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6" name="Oval 23"/>
          <p:cNvSpPr>
            <a:spLocks noChangeAspect="1" noChangeArrowheads="1"/>
          </p:cNvSpPr>
          <p:nvPr/>
        </p:nvSpPr>
        <p:spPr bwMode="auto">
          <a:xfrm>
            <a:off x="2111375" y="32131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7" name="Oval 24"/>
          <p:cNvSpPr>
            <a:spLocks noChangeAspect="1" noChangeArrowheads="1"/>
          </p:cNvSpPr>
          <p:nvPr/>
        </p:nvSpPr>
        <p:spPr bwMode="auto">
          <a:xfrm>
            <a:off x="2035175" y="4087813"/>
            <a:ext cx="98425" cy="9048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8" name="Oval 25"/>
          <p:cNvSpPr>
            <a:spLocks noChangeAspect="1" noChangeArrowheads="1"/>
          </p:cNvSpPr>
          <p:nvPr/>
        </p:nvSpPr>
        <p:spPr bwMode="auto">
          <a:xfrm>
            <a:off x="1806575" y="6223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49" name="Oval 26"/>
          <p:cNvSpPr>
            <a:spLocks noChangeAspect="1" noChangeArrowheads="1"/>
          </p:cNvSpPr>
          <p:nvPr/>
        </p:nvSpPr>
        <p:spPr bwMode="auto">
          <a:xfrm>
            <a:off x="1730375" y="2312988"/>
            <a:ext cx="98425" cy="9048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50" name="Oval 27"/>
          <p:cNvSpPr>
            <a:spLocks noChangeAspect="1" noChangeArrowheads="1"/>
          </p:cNvSpPr>
          <p:nvPr/>
        </p:nvSpPr>
        <p:spPr bwMode="auto">
          <a:xfrm>
            <a:off x="2438400" y="26797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51" name="Freeform 28"/>
          <p:cNvSpPr>
            <a:spLocks/>
          </p:cNvSpPr>
          <p:nvPr/>
        </p:nvSpPr>
        <p:spPr bwMode="auto">
          <a:xfrm>
            <a:off x="3257550" y="3708400"/>
            <a:ext cx="87313" cy="904875"/>
          </a:xfrm>
          <a:custGeom>
            <a:avLst/>
            <a:gdLst>
              <a:gd name="T0" fmla="*/ 0 w 55"/>
              <a:gd name="T1" fmla="*/ 569 h 570"/>
              <a:gd name="T2" fmla="*/ 54 w 55"/>
              <a:gd name="T3" fmla="*/ 0 h 570"/>
              <a:gd name="T4" fmla="*/ 54 w 55"/>
              <a:gd name="T5" fmla="*/ 0 h 570"/>
              <a:gd name="T6" fmla="*/ 0 60000 65536"/>
              <a:gd name="T7" fmla="*/ 0 60000 65536"/>
              <a:gd name="T8" fmla="*/ 0 60000 65536"/>
              <a:gd name="T9" fmla="*/ 0 w 55"/>
              <a:gd name="T10" fmla="*/ 0 h 570"/>
              <a:gd name="T11" fmla="*/ 55 w 55"/>
              <a:gd name="T12" fmla="*/ 570 h 570"/>
            </a:gdLst>
            <a:ahLst/>
            <a:cxnLst>
              <a:cxn ang="T6">
                <a:pos x="T0" y="T1"/>
              </a:cxn>
              <a:cxn ang="T7">
                <a:pos x="T2" y="T3"/>
              </a:cxn>
              <a:cxn ang="T8">
                <a:pos x="T4" y="T5"/>
              </a:cxn>
            </a:cxnLst>
            <a:rect l="T9" t="T10" r="T11" b="T12"/>
            <a:pathLst>
              <a:path w="55" h="570">
                <a:moveTo>
                  <a:pt x="0" y="569"/>
                </a:moveTo>
                <a:lnTo>
                  <a:pt x="5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2252" name="Line 29"/>
          <p:cNvSpPr>
            <a:spLocks noChangeShapeType="1"/>
          </p:cNvSpPr>
          <p:nvPr/>
        </p:nvSpPr>
        <p:spPr bwMode="auto">
          <a:xfrm>
            <a:off x="3335338" y="3708400"/>
            <a:ext cx="150812" cy="371475"/>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52253" name="Line 30"/>
          <p:cNvSpPr>
            <a:spLocks noChangeShapeType="1"/>
          </p:cNvSpPr>
          <p:nvPr/>
        </p:nvSpPr>
        <p:spPr bwMode="auto">
          <a:xfrm flipV="1">
            <a:off x="3530600" y="3179763"/>
            <a:ext cx="127000" cy="9144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54" name="Line 31"/>
          <p:cNvSpPr>
            <a:spLocks noChangeShapeType="1"/>
          </p:cNvSpPr>
          <p:nvPr/>
        </p:nvSpPr>
        <p:spPr bwMode="auto">
          <a:xfrm flipV="1">
            <a:off x="3673475" y="2308225"/>
            <a:ext cx="112713" cy="81438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55" name="Line 32"/>
          <p:cNvSpPr>
            <a:spLocks noChangeShapeType="1"/>
          </p:cNvSpPr>
          <p:nvPr/>
        </p:nvSpPr>
        <p:spPr bwMode="auto">
          <a:xfrm>
            <a:off x="3830638" y="2279650"/>
            <a:ext cx="201612" cy="45720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56" name="Line 33"/>
          <p:cNvSpPr>
            <a:spLocks noChangeShapeType="1"/>
          </p:cNvSpPr>
          <p:nvPr/>
        </p:nvSpPr>
        <p:spPr bwMode="auto">
          <a:xfrm flipV="1">
            <a:off x="4048125" y="1936750"/>
            <a:ext cx="111125" cy="87153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57" name="Line 34"/>
          <p:cNvSpPr>
            <a:spLocks noChangeShapeType="1"/>
          </p:cNvSpPr>
          <p:nvPr/>
        </p:nvSpPr>
        <p:spPr bwMode="auto">
          <a:xfrm flipV="1">
            <a:off x="4181475" y="1379538"/>
            <a:ext cx="53975" cy="51435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58" name="Line 35"/>
          <p:cNvSpPr>
            <a:spLocks noChangeShapeType="1"/>
          </p:cNvSpPr>
          <p:nvPr/>
        </p:nvSpPr>
        <p:spPr bwMode="auto">
          <a:xfrm>
            <a:off x="4249738" y="1293813"/>
            <a:ext cx="149225" cy="374332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59" name="Oval 36"/>
          <p:cNvSpPr>
            <a:spLocks noChangeAspect="1" noChangeArrowheads="1"/>
          </p:cNvSpPr>
          <p:nvPr/>
        </p:nvSpPr>
        <p:spPr bwMode="auto">
          <a:xfrm>
            <a:off x="4191000" y="13081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0" name="Oval 37"/>
          <p:cNvSpPr>
            <a:spLocks noChangeAspect="1" noChangeArrowheads="1"/>
          </p:cNvSpPr>
          <p:nvPr/>
        </p:nvSpPr>
        <p:spPr bwMode="auto">
          <a:xfrm>
            <a:off x="3733800" y="22225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1" name="Oval 38"/>
          <p:cNvSpPr>
            <a:spLocks noChangeAspect="1" noChangeArrowheads="1"/>
          </p:cNvSpPr>
          <p:nvPr/>
        </p:nvSpPr>
        <p:spPr bwMode="auto">
          <a:xfrm>
            <a:off x="4114800" y="1868488"/>
            <a:ext cx="98425" cy="9048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2" name="Oval 39"/>
          <p:cNvSpPr>
            <a:spLocks noChangeAspect="1" noChangeArrowheads="1"/>
          </p:cNvSpPr>
          <p:nvPr/>
        </p:nvSpPr>
        <p:spPr bwMode="auto">
          <a:xfrm>
            <a:off x="4016375" y="2720975"/>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3" name="Oval 40"/>
          <p:cNvSpPr>
            <a:spLocks noChangeAspect="1" noChangeArrowheads="1"/>
          </p:cNvSpPr>
          <p:nvPr/>
        </p:nvSpPr>
        <p:spPr bwMode="auto">
          <a:xfrm>
            <a:off x="3482975" y="4054475"/>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4" name="Oval 41"/>
          <p:cNvSpPr>
            <a:spLocks noChangeAspect="1" noChangeArrowheads="1"/>
          </p:cNvSpPr>
          <p:nvPr/>
        </p:nvSpPr>
        <p:spPr bwMode="auto">
          <a:xfrm>
            <a:off x="3276600" y="36703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5" name="Oval 42"/>
          <p:cNvSpPr>
            <a:spLocks noChangeAspect="1" noChangeArrowheads="1"/>
          </p:cNvSpPr>
          <p:nvPr/>
        </p:nvSpPr>
        <p:spPr bwMode="auto">
          <a:xfrm>
            <a:off x="3178175" y="454025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6" name="Oval 43"/>
          <p:cNvSpPr>
            <a:spLocks noChangeAspect="1" noChangeArrowheads="1"/>
          </p:cNvSpPr>
          <p:nvPr/>
        </p:nvSpPr>
        <p:spPr bwMode="auto">
          <a:xfrm>
            <a:off x="3635375" y="3074988"/>
            <a:ext cx="98425" cy="9048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67" name="Freeform 44"/>
          <p:cNvSpPr>
            <a:spLocks/>
          </p:cNvSpPr>
          <p:nvPr/>
        </p:nvSpPr>
        <p:spPr bwMode="auto">
          <a:xfrm>
            <a:off x="4438650" y="4262438"/>
            <a:ext cx="87313" cy="838200"/>
          </a:xfrm>
          <a:custGeom>
            <a:avLst/>
            <a:gdLst>
              <a:gd name="T0" fmla="*/ 0 w 55"/>
              <a:gd name="T1" fmla="*/ 527 h 528"/>
              <a:gd name="T2" fmla="*/ 54 w 55"/>
              <a:gd name="T3" fmla="*/ 0 h 528"/>
              <a:gd name="T4" fmla="*/ 54 w 55"/>
              <a:gd name="T5" fmla="*/ 0 h 528"/>
              <a:gd name="T6" fmla="*/ 0 60000 65536"/>
              <a:gd name="T7" fmla="*/ 0 60000 65536"/>
              <a:gd name="T8" fmla="*/ 0 60000 65536"/>
              <a:gd name="T9" fmla="*/ 0 w 55"/>
              <a:gd name="T10" fmla="*/ 0 h 528"/>
              <a:gd name="T11" fmla="*/ 55 w 55"/>
              <a:gd name="T12" fmla="*/ 528 h 528"/>
            </a:gdLst>
            <a:ahLst/>
            <a:cxnLst>
              <a:cxn ang="T6">
                <a:pos x="T0" y="T1"/>
              </a:cxn>
              <a:cxn ang="T7">
                <a:pos x="T2" y="T3"/>
              </a:cxn>
              <a:cxn ang="T8">
                <a:pos x="T4" y="T5"/>
              </a:cxn>
            </a:cxnLst>
            <a:rect l="T9" t="T10" r="T11" b="T12"/>
            <a:pathLst>
              <a:path w="55" h="528">
                <a:moveTo>
                  <a:pt x="0" y="527"/>
                </a:moveTo>
                <a:lnTo>
                  <a:pt x="54" y="0"/>
                </a:lnTo>
              </a:path>
            </a:pathLst>
          </a:custGeom>
          <a:solidFill>
            <a:schemeClr val="hlink"/>
          </a:solidFill>
          <a:ln w="12699" cap="rnd">
            <a:solidFill>
              <a:schemeClr val="hlink"/>
            </a:solidFill>
            <a:round/>
            <a:headEnd type="none" w="sm" len="sm"/>
            <a:tailEnd type="none" w="sm" len="sm"/>
          </a:ln>
        </p:spPr>
        <p:txBody>
          <a:bodyPr/>
          <a:lstStyle/>
          <a:p>
            <a:endParaRPr lang="en-US"/>
          </a:p>
        </p:txBody>
      </p:sp>
      <p:sp>
        <p:nvSpPr>
          <p:cNvPr id="52268" name="Line 45"/>
          <p:cNvSpPr>
            <a:spLocks noChangeShapeType="1"/>
          </p:cNvSpPr>
          <p:nvPr/>
        </p:nvSpPr>
        <p:spPr bwMode="auto">
          <a:xfrm flipV="1">
            <a:off x="4516438" y="4156075"/>
            <a:ext cx="412750" cy="106363"/>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52269" name="Line 46"/>
          <p:cNvSpPr>
            <a:spLocks noChangeShapeType="1"/>
          </p:cNvSpPr>
          <p:nvPr/>
        </p:nvSpPr>
        <p:spPr bwMode="auto">
          <a:xfrm flipV="1">
            <a:off x="7454900" y="3630613"/>
            <a:ext cx="125413" cy="846137"/>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70" name="Line 47"/>
          <p:cNvSpPr>
            <a:spLocks noChangeShapeType="1"/>
          </p:cNvSpPr>
          <p:nvPr/>
        </p:nvSpPr>
        <p:spPr bwMode="auto">
          <a:xfrm flipV="1">
            <a:off x="7596188" y="2820988"/>
            <a:ext cx="112712" cy="75565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71" name="Line 48"/>
          <p:cNvSpPr>
            <a:spLocks noChangeShapeType="1"/>
          </p:cNvSpPr>
          <p:nvPr/>
        </p:nvSpPr>
        <p:spPr bwMode="auto">
          <a:xfrm>
            <a:off x="7754938" y="2795588"/>
            <a:ext cx="200025" cy="423862"/>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72" name="Line 49"/>
          <p:cNvSpPr>
            <a:spLocks noChangeShapeType="1"/>
          </p:cNvSpPr>
          <p:nvPr/>
        </p:nvSpPr>
        <p:spPr bwMode="auto">
          <a:xfrm flipV="1">
            <a:off x="7970838" y="2476500"/>
            <a:ext cx="111125" cy="808038"/>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73" name="Line 50"/>
          <p:cNvSpPr>
            <a:spLocks noChangeShapeType="1"/>
          </p:cNvSpPr>
          <p:nvPr/>
        </p:nvSpPr>
        <p:spPr bwMode="auto">
          <a:xfrm flipV="1">
            <a:off x="8105775" y="1960563"/>
            <a:ext cx="53975" cy="476250"/>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74" name="Line 51"/>
          <p:cNvSpPr>
            <a:spLocks noChangeShapeType="1"/>
          </p:cNvSpPr>
          <p:nvPr/>
        </p:nvSpPr>
        <p:spPr bwMode="auto">
          <a:xfrm>
            <a:off x="8174038" y="1881188"/>
            <a:ext cx="147637" cy="3470275"/>
          </a:xfrm>
          <a:prstGeom prst="line">
            <a:avLst/>
          </a:prstGeom>
          <a:noFill/>
          <a:ln w="12699">
            <a:solidFill>
              <a:schemeClr val="hlink"/>
            </a:solidFill>
            <a:round/>
            <a:headEnd type="none" w="sm" len="sm"/>
            <a:tailEnd type="none" w="sm" len="sm"/>
          </a:ln>
        </p:spPr>
        <p:txBody>
          <a:bodyPr wrap="none" anchor="ctr"/>
          <a:lstStyle/>
          <a:p>
            <a:endParaRPr lang="en-US"/>
          </a:p>
        </p:txBody>
      </p:sp>
      <p:sp>
        <p:nvSpPr>
          <p:cNvPr id="52275" name="Oval 52"/>
          <p:cNvSpPr>
            <a:spLocks noChangeAspect="1" noChangeArrowheads="1"/>
          </p:cNvSpPr>
          <p:nvPr/>
        </p:nvSpPr>
        <p:spPr bwMode="auto">
          <a:xfrm>
            <a:off x="8131175" y="1855788"/>
            <a:ext cx="98425" cy="8413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76" name="Oval 53"/>
          <p:cNvSpPr>
            <a:spLocks noChangeAspect="1" noChangeArrowheads="1"/>
          </p:cNvSpPr>
          <p:nvPr/>
        </p:nvSpPr>
        <p:spPr bwMode="auto">
          <a:xfrm>
            <a:off x="8283575" y="5313363"/>
            <a:ext cx="98425" cy="8413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77" name="Oval 54"/>
          <p:cNvSpPr>
            <a:spLocks noChangeAspect="1" noChangeArrowheads="1"/>
          </p:cNvSpPr>
          <p:nvPr/>
        </p:nvSpPr>
        <p:spPr bwMode="auto">
          <a:xfrm>
            <a:off x="7696200" y="27622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78" name="Oval 55"/>
          <p:cNvSpPr>
            <a:spLocks noChangeAspect="1" noChangeArrowheads="1"/>
          </p:cNvSpPr>
          <p:nvPr/>
        </p:nvSpPr>
        <p:spPr bwMode="auto">
          <a:xfrm>
            <a:off x="8053388" y="2413000"/>
            <a:ext cx="100012" cy="84138"/>
          </a:xfrm>
          <a:prstGeom prst="ellipse">
            <a:avLst/>
          </a:prstGeom>
          <a:solidFill>
            <a:schemeClr val="hlink"/>
          </a:solidFill>
          <a:ln w="9525">
            <a:solidFill>
              <a:schemeClr val="hlink"/>
            </a:solidFill>
            <a:round/>
            <a:headEnd/>
            <a:tailEnd/>
          </a:ln>
        </p:spPr>
        <p:txBody>
          <a:bodyPr wrap="none" anchor="ctr"/>
          <a:lstStyle/>
          <a:p>
            <a:pPr algn="ctr"/>
            <a:endParaRPr lang="en-US" sz="1400" b="1"/>
          </a:p>
        </p:txBody>
      </p:sp>
      <p:sp>
        <p:nvSpPr>
          <p:cNvPr id="52279" name="Oval 56"/>
          <p:cNvSpPr>
            <a:spLocks noChangeAspect="1" noChangeArrowheads="1"/>
          </p:cNvSpPr>
          <p:nvPr/>
        </p:nvSpPr>
        <p:spPr bwMode="auto">
          <a:xfrm>
            <a:off x="7902575" y="32194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0" name="Oval 57"/>
          <p:cNvSpPr>
            <a:spLocks noChangeAspect="1" noChangeArrowheads="1"/>
          </p:cNvSpPr>
          <p:nvPr/>
        </p:nvSpPr>
        <p:spPr bwMode="auto">
          <a:xfrm>
            <a:off x="4800600" y="4133850"/>
            <a:ext cx="100013"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1" name="Oval 58"/>
          <p:cNvSpPr>
            <a:spLocks noChangeAspect="1" noChangeArrowheads="1"/>
          </p:cNvSpPr>
          <p:nvPr/>
        </p:nvSpPr>
        <p:spPr bwMode="auto">
          <a:xfrm>
            <a:off x="4473575" y="42100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2" name="Oval 59"/>
          <p:cNvSpPr>
            <a:spLocks noChangeAspect="1" noChangeArrowheads="1"/>
          </p:cNvSpPr>
          <p:nvPr/>
        </p:nvSpPr>
        <p:spPr bwMode="auto">
          <a:xfrm>
            <a:off x="7543800" y="3532188"/>
            <a:ext cx="98425" cy="8413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3" name="Oval 60"/>
          <p:cNvSpPr>
            <a:spLocks noChangeAspect="1" noChangeArrowheads="1"/>
          </p:cNvSpPr>
          <p:nvPr/>
        </p:nvSpPr>
        <p:spPr bwMode="auto">
          <a:xfrm>
            <a:off x="7369175" y="4446588"/>
            <a:ext cx="98425" cy="8413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4" name="Oval 61"/>
          <p:cNvSpPr>
            <a:spLocks noChangeAspect="1" noChangeArrowheads="1"/>
          </p:cNvSpPr>
          <p:nvPr/>
        </p:nvSpPr>
        <p:spPr bwMode="auto">
          <a:xfrm>
            <a:off x="5334000" y="4065588"/>
            <a:ext cx="98425" cy="8413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5" name="Oval 62"/>
          <p:cNvSpPr>
            <a:spLocks noChangeAspect="1" noChangeArrowheads="1"/>
          </p:cNvSpPr>
          <p:nvPr/>
        </p:nvSpPr>
        <p:spPr bwMode="auto">
          <a:xfrm>
            <a:off x="5616575" y="41338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6" name="Oval 63"/>
          <p:cNvSpPr>
            <a:spLocks noChangeAspect="1" noChangeArrowheads="1"/>
          </p:cNvSpPr>
          <p:nvPr/>
        </p:nvSpPr>
        <p:spPr bwMode="auto">
          <a:xfrm>
            <a:off x="5845175" y="42100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7" name="Oval 64"/>
          <p:cNvSpPr>
            <a:spLocks noChangeAspect="1" noChangeArrowheads="1"/>
          </p:cNvSpPr>
          <p:nvPr/>
        </p:nvSpPr>
        <p:spPr bwMode="auto">
          <a:xfrm>
            <a:off x="6091238" y="40576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8" name="Oval 65"/>
          <p:cNvSpPr>
            <a:spLocks noChangeAspect="1" noChangeArrowheads="1"/>
          </p:cNvSpPr>
          <p:nvPr/>
        </p:nvSpPr>
        <p:spPr bwMode="auto">
          <a:xfrm>
            <a:off x="6324600" y="39052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89" name="Oval 66"/>
          <p:cNvSpPr>
            <a:spLocks noChangeAspect="1" noChangeArrowheads="1"/>
          </p:cNvSpPr>
          <p:nvPr/>
        </p:nvSpPr>
        <p:spPr bwMode="auto">
          <a:xfrm>
            <a:off x="6605588" y="405765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90" name="Oval 67"/>
          <p:cNvSpPr>
            <a:spLocks noChangeAspect="1" noChangeArrowheads="1"/>
          </p:cNvSpPr>
          <p:nvPr/>
        </p:nvSpPr>
        <p:spPr bwMode="auto">
          <a:xfrm>
            <a:off x="6911975" y="4141788"/>
            <a:ext cx="98425" cy="8413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91" name="Oval 68"/>
          <p:cNvSpPr>
            <a:spLocks noChangeAspect="1" noChangeArrowheads="1"/>
          </p:cNvSpPr>
          <p:nvPr/>
        </p:nvSpPr>
        <p:spPr bwMode="auto">
          <a:xfrm>
            <a:off x="7140575" y="3213100"/>
            <a:ext cx="98425" cy="84138"/>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92" name="Line 69"/>
          <p:cNvSpPr>
            <a:spLocks noChangeShapeType="1"/>
          </p:cNvSpPr>
          <p:nvPr/>
        </p:nvSpPr>
        <p:spPr bwMode="auto">
          <a:xfrm flipH="1">
            <a:off x="4886325" y="4127500"/>
            <a:ext cx="214313" cy="42863"/>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52293" name="Oval 70"/>
          <p:cNvSpPr>
            <a:spLocks noChangeAspect="1" noChangeArrowheads="1"/>
          </p:cNvSpPr>
          <p:nvPr/>
        </p:nvSpPr>
        <p:spPr bwMode="auto">
          <a:xfrm>
            <a:off x="5083175" y="4065588"/>
            <a:ext cx="98425" cy="84137"/>
          </a:xfrm>
          <a:prstGeom prst="ellipse">
            <a:avLst/>
          </a:prstGeom>
          <a:solidFill>
            <a:schemeClr val="hlink"/>
          </a:solidFill>
          <a:ln w="9525">
            <a:solidFill>
              <a:schemeClr val="hlink"/>
            </a:solidFill>
            <a:round/>
            <a:headEnd/>
            <a:tailEnd/>
          </a:ln>
        </p:spPr>
        <p:txBody>
          <a:bodyPr wrap="none" anchor="ctr"/>
          <a:lstStyle/>
          <a:p>
            <a:endParaRPr lang="en-US"/>
          </a:p>
        </p:txBody>
      </p:sp>
      <p:sp>
        <p:nvSpPr>
          <p:cNvPr id="52294" name="Oval 71"/>
          <p:cNvSpPr>
            <a:spLocks noChangeAspect="1" noChangeArrowheads="1"/>
          </p:cNvSpPr>
          <p:nvPr/>
        </p:nvSpPr>
        <p:spPr bwMode="auto">
          <a:xfrm>
            <a:off x="4343400" y="5041900"/>
            <a:ext cx="98425" cy="90488"/>
          </a:xfrm>
          <a:prstGeom prst="ellipse">
            <a:avLst/>
          </a:prstGeom>
          <a:solidFill>
            <a:schemeClr val="hlink"/>
          </a:solidFill>
          <a:ln w="9525">
            <a:solidFill>
              <a:schemeClr val="hlink"/>
            </a:solidFill>
            <a:round/>
            <a:headEnd/>
            <a:tailEnd/>
          </a:ln>
        </p:spPr>
        <p:txBody>
          <a:bodyPr wrap="none" anchor="ctr"/>
          <a:lstStyle/>
          <a:p>
            <a:endParaRPr lang="en-US"/>
          </a:p>
        </p:txBody>
      </p:sp>
      <p:grpSp>
        <p:nvGrpSpPr>
          <p:cNvPr id="2" name="Group 72"/>
          <p:cNvGrpSpPr>
            <a:grpSpLocks/>
          </p:cNvGrpSpPr>
          <p:nvPr/>
        </p:nvGrpSpPr>
        <p:grpSpPr bwMode="auto">
          <a:xfrm>
            <a:off x="1630363" y="228600"/>
            <a:ext cx="6781800" cy="1631950"/>
            <a:chOff x="1027" y="127"/>
            <a:chExt cx="4272" cy="1028"/>
          </a:xfrm>
        </p:grpSpPr>
        <p:sp>
          <p:nvSpPr>
            <p:cNvPr id="52303" name="Text Box 73"/>
            <p:cNvSpPr txBox="1">
              <a:spLocks noChangeArrowheads="1"/>
            </p:cNvSpPr>
            <p:nvPr/>
          </p:nvSpPr>
          <p:spPr bwMode="auto">
            <a:xfrm>
              <a:off x="1027" y="127"/>
              <a:ext cx="279" cy="212"/>
            </a:xfrm>
            <a:prstGeom prst="rect">
              <a:avLst/>
            </a:prstGeom>
            <a:noFill/>
            <a:ln w="9525">
              <a:noFill/>
              <a:miter lim="800000"/>
              <a:headEnd/>
              <a:tailEnd/>
            </a:ln>
          </p:spPr>
          <p:txBody>
            <a:bodyPr wrap="none">
              <a:spAutoFit/>
            </a:bodyPr>
            <a:lstStyle/>
            <a:p>
              <a:pPr algn="ctr"/>
              <a:r>
                <a:rPr lang="en-US" sz="1600" b="1">
                  <a:solidFill>
                    <a:srgbClr val="660066"/>
                  </a:solidFill>
                </a:rPr>
                <a:t>He</a:t>
              </a:r>
            </a:p>
          </p:txBody>
        </p:sp>
        <p:sp>
          <p:nvSpPr>
            <p:cNvPr id="52304" name="Text Box 74"/>
            <p:cNvSpPr txBox="1">
              <a:spLocks noChangeArrowheads="1"/>
            </p:cNvSpPr>
            <p:nvPr/>
          </p:nvSpPr>
          <p:spPr bwMode="auto">
            <a:xfrm>
              <a:off x="1795" y="271"/>
              <a:ext cx="279" cy="212"/>
            </a:xfrm>
            <a:prstGeom prst="rect">
              <a:avLst/>
            </a:prstGeom>
            <a:noFill/>
            <a:ln w="9525">
              <a:noFill/>
              <a:miter lim="800000"/>
              <a:headEnd/>
              <a:tailEnd/>
            </a:ln>
          </p:spPr>
          <p:txBody>
            <a:bodyPr wrap="none">
              <a:spAutoFit/>
            </a:bodyPr>
            <a:lstStyle/>
            <a:p>
              <a:pPr algn="ctr"/>
              <a:r>
                <a:rPr lang="en-US" sz="1600" b="1">
                  <a:solidFill>
                    <a:srgbClr val="660066"/>
                  </a:solidFill>
                </a:rPr>
                <a:t>Ne</a:t>
              </a:r>
            </a:p>
          </p:txBody>
        </p:sp>
        <p:sp>
          <p:nvSpPr>
            <p:cNvPr id="52305" name="Text Box 75"/>
            <p:cNvSpPr txBox="1">
              <a:spLocks noChangeArrowheads="1"/>
            </p:cNvSpPr>
            <p:nvPr/>
          </p:nvSpPr>
          <p:spPr bwMode="auto">
            <a:xfrm>
              <a:off x="2526" y="559"/>
              <a:ext cx="258" cy="212"/>
            </a:xfrm>
            <a:prstGeom prst="rect">
              <a:avLst/>
            </a:prstGeom>
            <a:noFill/>
            <a:ln w="9525">
              <a:noFill/>
              <a:miter lim="800000"/>
              <a:headEnd/>
              <a:tailEnd/>
            </a:ln>
          </p:spPr>
          <p:txBody>
            <a:bodyPr wrap="none">
              <a:spAutoFit/>
            </a:bodyPr>
            <a:lstStyle/>
            <a:p>
              <a:pPr algn="ctr"/>
              <a:r>
                <a:rPr lang="en-US" sz="1600" b="1">
                  <a:solidFill>
                    <a:srgbClr val="660066"/>
                  </a:solidFill>
                </a:rPr>
                <a:t>Ar</a:t>
              </a:r>
            </a:p>
          </p:txBody>
        </p:sp>
        <p:sp>
          <p:nvSpPr>
            <p:cNvPr id="52306" name="Text Box 76"/>
            <p:cNvSpPr txBox="1">
              <a:spLocks noChangeArrowheads="1"/>
            </p:cNvSpPr>
            <p:nvPr/>
          </p:nvSpPr>
          <p:spPr bwMode="auto">
            <a:xfrm>
              <a:off x="5041" y="943"/>
              <a:ext cx="258" cy="212"/>
            </a:xfrm>
            <a:prstGeom prst="rect">
              <a:avLst/>
            </a:prstGeom>
            <a:noFill/>
            <a:ln w="9525">
              <a:noFill/>
              <a:miter lim="800000"/>
              <a:headEnd/>
              <a:tailEnd/>
            </a:ln>
          </p:spPr>
          <p:txBody>
            <a:bodyPr wrap="none">
              <a:spAutoFit/>
            </a:bodyPr>
            <a:lstStyle/>
            <a:p>
              <a:pPr algn="ctr"/>
              <a:r>
                <a:rPr lang="en-US" sz="1600" b="1">
                  <a:solidFill>
                    <a:srgbClr val="660066"/>
                  </a:solidFill>
                </a:rPr>
                <a:t>Kr</a:t>
              </a:r>
            </a:p>
          </p:txBody>
        </p:sp>
      </p:grpSp>
      <p:grpSp>
        <p:nvGrpSpPr>
          <p:cNvPr id="3" name="Group 77"/>
          <p:cNvGrpSpPr>
            <a:grpSpLocks/>
          </p:cNvGrpSpPr>
          <p:nvPr/>
        </p:nvGrpSpPr>
        <p:grpSpPr bwMode="auto">
          <a:xfrm>
            <a:off x="1579563" y="2438400"/>
            <a:ext cx="6965950" cy="3340100"/>
            <a:chOff x="995" y="1516"/>
            <a:chExt cx="4388" cy="2104"/>
          </a:xfrm>
        </p:grpSpPr>
        <p:sp>
          <p:nvSpPr>
            <p:cNvPr id="52298" name="Text Box 78"/>
            <p:cNvSpPr txBox="1">
              <a:spLocks noChangeArrowheads="1"/>
            </p:cNvSpPr>
            <p:nvPr/>
          </p:nvSpPr>
          <p:spPr bwMode="auto">
            <a:xfrm>
              <a:off x="995" y="1516"/>
              <a:ext cx="208" cy="212"/>
            </a:xfrm>
            <a:prstGeom prst="rect">
              <a:avLst/>
            </a:prstGeom>
            <a:noFill/>
            <a:ln w="9525">
              <a:noFill/>
              <a:miter lim="800000"/>
              <a:headEnd/>
              <a:tailEnd/>
            </a:ln>
          </p:spPr>
          <p:txBody>
            <a:bodyPr wrap="none">
              <a:spAutoFit/>
            </a:bodyPr>
            <a:lstStyle/>
            <a:p>
              <a:pPr algn="ctr"/>
              <a:r>
                <a:rPr lang="en-US" sz="1600" b="1">
                  <a:solidFill>
                    <a:srgbClr val="006600"/>
                  </a:solidFill>
                </a:rPr>
                <a:t>H</a:t>
              </a:r>
            </a:p>
          </p:txBody>
        </p:sp>
        <p:sp>
          <p:nvSpPr>
            <p:cNvPr id="52299" name="Text Box 79"/>
            <p:cNvSpPr txBox="1">
              <a:spLocks noChangeArrowheads="1"/>
            </p:cNvSpPr>
            <p:nvPr/>
          </p:nvSpPr>
          <p:spPr bwMode="auto">
            <a:xfrm>
              <a:off x="1210" y="2640"/>
              <a:ext cx="230" cy="212"/>
            </a:xfrm>
            <a:prstGeom prst="rect">
              <a:avLst/>
            </a:prstGeom>
            <a:noFill/>
            <a:ln w="9525">
              <a:noFill/>
              <a:miter lim="800000"/>
              <a:headEnd/>
              <a:tailEnd/>
            </a:ln>
          </p:spPr>
          <p:txBody>
            <a:bodyPr wrap="none">
              <a:spAutoFit/>
            </a:bodyPr>
            <a:lstStyle/>
            <a:p>
              <a:pPr algn="ctr"/>
              <a:r>
                <a:rPr lang="en-US" sz="1600" b="1">
                  <a:solidFill>
                    <a:srgbClr val="006600"/>
                  </a:solidFill>
                </a:rPr>
                <a:t>Li</a:t>
              </a:r>
            </a:p>
          </p:txBody>
        </p:sp>
        <p:sp>
          <p:nvSpPr>
            <p:cNvPr id="52300" name="Text Box 80"/>
            <p:cNvSpPr txBox="1">
              <a:spLocks noChangeArrowheads="1"/>
            </p:cNvSpPr>
            <p:nvPr/>
          </p:nvSpPr>
          <p:spPr bwMode="auto">
            <a:xfrm>
              <a:off x="1881" y="2908"/>
              <a:ext cx="279" cy="212"/>
            </a:xfrm>
            <a:prstGeom prst="rect">
              <a:avLst/>
            </a:prstGeom>
            <a:noFill/>
            <a:ln w="9525">
              <a:noFill/>
              <a:miter lim="800000"/>
              <a:headEnd/>
              <a:tailEnd/>
            </a:ln>
          </p:spPr>
          <p:txBody>
            <a:bodyPr wrap="none">
              <a:spAutoFit/>
            </a:bodyPr>
            <a:lstStyle/>
            <a:p>
              <a:pPr algn="ctr"/>
              <a:r>
                <a:rPr lang="en-US" sz="1600" b="1">
                  <a:solidFill>
                    <a:srgbClr val="006600"/>
                  </a:solidFill>
                </a:rPr>
                <a:t>Na</a:t>
              </a:r>
            </a:p>
          </p:txBody>
        </p:sp>
        <p:sp>
          <p:nvSpPr>
            <p:cNvPr id="52301" name="Text Box 81"/>
            <p:cNvSpPr txBox="1">
              <a:spLocks noChangeArrowheads="1"/>
            </p:cNvSpPr>
            <p:nvPr/>
          </p:nvSpPr>
          <p:spPr bwMode="auto">
            <a:xfrm>
              <a:off x="2665" y="3216"/>
              <a:ext cx="208" cy="212"/>
            </a:xfrm>
            <a:prstGeom prst="rect">
              <a:avLst/>
            </a:prstGeom>
            <a:noFill/>
            <a:ln w="9525">
              <a:noFill/>
              <a:miter lim="800000"/>
              <a:headEnd/>
              <a:tailEnd/>
            </a:ln>
          </p:spPr>
          <p:txBody>
            <a:bodyPr wrap="none">
              <a:spAutoFit/>
            </a:bodyPr>
            <a:lstStyle/>
            <a:p>
              <a:pPr algn="ctr"/>
              <a:r>
                <a:rPr lang="en-US" sz="1600" b="1">
                  <a:solidFill>
                    <a:srgbClr val="006600"/>
                  </a:solidFill>
                </a:rPr>
                <a:t>K</a:t>
              </a:r>
            </a:p>
          </p:txBody>
        </p:sp>
        <p:sp>
          <p:nvSpPr>
            <p:cNvPr id="52302" name="Text Box 82"/>
            <p:cNvSpPr txBox="1">
              <a:spLocks noChangeArrowheads="1"/>
            </p:cNvSpPr>
            <p:nvPr/>
          </p:nvSpPr>
          <p:spPr bwMode="auto">
            <a:xfrm>
              <a:off x="5097" y="3408"/>
              <a:ext cx="286" cy="212"/>
            </a:xfrm>
            <a:prstGeom prst="rect">
              <a:avLst/>
            </a:prstGeom>
            <a:noFill/>
            <a:ln w="9525">
              <a:noFill/>
              <a:miter lim="800000"/>
              <a:headEnd/>
              <a:tailEnd/>
            </a:ln>
          </p:spPr>
          <p:txBody>
            <a:bodyPr wrap="none">
              <a:spAutoFit/>
            </a:bodyPr>
            <a:lstStyle/>
            <a:p>
              <a:pPr algn="ctr"/>
              <a:r>
                <a:rPr lang="en-US" sz="1600" b="1">
                  <a:solidFill>
                    <a:srgbClr val="006600"/>
                  </a:solidFill>
                </a:rPr>
                <a:t>Rb</a:t>
              </a:r>
            </a:p>
          </p:txBody>
        </p:sp>
      </p:grpSp>
      <p:sp>
        <p:nvSpPr>
          <p:cNvPr id="52297" name="AutoShape 8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Origin of the Names of Elements</a:t>
            </a:r>
          </a:p>
        </p:txBody>
      </p:sp>
      <p:sp>
        <p:nvSpPr>
          <p:cNvPr id="7171" name="Text Box 3"/>
          <p:cNvSpPr txBox="1">
            <a:spLocks noChangeArrowheads="1"/>
          </p:cNvSpPr>
          <p:nvPr/>
        </p:nvSpPr>
        <p:spPr bwMode="auto">
          <a:xfrm>
            <a:off x="568325" y="1882775"/>
            <a:ext cx="8093075" cy="4784725"/>
          </a:xfrm>
          <a:prstGeom prst="rect">
            <a:avLst/>
          </a:prstGeom>
          <a:noFill/>
          <a:ln w="9525">
            <a:noFill/>
            <a:miter lim="800000"/>
            <a:headEnd/>
            <a:tailEnd/>
          </a:ln>
        </p:spPr>
        <p:txBody>
          <a:bodyPr>
            <a:spAutoFit/>
          </a:bodyPr>
          <a:lstStyle/>
          <a:p>
            <a:r>
              <a:rPr lang="en-US" sz="2400"/>
              <a:t>	</a:t>
            </a:r>
            <a:r>
              <a:rPr lang="en-US" sz="2400" u="sng"/>
              <a:t>Title</a:t>
            </a:r>
            <a:r>
              <a:rPr lang="en-US" sz="2400"/>
              <a:t>				      </a:t>
            </a:r>
            <a:r>
              <a:rPr lang="en-US" sz="2400" u="sng"/>
              <a:t>Number of Elements</a:t>
            </a:r>
          </a:p>
          <a:p>
            <a:endParaRPr lang="en-US" sz="2400" u="sng"/>
          </a:p>
          <a:p>
            <a:r>
              <a:rPr lang="en-US" sz="2000"/>
              <a:t>Pre-chemical Names					10</a:t>
            </a:r>
          </a:p>
          <a:p>
            <a:r>
              <a:rPr lang="en-US" sz="2000"/>
              <a:t>Names from celestial bodies				  8</a:t>
            </a:r>
          </a:p>
          <a:p>
            <a:r>
              <a:rPr lang="en-US" sz="2000"/>
              <a:t>Names from mythology / superstition			10</a:t>
            </a:r>
          </a:p>
          <a:p>
            <a:r>
              <a:rPr lang="en-US" sz="2000"/>
              <a:t>Names from minerals / ores, </a:t>
            </a:r>
          </a:p>
          <a:p>
            <a:r>
              <a:rPr lang="en-US" sz="2000"/>
              <a:t>	other than geographical names			13</a:t>
            </a:r>
          </a:p>
          <a:p>
            <a:r>
              <a:rPr lang="en-US" sz="2000"/>
              <a:t>Names from colors					  9</a:t>
            </a:r>
          </a:p>
          <a:p>
            <a:r>
              <a:rPr lang="en-US" sz="2000"/>
              <a:t>Names from properties other than color			  8</a:t>
            </a:r>
          </a:p>
          <a:p>
            <a:r>
              <a:rPr lang="en-US" sz="2000"/>
              <a:t>Geographical names from the domicile or</a:t>
            </a:r>
          </a:p>
          <a:p>
            <a:r>
              <a:rPr lang="en-US" sz="2000"/>
              <a:t>	workplace of the discoverer(s)			13</a:t>
            </a:r>
          </a:p>
          <a:p>
            <a:r>
              <a:rPr lang="en-US" sz="2000"/>
              <a:t>Geographical names from minerals / ores		10</a:t>
            </a:r>
          </a:p>
          <a:p>
            <a:r>
              <a:rPr lang="en-US" sz="2000"/>
              <a:t>Constructed names					16</a:t>
            </a:r>
          </a:p>
          <a:p>
            <a:r>
              <a:rPr lang="en-US" sz="2000"/>
              <a:t>Names from persons					10	</a:t>
            </a:r>
          </a:p>
          <a:p>
            <a:endParaRPr lang="en-US" sz="2000"/>
          </a:p>
        </p:txBody>
      </p:sp>
      <p:sp>
        <p:nvSpPr>
          <p:cNvPr id="7172" name="Rectangle 4"/>
          <p:cNvSpPr>
            <a:spLocks noChangeArrowheads="1"/>
          </p:cNvSpPr>
          <p:nvPr/>
        </p:nvSpPr>
        <p:spPr bwMode="auto">
          <a:xfrm>
            <a:off x="76200" y="6567488"/>
            <a:ext cx="3070225" cy="214312"/>
          </a:xfrm>
          <a:prstGeom prst="rect">
            <a:avLst/>
          </a:prstGeom>
          <a:noFill/>
          <a:ln w="9525">
            <a:noFill/>
            <a:miter lim="800000"/>
            <a:headEnd/>
            <a:tailEnd/>
          </a:ln>
        </p:spPr>
        <p:txBody>
          <a:bodyPr wrap="none">
            <a:spAutoFit/>
          </a:bodyPr>
          <a:lstStyle/>
          <a:p>
            <a:r>
              <a:rPr lang="en-US" sz="800"/>
              <a:t>Ringnes,  Journal of Chemical Education, Sept. 1989, page 731</a:t>
            </a:r>
          </a:p>
        </p:txBody>
      </p:sp>
      <p:sp>
        <p:nvSpPr>
          <p:cNvPr id="7173" name="AutoShape 5">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Multiple Ionization Energies</a:t>
            </a:r>
          </a:p>
        </p:txBody>
      </p:sp>
      <p:sp>
        <p:nvSpPr>
          <p:cNvPr id="53251" name="Oval 3"/>
          <p:cNvSpPr>
            <a:spLocks noChangeArrowheads="1"/>
          </p:cNvSpPr>
          <p:nvPr/>
        </p:nvSpPr>
        <p:spPr bwMode="auto">
          <a:xfrm>
            <a:off x="609600" y="2293938"/>
            <a:ext cx="2057400" cy="2057400"/>
          </a:xfrm>
          <a:prstGeom prst="ellipse">
            <a:avLst/>
          </a:prstGeom>
          <a:gradFill rotWithShape="1">
            <a:gsLst>
              <a:gs pos="0">
                <a:schemeClr val="accent2"/>
              </a:gs>
              <a:gs pos="100000">
                <a:srgbClr val="9D9DDF"/>
              </a:gs>
            </a:gsLst>
            <a:lin ang="2700000" scaled="1"/>
          </a:gradFill>
          <a:ln w="9525">
            <a:noFill/>
            <a:round/>
            <a:headEnd/>
            <a:tailEnd/>
          </a:ln>
        </p:spPr>
        <p:txBody>
          <a:bodyPr wrap="none" anchor="ctr"/>
          <a:lstStyle/>
          <a:p>
            <a:pPr algn="ctr"/>
            <a:r>
              <a:rPr lang="en-US" sz="3200">
                <a:solidFill>
                  <a:schemeClr val="bg1"/>
                </a:solidFill>
              </a:rPr>
              <a:t>     Al</a:t>
            </a:r>
          </a:p>
        </p:txBody>
      </p:sp>
      <p:sp>
        <p:nvSpPr>
          <p:cNvPr id="364548" name="Oval 4"/>
          <p:cNvSpPr>
            <a:spLocks noChangeAspect="1" noChangeArrowheads="1"/>
          </p:cNvSpPr>
          <p:nvPr/>
        </p:nvSpPr>
        <p:spPr bwMode="auto">
          <a:xfrm>
            <a:off x="3408363" y="2522538"/>
            <a:ext cx="1544637" cy="1544637"/>
          </a:xfrm>
          <a:prstGeom prst="ellipse">
            <a:avLst/>
          </a:prstGeom>
          <a:gradFill rotWithShape="1">
            <a:gsLst>
              <a:gs pos="0">
                <a:schemeClr val="accent2"/>
              </a:gs>
              <a:gs pos="100000">
                <a:srgbClr val="9D9DDF"/>
              </a:gs>
            </a:gsLst>
            <a:lin ang="2700000" scaled="1"/>
          </a:gradFill>
          <a:ln w="9525">
            <a:noFill/>
            <a:round/>
            <a:headEnd/>
            <a:tailEnd/>
          </a:ln>
        </p:spPr>
        <p:txBody>
          <a:bodyPr wrap="none" anchor="ctr"/>
          <a:lstStyle/>
          <a:p>
            <a:pPr algn="ctr"/>
            <a:r>
              <a:rPr lang="en-US" sz="3200">
                <a:solidFill>
                  <a:schemeClr val="bg1"/>
                </a:solidFill>
              </a:rPr>
              <a:t>     Al</a:t>
            </a:r>
            <a:r>
              <a:rPr lang="en-US" sz="3200" baseline="30000">
                <a:solidFill>
                  <a:schemeClr val="bg1"/>
                </a:solidFill>
              </a:rPr>
              <a:t>+</a:t>
            </a:r>
          </a:p>
        </p:txBody>
      </p:sp>
      <p:sp>
        <p:nvSpPr>
          <p:cNvPr id="364549" name="Oval 5"/>
          <p:cNvSpPr>
            <a:spLocks noChangeAspect="1" noChangeArrowheads="1"/>
          </p:cNvSpPr>
          <p:nvPr/>
        </p:nvSpPr>
        <p:spPr bwMode="auto">
          <a:xfrm>
            <a:off x="5624513" y="2674938"/>
            <a:ext cx="1233487" cy="1233487"/>
          </a:xfrm>
          <a:prstGeom prst="ellipse">
            <a:avLst/>
          </a:prstGeom>
          <a:gradFill rotWithShape="1">
            <a:gsLst>
              <a:gs pos="0">
                <a:schemeClr val="accent2"/>
              </a:gs>
              <a:gs pos="100000">
                <a:srgbClr val="9D9DDF"/>
              </a:gs>
            </a:gsLst>
            <a:lin ang="2700000" scaled="1"/>
          </a:gradFill>
          <a:ln w="9525">
            <a:noFill/>
            <a:round/>
            <a:headEnd/>
            <a:tailEnd/>
          </a:ln>
        </p:spPr>
        <p:txBody>
          <a:bodyPr wrap="none" anchor="ctr"/>
          <a:lstStyle/>
          <a:p>
            <a:pPr algn="ctr"/>
            <a:r>
              <a:rPr lang="en-US" sz="3200">
                <a:solidFill>
                  <a:schemeClr val="bg1"/>
                </a:solidFill>
              </a:rPr>
              <a:t>    </a:t>
            </a:r>
            <a:r>
              <a:rPr lang="en-US" sz="2800">
                <a:solidFill>
                  <a:schemeClr val="bg1"/>
                </a:solidFill>
              </a:rPr>
              <a:t>Al</a:t>
            </a:r>
            <a:r>
              <a:rPr lang="en-US" sz="2800" baseline="30000">
                <a:solidFill>
                  <a:schemeClr val="bg1"/>
                </a:solidFill>
              </a:rPr>
              <a:t>2+</a:t>
            </a:r>
          </a:p>
        </p:txBody>
      </p:sp>
      <p:sp>
        <p:nvSpPr>
          <p:cNvPr id="364550" name="Oval 6"/>
          <p:cNvSpPr>
            <a:spLocks noChangeAspect="1" noChangeArrowheads="1"/>
          </p:cNvSpPr>
          <p:nvPr/>
        </p:nvSpPr>
        <p:spPr bwMode="auto">
          <a:xfrm>
            <a:off x="7546975" y="2751138"/>
            <a:ext cx="987425" cy="987425"/>
          </a:xfrm>
          <a:prstGeom prst="ellipse">
            <a:avLst/>
          </a:prstGeom>
          <a:gradFill rotWithShape="1">
            <a:gsLst>
              <a:gs pos="0">
                <a:schemeClr val="accent2"/>
              </a:gs>
              <a:gs pos="100000">
                <a:srgbClr val="9D9DDF"/>
              </a:gs>
            </a:gsLst>
            <a:lin ang="2700000" scaled="1"/>
          </a:gradFill>
          <a:ln w="9525">
            <a:noFill/>
            <a:round/>
            <a:headEnd/>
            <a:tailEnd/>
          </a:ln>
        </p:spPr>
        <p:txBody>
          <a:bodyPr wrap="none" anchor="ctr"/>
          <a:lstStyle/>
          <a:p>
            <a:pPr algn="ctr"/>
            <a:r>
              <a:rPr lang="en-US" sz="3200">
                <a:solidFill>
                  <a:schemeClr val="bg1"/>
                </a:solidFill>
              </a:rPr>
              <a:t>   </a:t>
            </a:r>
            <a:r>
              <a:rPr lang="en-US" sz="2400">
                <a:solidFill>
                  <a:schemeClr val="bg1"/>
                </a:solidFill>
              </a:rPr>
              <a:t>Al</a:t>
            </a:r>
            <a:r>
              <a:rPr lang="en-US" sz="2400" baseline="30000">
                <a:solidFill>
                  <a:schemeClr val="bg1"/>
                </a:solidFill>
              </a:rPr>
              <a:t>3+</a:t>
            </a:r>
          </a:p>
        </p:txBody>
      </p:sp>
      <p:grpSp>
        <p:nvGrpSpPr>
          <p:cNvPr id="2" name="Group 7"/>
          <p:cNvGrpSpPr>
            <a:grpSpLocks/>
          </p:cNvGrpSpPr>
          <p:nvPr/>
        </p:nvGrpSpPr>
        <p:grpSpPr bwMode="auto">
          <a:xfrm>
            <a:off x="2743200" y="2141538"/>
            <a:ext cx="762000" cy="1447800"/>
            <a:chOff x="1728" y="1349"/>
            <a:chExt cx="480" cy="912"/>
          </a:xfrm>
        </p:grpSpPr>
        <p:sp>
          <p:nvSpPr>
            <p:cNvPr id="53268" name="Freeform 8"/>
            <p:cNvSpPr>
              <a:spLocks/>
            </p:cNvSpPr>
            <p:nvPr/>
          </p:nvSpPr>
          <p:spPr bwMode="auto">
            <a:xfrm>
              <a:off x="1728" y="1589"/>
              <a:ext cx="480" cy="672"/>
            </a:xfrm>
            <a:custGeom>
              <a:avLst/>
              <a:gdLst>
                <a:gd name="T0" fmla="*/ 0 w 480"/>
                <a:gd name="T1" fmla="*/ 576 h 672"/>
                <a:gd name="T2" fmla="*/ 192 w 480"/>
                <a:gd name="T3" fmla="*/ 576 h 672"/>
                <a:gd name="T4" fmla="*/ 480 w 480"/>
                <a:gd name="T5" fmla="*/ 0 h 672"/>
                <a:gd name="T6" fmla="*/ 0 60000 65536"/>
                <a:gd name="T7" fmla="*/ 0 60000 65536"/>
                <a:gd name="T8" fmla="*/ 0 60000 65536"/>
                <a:gd name="T9" fmla="*/ 0 w 480"/>
                <a:gd name="T10" fmla="*/ 0 h 672"/>
                <a:gd name="T11" fmla="*/ 480 w 480"/>
                <a:gd name="T12" fmla="*/ 672 h 672"/>
              </a:gdLst>
              <a:ahLst/>
              <a:cxnLst>
                <a:cxn ang="T6">
                  <a:pos x="T0" y="T1"/>
                </a:cxn>
                <a:cxn ang="T7">
                  <a:pos x="T2" y="T3"/>
                </a:cxn>
                <a:cxn ang="T8">
                  <a:pos x="T4" y="T5"/>
                </a:cxn>
              </a:cxnLst>
              <a:rect l="T9" t="T10" r="T11" b="T12"/>
              <a:pathLst>
                <a:path w="480" h="672">
                  <a:moveTo>
                    <a:pt x="0" y="576"/>
                  </a:moveTo>
                  <a:cubicBezTo>
                    <a:pt x="56" y="624"/>
                    <a:pt x="112" y="672"/>
                    <a:pt x="192" y="576"/>
                  </a:cubicBezTo>
                  <a:cubicBezTo>
                    <a:pt x="272" y="480"/>
                    <a:pt x="432" y="96"/>
                    <a:pt x="480" y="0"/>
                  </a:cubicBezTo>
                </a:path>
              </a:pathLst>
            </a:custGeom>
            <a:noFill/>
            <a:ln w="9525">
              <a:solidFill>
                <a:schemeClr val="tx1"/>
              </a:solidFill>
              <a:round/>
              <a:headEnd/>
              <a:tailEnd type="triangle" w="med" len="med"/>
            </a:ln>
          </p:spPr>
          <p:txBody>
            <a:bodyPr/>
            <a:lstStyle/>
            <a:p>
              <a:endParaRPr lang="en-US"/>
            </a:p>
          </p:txBody>
        </p:sp>
        <p:sp>
          <p:nvSpPr>
            <p:cNvPr id="53269" name="Text Box 9"/>
            <p:cNvSpPr txBox="1">
              <a:spLocks noChangeArrowheads="1"/>
            </p:cNvSpPr>
            <p:nvPr/>
          </p:nvSpPr>
          <p:spPr bwMode="auto">
            <a:xfrm rot="-3848790">
              <a:off x="1609" y="1534"/>
              <a:ext cx="735" cy="366"/>
            </a:xfrm>
            <a:prstGeom prst="rect">
              <a:avLst/>
            </a:prstGeom>
            <a:noFill/>
            <a:ln w="9525">
              <a:noFill/>
              <a:miter lim="800000"/>
              <a:headEnd/>
              <a:tailEnd/>
            </a:ln>
          </p:spPr>
          <p:txBody>
            <a:bodyPr wrap="none">
              <a:spAutoFit/>
            </a:bodyPr>
            <a:lstStyle/>
            <a:p>
              <a:pPr algn="ctr"/>
              <a:r>
                <a:rPr lang="en-US" sz="1600"/>
                <a:t>578 kJ/mol</a:t>
              </a:r>
            </a:p>
            <a:p>
              <a:pPr algn="ctr"/>
              <a:r>
                <a:rPr lang="en-US" sz="1600"/>
                <a:t>e</a:t>
              </a:r>
              <a:r>
                <a:rPr lang="en-US" sz="1600" baseline="30000"/>
                <a:t>-</a:t>
              </a:r>
              <a:endParaRPr lang="en-US" sz="1600"/>
            </a:p>
          </p:txBody>
        </p:sp>
      </p:grpSp>
      <p:grpSp>
        <p:nvGrpSpPr>
          <p:cNvPr id="3" name="Group 10"/>
          <p:cNvGrpSpPr>
            <a:grpSpLocks/>
          </p:cNvGrpSpPr>
          <p:nvPr/>
        </p:nvGrpSpPr>
        <p:grpSpPr bwMode="auto">
          <a:xfrm>
            <a:off x="5029200" y="2141538"/>
            <a:ext cx="762000" cy="1447800"/>
            <a:chOff x="3168" y="1349"/>
            <a:chExt cx="480" cy="912"/>
          </a:xfrm>
        </p:grpSpPr>
        <p:sp>
          <p:nvSpPr>
            <p:cNvPr id="53266" name="Freeform 11"/>
            <p:cNvSpPr>
              <a:spLocks/>
            </p:cNvSpPr>
            <p:nvPr/>
          </p:nvSpPr>
          <p:spPr bwMode="auto">
            <a:xfrm>
              <a:off x="3168" y="1589"/>
              <a:ext cx="480" cy="672"/>
            </a:xfrm>
            <a:custGeom>
              <a:avLst/>
              <a:gdLst>
                <a:gd name="T0" fmla="*/ 0 w 480"/>
                <a:gd name="T1" fmla="*/ 576 h 672"/>
                <a:gd name="T2" fmla="*/ 192 w 480"/>
                <a:gd name="T3" fmla="*/ 576 h 672"/>
                <a:gd name="T4" fmla="*/ 480 w 480"/>
                <a:gd name="T5" fmla="*/ 0 h 672"/>
                <a:gd name="T6" fmla="*/ 0 60000 65536"/>
                <a:gd name="T7" fmla="*/ 0 60000 65536"/>
                <a:gd name="T8" fmla="*/ 0 60000 65536"/>
                <a:gd name="T9" fmla="*/ 0 w 480"/>
                <a:gd name="T10" fmla="*/ 0 h 672"/>
                <a:gd name="T11" fmla="*/ 480 w 480"/>
                <a:gd name="T12" fmla="*/ 672 h 672"/>
              </a:gdLst>
              <a:ahLst/>
              <a:cxnLst>
                <a:cxn ang="T6">
                  <a:pos x="T0" y="T1"/>
                </a:cxn>
                <a:cxn ang="T7">
                  <a:pos x="T2" y="T3"/>
                </a:cxn>
                <a:cxn ang="T8">
                  <a:pos x="T4" y="T5"/>
                </a:cxn>
              </a:cxnLst>
              <a:rect l="T9" t="T10" r="T11" b="T12"/>
              <a:pathLst>
                <a:path w="480" h="672">
                  <a:moveTo>
                    <a:pt x="0" y="576"/>
                  </a:moveTo>
                  <a:cubicBezTo>
                    <a:pt x="56" y="624"/>
                    <a:pt x="112" y="672"/>
                    <a:pt x="192" y="576"/>
                  </a:cubicBezTo>
                  <a:cubicBezTo>
                    <a:pt x="272" y="480"/>
                    <a:pt x="432" y="96"/>
                    <a:pt x="480" y="0"/>
                  </a:cubicBezTo>
                </a:path>
              </a:pathLst>
            </a:custGeom>
            <a:noFill/>
            <a:ln w="9525">
              <a:solidFill>
                <a:schemeClr val="tx1"/>
              </a:solidFill>
              <a:round/>
              <a:headEnd/>
              <a:tailEnd type="triangle" w="med" len="med"/>
            </a:ln>
          </p:spPr>
          <p:txBody>
            <a:bodyPr/>
            <a:lstStyle/>
            <a:p>
              <a:endParaRPr lang="en-US"/>
            </a:p>
          </p:txBody>
        </p:sp>
        <p:sp>
          <p:nvSpPr>
            <p:cNvPr id="53267" name="Text Box 12"/>
            <p:cNvSpPr txBox="1">
              <a:spLocks noChangeArrowheads="1"/>
            </p:cNvSpPr>
            <p:nvPr/>
          </p:nvSpPr>
          <p:spPr bwMode="auto">
            <a:xfrm rot="-3848790">
              <a:off x="2996" y="1569"/>
              <a:ext cx="806" cy="366"/>
            </a:xfrm>
            <a:prstGeom prst="rect">
              <a:avLst/>
            </a:prstGeom>
            <a:noFill/>
            <a:ln w="9525">
              <a:noFill/>
              <a:miter lim="800000"/>
              <a:headEnd/>
              <a:tailEnd/>
            </a:ln>
          </p:spPr>
          <p:txBody>
            <a:bodyPr wrap="none">
              <a:spAutoFit/>
            </a:bodyPr>
            <a:lstStyle/>
            <a:p>
              <a:pPr algn="ctr"/>
              <a:r>
                <a:rPr lang="en-US" sz="1600"/>
                <a:t>1817 kJ/mol</a:t>
              </a:r>
            </a:p>
            <a:p>
              <a:pPr algn="ctr"/>
              <a:r>
                <a:rPr lang="en-US" sz="1600"/>
                <a:t>e</a:t>
              </a:r>
              <a:r>
                <a:rPr lang="en-US" sz="1600" baseline="30000"/>
                <a:t>-</a:t>
              </a:r>
              <a:endParaRPr lang="en-US" sz="1600"/>
            </a:p>
          </p:txBody>
        </p:sp>
      </p:grpSp>
      <p:grpSp>
        <p:nvGrpSpPr>
          <p:cNvPr id="4" name="Group 13"/>
          <p:cNvGrpSpPr>
            <a:grpSpLocks/>
          </p:cNvGrpSpPr>
          <p:nvPr/>
        </p:nvGrpSpPr>
        <p:grpSpPr bwMode="auto">
          <a:xfrm>
            <a:off x="6934200" y="2065338"/>
            <a:ext cx="762000" cy="1524000"/>
            <a:chOff x="4368" y="1301"/>
            <a:chExt cx="480" cy="960"/>
          </a:xfrm>
        </p:grpSpPr>
        <p:sp>
          <p:nvSpPr>
            <p:cNvPr id="53264" name="Freeform 14"/>
            <p:cNvSpPr>
              <a:spLocks/>
            </p:cNvSpPr>
            <p:nvPr/>
          </p:nvSpPr>
          <p:spPr bwMode="auto">
            <a:xfrm>
              <a:off x="4368" y="1589"/>
              <a:ext cx="480" cy="672"/>
            </a:xfrm>
            <a:custGeom>
              <a:avLst/>
              <a:gdLst>
                <a:gd name="T0" fmla="*/ 0 w 480"/>
                <a:gd name="T1" fmla="*/ 576 h 672"/>
                <a:gd name="T2" fmla="*/ 192 w 480"/>
                <a:gd name="T3" fmla="*/ 576 h 672"/>
                <a:gd name="T4" fmla="*/ 480 w 480"/>
                <a:gd name="T5" fmla="*/ 0 h 672"/>
                <a:gd name="T6" fmla="*/ 0 60000 65536"/>
                <a:gd name="T7" fmla="*/ 0 60000 65536"/>
                <a:gd name="T8" fmla="*/ 0 60000 65536"/>
                <a:gd name="T9" fmla="*/ 0 w 480"/>
                <a:gd name="T10" fmla="*/ 0 h 672"/>
                <a:gd name="T11" fmla="*/ 480 w 480"/>
                <a:gd name="T12" fmla="*/ 672 h 672"/>
              </a:gdLst>
              <a:ahLst/>
              <a:cxnLst>
                <a:cxn ang="T6">
                  <a:pos x="T0" y="T1"/>
                </a:cxn>
                <a:cxn ang="T7">
                  <a:pos x="T2" y="T3"/>
                </a:cxn>
                <a:cxn ang="T8">
                  <a:pos x="T4" y="T5"/>
                </a:cxn>
              </a:cxnLst>
              <a:rect l="T9" t="T10" r="T11" b="T12"/>
              <a:pathLst>
                <a:path w="480" h="672">
                  <a:moveTo>
                    <a:pt x="0" y="576"/>
                  </a:moveTo>
                  <a:cubicBezTo>
                    <a:pt x="56" y="624"/>
                    <a:pt x="112" y="672"/>
                    <a:pt x="192" y="576"/>
                  </a:cubicBezTo>
                  <a:cubicBezTo>
                    <a:pt x="272" y="480"/>
                    <a:pt x="432" y="96"/>
                    <a:pt x="480" y="0"/>
                  </a:cubicBezTo>
                </a:path>
              </a:pathLst>
            </a:custGeom>
            <a:noFill/>
            <a:ln w="9525">
              <a:solidFill>
                <a:schemeClr val="tx1"/>
              </a:solidFill>
              <a:round/>
              <a:headEnd/>
              <a:tailEnd type="triangle" w="med" len="med"/>
            </a:ln>
          </p:spPr>
          <p:txBody>
            <a:bodyPr/>
            <a:lstStyle/>
            <a:p>
              <a:endParaRPr lang="en-US"/>
            </a:p>
          </p:txBody>
        </p:sp>
        <p:sp>
          <p:nvSpPr>
            <p:cNvPr id="53265" name="Text Box 15"/>
            <p:cNvSpPr txBox="1">
              <a:spLocks noChangeArrowheads="1"/>
            </p:cNvSpPr>
            <p:nvPr/>
          </p:nvSpPr>
          <p:spPr bwMode="auto">
            <a:xfrm rot="-3848790">
              <a:off x="4196" y="1521"/>
              <a:ext cx="806" cy="366"/>
            </a:xfrm>
            <a:prstGeom prst="rect">
              <a:avLst/>
            </a:prstGeom>
            <a:noFill/>
            <a:ln w="9525">
              <a:noFill/>
              <a:miter lim="800000"/>
              <a:headEnd/>
              <a:tailEnd/>
            </a:ln>
          </p:spPr>
          <p:txBody>
            <a:bodyPr wrap="none">
              <a:spAutoFit/>
            </a:bodyPr>
            <a:lstStyle/>
            <a:p>
              <a:pPr algn="ctr"/>
              <a:r>
                <a:rPr lang="en-US" sz="1600"/>
                <a:t>2745 kJ/mol</a:t>
              </a:r>
            </a:p>
            <a:p>
              <a:pPr algn="ctr"/>
              <a:r>
                <a:rPr lang="en-US" sz="1600"/>
                <a:t>e</a:t>
              </a:r>
              <a:r>
                <a:rPr lang="en-US" sz="1600" baseline="30000"/>
                <a:t>-</a:t>
              </a:r>
              <a:endParaRPr lang="en-US" sz="1600"/>
            </a:p>
          </p:txBody>
        </p:sp>
      </p:grpSp>
      <p:sp>
        <p:nvSpPr>
          <p:cNvPr id="364560" name="Text Box 16"/>
          <p:cNvSpPr txBox="1">
            <a:spLocks noChangeArrowheads="1"/>
          </p:cNvSpPr>
          <p:nvPr/>
        </p:nvSpPr>
        <p:spPr bwMode="auto">
          <a:xfrm>
            <a:off x="609600" y="5226050"/>
            <a:ext cx="8045450" cy="641350"/>
          </a:xfrm>
          <a:prstGeom prst="rect">
            <a:avLst/>
          </a:prstGeom>
          <a:noFill/>
          <a:ln w="9525">
            <a:noFill/>
            <a:miter lim="800000"/>
            <a:headEnd/>
            <a:tailEnd/>
          </a:ln>
        </p:spPr>
        <p:txBody>
          <a:bodyPr wrap="none">
            <a:spAutoFit/>
          </a:bodyPr>
          <a:lstStyle/>
          <a:p>
            <a:pPr algn="ctr"/>
            <a:r>
              <a:rPr lang="en-US"/>
              <a:t>The second, third, and fourth ionization energies of aluminum are higher </a:t>
            </a:r>
          </a:p>
          <a:p>
            <a:pPr algn="ctr"/>
            <a:r>
              <a:rPr lang="en-US"/>
              <a:t>than the first because the inner electrons are more tightly held by the nucleus.</a:t>
            </a:r>
          </a:p>
        </p:txBody>
      </p:sp>
      <p:sp>
        <p:nvSpPr>
          <p:cNvPr id="364561" name="Text Box 17"/>
          <p:cNvSpPr txBox="1">
            <a:spLocks noChangeArrowheads="1"/>
          </p:cNvSpPr>
          <p:nvPr/>
        </p:nvSpPr>
        <p:spPr bwMode="auto">
          <a:xfrm>
            <a:off x="2286000" y="4151313"/>
            <a:ext cx="1471613" cy="641350"/>
          </a:xfrm>
          <a:prstGeom prst="rect">
            <a:avLst/>
          </a:prstGeom>
          <a:noFill/>
          <a:ln w="9525">
            <a:noFill/>
            <a:miter lim="800000"/>
            <a:headEnd/>
            <a:tailEnd/>
          </a:ln>
        </p:spPr>
        <p:txBody>
          <a:bodyPr wrap="none">
            <a:spAutoFit/>
          </a:bodyPr>
          <a:lstStyle/>
          <a:p>
            <a:pPr algn="ctr"/>
            <a:r>
              <a:rPr lang="en-US"/>
              <a:t>1</a:t>
            </a:r>
            <a:r>
              <a:rPr lang="en-US" baseline="30000"/>
              <a:t>st</a:t>
            </a:r>
            <a:r>
              <a:rPr lang="en-US"/>
              <a:t> Ionization</a:t>
            </a:r>
          </a:p>
          <a:p>
            <a:pPr algn="ctr"/>
            <a:r>
              <a:rPr lang="en-US"/>
              <a:t>energy</a:t>
            </a:r>
          </a:p>
        </p:txBody>
      </p:sp>
      <p:sp>
        <p:nvSpPr>
          <p:cNvPr id="364562" name="Text Box 18"/>
          <p:cNvSpPr txBox="1">
            <a:spLocks noChangeArrowheads="1"/>
          </p:cNvSpPr>
          <p:nvPr/>
        </p:nvSpPr>
        <p:spPr bwMode="auto">
          <a:xfrm>
            <a:off x="4600575" y="4114800"/>
            <a:ext cx="1520825" cy="641350"/>
          </a:xfrm>
          <a:prstGeom prst="rect">
            <a:avLst/>
          </a:prstGeom>
          <a:noFill/>
          <a:ln w="9525">
            <a:noFill/>
            <a:miter lim="800000"/>
            <a:headEnd/>
            <a:tailEnd/>
          </a:ln>
        </p:spPr>
        <p:txBody>
          <a:bodyPr wrap="none">
            <a:spAutoFit/>
          </a:bodyPr>
          <a:lstStyle/>
          <a:p>
            <a:pPr algn="ctr"/>
            <a:r>
              <a:rPr lang="en-US"/>
              <a:t>2</a:t>
            </a:r>
            <a:r>
              <a:rPr lang="en-US" baseline="30000"/>
              <a:t>nd</a:t>
            </a:r>
            <a:r>
              <a:rPr lang="en-US"/>
              <a:t> Ionization</a:t>
            </a:r>
          </a:p>
          <a:p>
            <a:pPr algn="ctr"/>
            <a:r>
              <a:rPr lang="en-US"/>
              <a:t>energy</a:t>
            </a:r>
          </a:p>
        </p:txBody>
      </p:sp>
      <p:sp>
        <p:nvSpPr>
          <p:cNvPr id="364563" name="Text Box 19"/>
          <p:cNvSpPr txBox="1">
            <a:spLocks noChangeArrowheads="1"/>
          </p:cNvSpPr>
          <p:nvPr/>
        </p:nvSpPr>
        <p:spPr bwMode="auto">
          <a:xfrm>
            <a:off x="6491288" y="4114800"/>
            <a:ext cx="1550987" cy="641350"/>
          </a:xfrm>
          <a:prstGeom prst="rect">
            <a:avLst/>
          </a:prstGeom>
          <a:noFill/>
          <a:ln w="9525">
            <a:noFill/>
            <a:miter lim="800000"/>
            <a:headEnd/>
            <a:tailEnd/>
          </a:ln>
        </p:spPr>
        <p:txBody>
          <a:bodyPr wrap="none">
            <a:spAutoFit/>
          </a:bodyPr>
          <a:lstStyle/>
          <a:p>
            <a:pPr algn="ctr"/>
            <a:r>
              <a:rPr lang="en-US"/>
              <a:t>3</a:t>
            </a:r>
            <a:r>
              <a:rPr lang="en-US" baseline="30000"/>
              <a:t>rd</a:t>
            </a:r>
            <a:r>
              <a:rPr lang="en-US"/>
              <a:t>  Ionization</a:t>
            </a:r>
          </a:p>
          <a:p>
            <a:pPr algn="ctr"/>
            <a:r>
              <a:rPr lang="en-US"/>
              <a:t>energy</a:t>
            </a:r>
          </a:p>
        </p:txBody>
      </p:sp>
      <p:sp>
        <p:nvSpPr>
          <p:cNvPr id="53262" name="Rectangle 20"/>
          <p:cNvSpPr>
            <a:spLocks noChangeArrowheads="1"/>
          </p:cNvSpPr>
          <p:nvPr/>
        </p:nvSpPr>
        <p:spPr bwMode="auto">
          <a:xfrm>
            <a:off x="76200" y="6553200"/>
            <a:ext cx="3197225" cy="214313"/>
          </a:xfrm>
          <a:prstGeom prst="rect">
            <a:avLst/>
          </a:prstGeom>
          <a:noFill/>
          <a:ln w="9525">
            <a:noFill/>
            <a:miter lim="800000"/>
            <a:headEnd/>
            <a:tailEnd/>
          </a:ln>
        </p:spPr>
        <p:txBody>
          <a:bodyPr wrap="none">
            <a:spAutoFit/>
          </a:bodyPr>
          <a:lstStyle/>
          <a:p>
            <a:r>
              <a:rPr lang="en-US" sz="800"/>
              <a:t>Smoot, Price, Smith, </a:t>
            </a:r>
            <a:r>
              <a:rPr lang="en-US" sz="800" u="sng"/>
              <a:t>Chemistry A Modern Course</a:t>
            </a:r>
            <a:r>
              <a:rPr lang="en-US" sz="800"/>
              <a:t> 1987, page 190</a:t>
            </a:r>
          </a:p>
        </p:txBody>
      </p:sp>
      <p:sp>
        <p:nvSpPr>
          <p:cNvPr id="53263" name="AutoShape 2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4561"/>
                                        </p:tgtEl>
                                        <p:attrNameLst>
                                          <p:attrName>style.visibility</p:attrName>
                                        </p:attrNameLst>
                                      </p:cBhvr>
                                      <p:to>
                                        <p:strVal val="visible"/>
                                      </p:to>
                                    </p:set>
                                    <p:anim calcmode="lin" valueType="num">
                                      <p:cBhvr additive="base">
                                        <p:cTn id="7" dur="500" fill="hold"/>
                                        <p:tgtEl>
                                          <p:spTgt spid="364561"/>
                                        </p:tgtEl>
                                        <p:attrNameLst>
                                          <p:attrName>ppt_x</p:attrName>
                                        </p:attrNameLst>
                                      </p:cBhvr>
                                      <p:tavLst>
                                        <p:tav tm="0">
                                          <p:val>
                                            <p:strVal val="0-#ppt_w/2"/>
                                          </p:val>
                                        </p:tav>
                                        <p:tav tm="100000">
                                          <p:val>
                                            <p:strVal val="#ppt_x"/>
                                          </p:val>
                                        </p:tav>
                                      </p:tavLst>
                                    </p:anim>
                                    <p:anim calcmode="lin" valueType="num">
                                      <p:cBhvr additive="base">
                                        <p:cTn id="8" dur="500" fill="hold"/>
                                        <p:tgtEl>
                                          <p:spTgt spid="3645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64548"/>
                                        </p:tgtEl>
                                        <p:attrNameLst>
                                          <p:attrName>style.visibility</p:attrName>
                                        </p:attrNameLst>
                                      </p:cBhvr>
                                      <p:to>
                                        <p:strVal val="visible"/>
                                      </p:to>
                                    </p:set>
                                    <p:anim calcmode="lin" valueType="num">
                                      <p:cBhvr>
                                        <p:cTn id="19" dur="500" fill="hold"/>
                                        <p:tgtEl>
                                          <p:spTgt spid="364548"/>
                                        </p:tgtEl>
                                        <p:attrNameLst>
                                          <p:attrName>ppt_w</p:attrName>
                                        </p:attrNameLst>
                                      </p:cBhvr>
                                      <p:tavLst>
                                        <p:tav tm="0">
                                          <p:val>
                                            <p:fltVal val="0"/>
                                          </p:val>
                                        </p:tav>
                                        <p:tav tm="100000">
                                          <p:val>
                                            <p:strVal val="#ppt_w"/>
                                          </p:val>
                                        </p:tav>
                                      </p:tavLst>
                                    </p:anim>
                                    <p:anim calcmode="lin" valueType="num">
                                      <p:cBhvr>
                                        <p:cTn id="20" dur="500" fill="hold"/>
                                        <p:tgtEl>
                                          <p:spTgt spid="364548"/>
                                        </p:tgtEl>
                                        <p:attrNameLst>
                                          <p:attrName>ppt_h</p:attrName>
                                        </p:attrNameLst>
                                      </p:cBhvr>
                                      <p:tavLst>
                                        <p:tav tm="0">
                                          <p:val>
                                            <p:fltVal val="0"/>
                                          </p:val>
                                        </p:tav>
                                        <p:tav tm="100000">
                                          <p:val>
                                            <p:strVal val="#ppt_h"/>
                                          </p:val>
                                        </p:tav>
                                      </p:tavLst>
                                    </p:anim>
                                    <p:animEffect transition="in" filter="fade">
                                      <p:cBhvr>
                                        <p:cTn id="21" dur="500"/>
                                        <p:tgtEl>
                                          <p:spTgt spid="36454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64562"/>
                                        </p:tgtEl>
                                        <p:attrNameLst>
                                          <p:attrName>style.visibility</p:attrName>
                                        </p:attrNameLst>
                                      </p:cBhvr>
                                      <p:to>
                                        <p:strVal val="visible"/>
                                      </p:to>
                                    </p:set>
                                    <p:anim calcmode="lin" valueType="num">
                                      <p:cBhvr additive="base">
                                        <p:cTn id="26" dur="500" fill="hold"/>
                                        <p:tgtEl>
                                          <p:spTgt spid="364562"/>
                                        </p:tgtEl>
                                        <p:attrNameLst>
                                          <p:attrName>ppt_x</p:attrName>
                                        </p:attrNameLst>
                                      </p:cBhvr>
                                      <p:tavLst>
                                        <p:tav tm="0">
                                          <p:val>
                                            <p:strVal val="0-#ppt_w/2"/>
                                          </p:val>
                                        </p:tav>
                                        <p:tav tm="100000">
                                          <p:val>
                                            <p:strVal val="#ppt_x"/>
                                          </p:val>
                                        </p:tav>
                                      </p:tavLst>
                                    </p:anim>
                                    <p:anim calcmode="lin" valueType="num">
                                      <p:cBhvr additive="base">
                                        <p:cTn id="27" dur="500" fill="hold"/>
                                        <p:tgtEl>
                                          <p:spTgt spid="36456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9"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ppt_x</p:attrName>
                                        </p:attrNameLst>
                                      </p:cBhvr>
                                      <p:tavLst>
                                        <p:tav tm="0">
                                          <p:val>
                                            <p:strVal val="#ppt_x-.2"/>
                                          </p:val>
                                        </p:tav>
                                        <p:tav tm="100000">
                                          <p:val>
                                            <p:strVal val="#ppt_x"/>
                                          </p:val>
                                        </p:tav>
                                      </p:tavLst>
                                    </p:anim>
                                    <p:anim calcmode="lin" valueType="num">
                                      <p:cBhvr>
                                        <p:cTn id="3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64549"/>
                                        </p:tgtEl>
                                        <p:attrNameLst>
                                          <p:attrName>style.visibility</p:attrName>
                                        </p:attrNameLst>
                                      </p:cBhvr>
                                      <p:to>
                                        <p:strVal val="visible"/>
                                      </p:to>
                                    </p:set>
                                    <p:anim calcmode="lin" valueType="num">
                                      <p:cBhvr>
                                        <p:cTn id="38" dur="500" fill="hold"/>
                                        <p:tgtEl>
                                          <p:spTgt spid="364549"/>
                                        </p:tgtEl>
                                        <p:attrNameLst>
                                          <p:attrName>ppt_w</p:attrName>
                                        </p:attrNameLst>
                                      </p:cBhvr>
                                      <p:tavLst>
                                        <p:tav tm="0">
                                          <p:val>
                                            <p:fltVal val="0"/>
                                          </p:val>
                                        </p:tav>
                                        <p:tav tm="100000">
                                          <p:val>
                                            <p:strVal val="#ppt_w"/>
                                          </p:val>
                                        </p:tav>
                                      </p:tavLst>
                                    </p:anim>
                                    <p:anim calcmode="lin" valueType="num">
                                      <p:cBhvr>
                                        <p:cTn id="39" dur="500" fill="hold"/>
                                        <p:tgtEl>
                                          <p:spTgt spid="364549"/>
                                        </p:tgtEl>
                                        <p:attrNameLst>
                                          <p:attrName>ppt_h</p:attrName>
                                        </p:attrNameLst>
                                      </p:cBhvr>
                                      <p:tavLst>
                                        <p:tav tm="0">
                                          <p:val>
                                            <p:fltVal val="0"/>
                                          </p:val>
                                        </p:tav>
                                        <p:tav tm="100000">
                                          <p:val>
                                            <p:strVal val="#ppt_h"/>
                                          </p:val>
                                        </p:tav>
                                      </p:tavLst>
                                    </p:anim>
                                    <p:animEffect transition="in" filter="fade">
                                      <p:cBhvr>
                                        <p:cTn id="40" dur="500"/>
                                        <p:tgtEl>
                                          <p:spTgt spid="36454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64563"/>
                                        </p:tgtEl>
                                        <p:attrNameLst>
                                          <p:attrName>style.visibility</p:attrName>
                                        </p:attrNameLst>
                                      </p:cBhvr>
                                      <p:to>
                                        <p:strVal val="visible"/>
                                      </p:to>
                                    </p:set>
                                    <p:anim calcmode="lin" valueType="num">
                                      <p:cBhvr additive="base">
                                        <p:cTn id="45" dur="500" fill="hold"/>
                                        <p:tgtEl>
                                          <p:spTgt spid="364563"/>
                                        </p:tgtEl>
                                        <p:attrNameLst>
                                          <p:attrName>ppt_x</p:attrName>
                                        </p:attrNameLst>
                                      </p:cBhvr>
                                      <p:tavLst>
                                        <p:tav tm="0">
                                          <p:val>
                                            <p:strVal val="0-#ppt_w/2"/>
                                          </p:val>
                                        </p:tav>
                                        <p:tav tm="100000">
                                          <p:val>
                                            <p:strVal val="#ppt_x"/>
                                          </p:val>
                                        </p:tav>
                                      </p:tavLst>
                                    </p:anim>
                                    <p:anim calcmode="lin" valueType="num">
                                      <p:cBhvr additive="base">
                                        <p:cTn id="46" dur="500" fill="hold"/>
                                        <p:tgtEl>
                                          <p:spTgt spid="364563"/>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9"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ppt_x</p:attrName>
                                        </p:attrNameLst>
                                      </p:cBhvr>
                                      <p:tavLst>
                                        <p:tav tm="0">
                                          <p:val>
                                            <p:strVal val="#ppt_x-.2"/>
                                          </p:val>
                                        </p:tav>
                                        <p:tav tm="100000">
                                          <p:val>
                                            <p:strVal val="#ppt_x"/>
                                          </p:val>
                                        </p:tav>
                                      </p:tavLst>
                                    </p:anim>
                                    <p:anim calcmode="lin" valueType="num">
                                      <p:cBhvr>
                                        <p:cTn id="5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364550"/>
                                        </p:tgtEl>
                                        <p:attrNameLst>
                                          <p:attrName>style.visibility</p:attrName>
                                        </p:attrNameLst>
                                      </p:cBhvr>
                                      <p:to>
                                        <p:strVal val="visible"/>
                                      </p:to>
                                    </p:set>
                                    <p:anim calcmode="lin" valueType="num">
                                      <p:cBhvr>
                                        <p:cTn id="57" dur="500" fill="hold"/>
                                        <p:tgtEl>
                                          <p:spTgt spid="364550"/>
                                        </p:tgtEl>
                                        <p:attrNameLst>
                                          <p:attrName>ppt_w</p:attrName>
                                        </p:attrNameLst>
                                      </p:cBhvr>
                                      <p:tavLst>
                                        <p:tav tm="0">
                                          <p:val>
                                            <p:fltVal val="0"/>
                                          </p:val>
                                        </p:tav>
                                        <p:tav tm="100000">
                                          <p:val>
                                            <p:strVal val="#ppt_w"/>
                                          </p:val>
                                        </p:tav>
                                      </p:tavLst>
                                    </p:anim>
                                    <p:anim calcmode="lin" valueType="num">
                                      <p:cBhvr>
                                        <p:cTn id="58" dur="500" fill="hold"/>
                                        <p:tgtEl>
                                          <p:spTgt spid="364550"/>
                                        </p:tgtEl>
                                        <p:attrNameLst>
                                          <p:attrName>ppt_h</p:attrName>
                                        </p:attrNameLst>
                                      </p:cBhvr>
                                      <p:tavLst>
                                        <p:tav tm="0">
                                          <p:val>
                                            <p:fltVal val="0"/>
                                          </p:val>
                                        </p:tav>
                                        <p:tav tm="100000">
                                          <p:val>
                                            <p:strVal val="#ppt_h"/>
                                          </p:val>
                                        </p:tav>
                                      </p:tavLst>
                                    </p:anim>
                                    <p:animEffect transition="in" filter="fade">
                                      <p:cBhvr>
                                        <p:cTn id="59" dur="500"/>
                                        <p:tgtEl>
                                          <p:spTgt spid="36455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4560"/>
                                        </p:tgtEl>
                                        <p:attrNameLst>
                                          <p:attrName>style.visibility</p:attrName>
                                        </p:attrNameLst>
                                      </p:cBhvr>
                                      <p:to>
                                        <p:strVal val="visible"/>
                                      </p:to>
                                    </p:set>
                                    <p:animEffect transition="in" filter="fade">
                                      <p:cBhvr>
                                        <p:cTn id="64" dur="1000"/>
                                        <p:tgtEl>
                                          <p:spTgt spid="364560"/>
                                        </p:tgtEl>
                                      </p:cBhvr>
                                    </p:animEffect>
                                    <p:anim calcmode="lin" valueType="num">
                                      <p:cBhvr>
                                        <p:cTn id="65" dur="1000" fill="hold"/>
                                        <p:tgtEl>
                                          <p:spTgt spid="364560"/>
                                        </p:tgtEl>
                                        <p:attrNameLst>
                                          <p:attrName>ppt_x</p:attrName>
                                        </p:attrNameLst>
                                      </p:cBhvr>
                                      <p:tavLst>
                                        <p:tav tm="0">
                                          <p:val>
                                            <p:strVal val="#ppt_x"/>
                                          </p:val>
                                        </p:tav>
                                        <p:tav tm="100000">
                                          <p:val>
                                            <p:strVal val="#ppt_x"/>
                                          </p:val>
                                        </p:tav>
                                      </p:tavLst>
                                    </p:anim>
                                    <p:anim calcmode="lin" valueType="num">
                                      <p:cBhvr>
                                        <p:cTn id="66" dur="1000" fill="hold"/>
                                        <p:tgtEl>
                                          <p:spTgt spid="364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animBg="1"/>
      <p:bldP spid="364549" grpId="0" animBg="1"/>
      <p:bldP spid="364550" grpId="0" animBg="1"/>
      <p:bldP spid="364560" grpId="0"/>
      <p:bldP spid="364561" grpId="0"/>
      <p:bldP spid="364562" grpId="0"/>
      <p:bldP spid="36456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1000" y="1524000"/>
            <a:ext cx="8534400" cy="609600"/>
          </a:xfrm>
          <a:prstGeom prst="rect">
            <a:avLst/>
          </a:prstGeom>
          <a:solidFill>
            <a:srgbClr val="FFFF99">
              <a:alpha val="54117"/>
            </a:srgbClr>
          </a:solidFill>
          <a:ln w="9525">
            <a:solidFill>
              <a:schemeClr val="tx1"/>
            </a:solidFill>
            <a:miter lim="800000"/>
            <a:headEnd/>
            <a:tailEnd/>
          </a:ln>
        </p:spPr>
        <p:txBody>
          <a:bodyPr wrap="none" anchor="ctr"/>
          <a:lstStyle/>
          <a:p>
            <a:endParaRPr lang="en-US"/>
          </a:p>
        </p:txBody>
      </p:sp>
      <p:sp>
        <p:nvSpPr>
          <p:cNvPr id="54275" name="Rectangle 3"/>
          <p:cNvSpPr>
            <a:spLocks noGrp="1" noChangeArrowheads="1"/>
          </p:cNvSpPr>
          <p:nvPr>
            <p:ph type="title"/>
          </p:nvPr>
        </p:nvSpPr>
        <p:spPr/>
        <p:txBody>
          <a:bodyPr/>
          <a:lstStyle/>
          <a:p>
            <a:pPr eaLnBrk="1" hangingPunct="1"/>
            <a:r>
              <a:rPr lang="en-US" sz="4000" smtClean="0"/>
              <a:t>Ionization Energies </a:t>
            </a:r>
            <a:r>
              <a:rPr lang="en-US" sz="3200" smtClean="0"/>
              <a:t>(kJ/mol)</a:t>
            </a:r>
            <a:endParaRPr lang="en-US" sz="4000" smtClean="0"/>
          </a:p>
        </p:txBody>
      </p:sp>
      <p:sp>
        <p:nvSpPr>
          <p:cNvPr id="54276" name="Text Box 4"/>
          <p:cNvSpPr txBox="1">
            <a:spLocks noChangeArrowheads="1"/>
          </p:cNvSpPr>
          <p:nvPr/>
        </p:nvSpPr>
        <p:spPr bwMode="auto">
          <a:xfrm>
            <a:off x="388938" y="1539875"/>
            <a:ext cx="1370012" cy="4784725"/>
          </a:xfrm>
          <a:prstGeom prst="rect">
            <a:avLst/>
          </a:prstGeom>
          <a:noFill/>
          <a:ln w="9525">
            <a:noFill/>
            <a:miter lim="800000"/>
            <a:headEnd/>
            <a:tailEnd/>
          </a:ln>
        </p:spPr>
        <p:txBody>
          <a:bodyPr wrap="none">
            <a:spAutoFit/>
          </a:bodyPr>
          <a:lstStyle/>
          <a:p>
            <a:pPr algn="ctr"/>
            <a:r>
              <a:rPr lang="en-US" sz="2400" b="1"/>
              <a:t>Element</a:t>
            </a:r>
          </a:p>
          <a:p>
            <a:pPr algn="ctr"/>
            <a:endParaRPr lang="en-US" sz="2400" b="1"/>
          </a:p>
          <a:p>
            <a:pPr algn="ctr"/>
            <a:r>
              <a:rPr lang="en-US" sz="2000" b="1"/>
              <a:t>H</a:t>
            </a:r>
          </a:p>
          <a:p>
            <a:pPr algn="ctr"/>
            <a:endParaRPr lang="en-US" sz="2000" b="1"/>
          </a:p>
          <a:p>
            <a:pPr algn="ctr"/>
            <a:r>
              <a:rPr lang="en-US" sz="2000" b="1"/>
              <a:t>He</a:t>
            </a:r>
          </a:p>
          <a:p>
            <a:pPr algn="ctr"/>
            <a:endParaRPr lang="en-US" sz="2000" b="1"/>
          </a:p>
          <a:p>
            <a:pPr algn="ctr"/>
            <a:r>
              <a:rPr lang="en-US" sz="2000" b="1"/>
              <a:t>Li</a:t>
            </a:r>
          </a:p>
          <a:p>
            <a:pPr algn="ctr"/>
            <a:endParaRPr lang="en-US" sz="2000" b="1"/>
          </a:p>
          <a:p>
            <a:pPr algn="ctr"/>
            <a:r>
              <a:rPr lang="en-US" sz="2000" b="1"/>
              <a:t>Be</a:t>
            </a:r>
          </a:p>
          <a:p>
            <a:pPr algn="ctr"/>
            <a:endParaRPr lang="en-US" sz="2000" b="1"/>
          </a:p>
          <a:p>
            <a:pPr algn="ctr"/>
            <a:r>
              <a:rPr lang="en-US" sz="2000" b="1"/>
              <a:t>B</a:t>
            </a:r>
          </a:p>
          <a:p>
            <a:pPr algn="ctr"/>
            <a:endParaRPr lang="en-US" sz="2000" b="1"/>
          </a:p>
          <a:p>
            <a:pPr algn="ctr"/>
            <a:r>
              <a:rPr lang="en-US" sz="2000" b="1"/>
              <a:t>C</a:t>
            </a:r>
          </a:p>
          <a:p>
            <a:pPr algn="ctr"/>
            <a:endParaRPr lang="en-US" sz="2000" b="1"/>
          </a:p>
          <a:p>
            <a:pPr algn="ctr"/>
            <a:r>
              <a:rPr lang="en-US" sz="2000" b="1"/>
              <a:t>Al</a:t>
            </a:r>
          </a:p>
        </p:txBody>
      </p:sp>
      <p:sp>
        <p:nvSpPr>
          <p:cNvPr id="54277" name="Rectangle 5"/>
          <p:cNvSpPr>
            <a:spLocks noChangeArrowheads="1"/>
          </p:cNvSpPr>
          <p:nvPr/>
        </p:nvSpPr>
        <p:spPr bwMode="auto">
          <a:xfrm>
            <a:off x="76200" y="6553200"/>
            <a:ext cx="3197225" cy="214313"/>
          </a:xfrm>
          <a:prstGeom prst="rect">
            <a:avLst/>
          </a:prstGeom>
          <a:noFill/>
          <a:ln w="9525">
            <a:noFill/>
            <a:miter lim="800000"/>
            <a:headEnd/>
            <a:tailEnd/>
          </a:ln>
        </p:spPr>
        <p:txBody>
          <a:bodyPr wrap="none">
            <a:spAutoFit/>
          </a:bodyPr>
          <a:lstStyle/>
          <a:p>
            <a:r>
              <a:rPr lang="en-US" sz="800"/>
              <a:t>Smoot, Price, Smith, </a:t>
            </a:r>
            <a:r>
              <a:rPr lang="en-US" sz="800" u="sng"/>
              <a:t>Chemistry A Modern Course</a:t>
            </a:r>
            <a:r>
              <a:rPr lang="en-US" sz="800"/>
              <a:t> 1987, page 190</a:t>
            </a:r>
          </a:p>
        </p:txBody>
      </p:sp>
      <p:sp>
        <p:nvSpPr>
          <p:cNvPr id="54278" name="Text Box 6"/>
          <p:cNvSpPr txBox="1">
            <a:spLocks noChangeArrowheads="1"/>
          </p:cNvSpPr>
          <p:nvPr/>
        </p:nvSpPr>
        <p:spPr bwMode="auto">
          <a:xfrm>
            <a:off x="1752600" y="1539875"/>
            <a:ext cx="960438" cy="4784725"/>
          </a:xfrm>
          <a:prstGeom prst="rect">
            <a:avLst/>
          </a:prstGeom>
          <a:noFill/>
          <a:ln w="9525">
            <a:noFill/>
            <a:miter lim="800000"/>
            <a:headEnd/>
            <a:tailEnd/>
          </a:ln>
        </p:spPr>
        <p:txBody>
          <a:bodyPr wrap="none">
            <a:spAutoFit/>
          </a:bodyPr>
          <a:lstStyle/>
          <a:p>
            <a:pPr algn="ctr"/>
            <a:r>
              <a:rPr lang="en-US" sz="2400" b="1"/>
              <a:t>1</a:t>
            </a:r>
            <a:r>
              <a:rPr lang="en-US" sz="2400" b="1" baseline="30000"/>
              <a:t>st</a:t>
            </a:r>
            <a:endParaRPr lang="en-US" sz="2400" b="1"/>
          </a:p>
          <a:p>
            <a:pPr algn="ctr"/>
            <a:endParaRPr lang="en-US" sz="2400" b="1"/>
          </a:p>
          <a:p>
            <a:pPr algn="ctr"/>
            <a:r>
              <a:rPr lang="en-US" sz="2000"/>
              <a:t>1312.1</a:t>
            </a:r>
          </a:p>
          <a:p>
            <a:pPr algn="ctr"/>
            <a:endParaRPr lang="en-US" sz="2000"/>
          </a:p>
          <a:p>
            <a:pPr algn="ctr"/>
            <a:r>
              <a:rPr lang="en-US" sz="2000"/>
              <a:t>2372.5</a:t>
            </a:r>
          </a:p>
          <a:p>
            <a:pPr algn="ctr"/>
            <a:endParaRPr lang="en-US" sz="2000"/>
          </a:p>
          <a:p>
            <a:pPr algn="ctr"/>
            <a:r>
              <a:rPr lang="en-US" sz="2000"/>
              <a:t>520.3</a:t>
            </a:r>
          </a:p>
          <a:p>
            <a:pPr algn="ctr"/>
            <a:endParaRPr lang="en-US" sz="2000"/>
          </a:p>
          <a:p>
            <a:pPr algn="ctr"/>
            <a:r>
              <a:rPr lang="en-US" sz="2000"/>
              <a:t>899.5</a:t>
            </a:r>
          </a:p>
          <a:p>
            <a:pPr algn="ctr"/>
            <a:endParaRPr lang="en-US" sz="2000"/>
          </a:p>
          <a:p>
            <a:pPr algn="ctr"/>
            <a:r>
              <a:rPr lang="en-US" sz="2000"/>
              <a:t>800.7</a:t>
            </a:r>
          </a:p>
          <a:p>
            <a:pPr algn="ctr"/>
            <a:endParaRPr lang="en-US" sz="2000"/>
          </a:p>
          <a:p>
            <a:pPr algn="ctr"/>
            <a:r>
              <a:rPr lang="en-US" sz="2000"/>
              <a:t>1086.5</a:t>
            </a:r>
          </a:p>
          <a:p>
            <a:pPr algn="ctr"/>
            <a:endParaRPr lang="en-US" sz="2000"/>
          </a:p>
          <a:p>
            <a:pPr algn="ctr"/>
            <a:r>
              <a:rPr lang="en-US" sz="2000"/>
              <a:t>577.6</a:t>
            </a:r>
          </a:p>
        </p:txBody>
      </p:sp>
      <p:sp>
        <p:nvSpPr>
          <p:cNvPr id="54279" name="Text Box 7"/>
          <p:cNvSpPr txBox="1">
            <a:spLocks noChangeArrowheads="1"/>
          </p:cNvSpPr>
          <p:nvPr/>
        </p:nvSpPr>
        <p:spPr bwMode="auto">
          <a:xfrm>
            <a:off x="2946400" y="1539875"/>
            <a:ext cx="960438" cy="4784725"/>
          </a:xfrm>
          <a:prstGeom prst="rect">
            <a:avLst/>
          </a:prstGeom>
          <a:noFill/>
          <a:ln w="9525">
            <a:noFill/>
            <a:miter lim="800000"/>
            <a:headEnd/>
            <a:tailEnd/>
          </a:ln>
        </p:spPr>
        <p:txBody>
          <a:bodyPr wrap="none">
            <a:spAutoFit/>
          </a:bodyPr>
          <a:lstStyle/>
          <a:p>
            <a:pPr algn="ctr"/>
            <a:r>
              <a:rPr lang="en-US" sz="2400" b="1"/>
              <a:t>2</a:t>
            </a:r>
            <a:r>
              <a:rPr lang="en-US" sz="2400" b="1" baseline="30000"/>
              <a:t>nd</a:t>
            </a:r>
            <a:endParaRPr lang="en-US" sz="2400" b="1"/>
          </a:p>
          <a:p>
            <a:pPr algn="ctr"/>
            <a:endParaRPr lang="en-US" sz="2400" b="1"/>
          </a:p>
          <a:p>
            <a:pPr algn="ctr"/>
            <a:r>
              <a:rPr lang="en-US" sz="2000" b="1"/>
              <a:t> </a:t>
            </a:r>
          </a:p>
          <a:p>
            <a:pPr algn="ctr"/>
            <a:endParaRPr lang="en-US" sz="2000" b="1"/>
          </a:p>
          <a:p>
            <a:pPr algn="ctr"/>
            <a:r>
              <a:rPr lang="en-US" sz="2000"/>
              <a:t>5250.7</a:t>
            </a:r>
          </a:p>
          <a:p>
            <a:pPr algn="ctr"/>
            <a:endParaRPr lang="en-US" sz="2000"/>
          </a:p>
          <a:p>
            <a:pPr algn="ctr"/>
            <a:r>
              <a:rPr lang="en-US" sz="2000"/>
              <a:t>7298.5</a:t>
            </a:r>
          </a:p>
          <a:p>
            <a:pPr algn="ctr"/>
            <a:endParaRPr lang="en-US" sz="2000"/>
          </a:p>
          <a:p>
            <a:pPr algn="ctr"/>
            <a:r>
              <a:rPr lang="en-US" sz="2000"/>
              <a:t>1752.2</a:t>
            </a:r>
          </a:p>
          <a:p>
            <a:pPr algn="ctr"/>
            <a:endParaRPr lang="en-US" sz="2000"/>
          </a:p>
          <a:p>
            <a:pPr algn="ctr"/>
            <a:r>
              <a:rPr lang="en-US" sz="2000"/>
              <a:t>2427.2</a:t>
            </a:r>
          </a:p>
          <a:p>
            <a:pPr algn="ctr"/>
            <a:endParaRPr lang="en-US" sz="2000"/>
          </a:p>
          <a:p>
            <a:pPr algn="ctr"/>
            <a:r>
              <a:rPr lang="en-US" sz="2000"/>
              <a:t>2352.8</a:t>
            </a:r>
          </a:p>
          <a:p>
            <a:pPr algn="ctr"/>
            <a:endParaRPr lang="en-US" sz="2000"/>
          </a:p>
          <a:p>
            <a:pPr algn="ctr"/>
            <a:r>
              <a:rPr lang="en-US" sz="2000"/>
              <a:t>1816.7</a:t>
            </a:r>
          </a:p>
        </p:txBody>
      </p:sp>
      <p:sp>
        <p:nvSpPr>
          <p:cNvPr id="54280" name="Text Box 8"/>
          <p:cNvSpPr txBox="1">
            <a:spLocks noChangeArrowheads="1"/>
          </p:cNvSpPr>
          <p:nvPr/>
        </p:nvSpPr>
        <p:spPr bwMode="auto">
          <a:xfrm>
            <a:off x="4095750" y="1524000"/>
            <a:ext cx="1101725" cy="4784725"/>
          </a:xfrm>
          <a:prstGeom prst="rect">
            <a:avLst/>
          </a:prstGeom>
          <a:noFill/>
          <a:ln w="9525">
            <a:noFill/>
            <a:miter lim="800000"/>
            <a:headEnd/>
            <a:tailEnd/>
          </a:ln>
        </p:spPr>
        <p:txBody>
          <a:bodyPr wrap="none">
            <a:spAutoFit/>
          </a:bodyPr>
          <a:lstStyle/>
          <a:p>
            <a:pPr algn="ctr"/>
            <a:r>
              <a:rPr lang="en-US" sz="2400" b="1"/>
              <a:t>3</a:t>
            </a:r>
            <a:r>
              <a:rPr lang="en-US" sz="2400" b="1" baseline="30000"/>
              <a:t>rd</a:t>
            </a:r>
            <a:endParaRPr lang="en-US" sz="2400" b="1"/>
          </a:p>
          <a:p>
            <a:pPr algn="ctr"/>
            <a:endParaRPr lang="en-US" sz="2400" b="1"/>
          </a:p>
          <a:p>
            <a:pPr algn="ctr"/>
            <a:r>
              <a:rPr lang="en-US" sz="2000" b="1"/>
              <a:t> </a:t>
            </a:r>
          </a:p>
          <a:p>
            <a:pPr algn="ctr"/>
            <a:endParaRPr lang="en-US" sz="2000" b="1"/>
          </a:p>
          <a:p>
            <a:pPr algn="ctr"/>
            <a:r>
              <a:rPr lang="en-US" sz="2000" b="1"/>
              <a:t> </a:t>
            </a:r>
          </a:p>
          <a:p>
            <a:pPr algn="ctr"/>
            <a:endParaRPr lang="en-US" sz="2000" b="1"/>
          </a:p>
          <a:p>
            <a:pPr algn="ctr"/>
            <a:r>
              <a:rPr lang="en-US" sz="2000"/>
              <a:t>11815.6</a:t>
            </a:r>
          </a:p>
          <a:p>
            <a:pPr algn="ctr"/>
            <a:endParaRPr lang="en-US" sz="2000"/>
          </a:p>
          <a:p>
            <a:pPr algn="ctr"/>
            <a:r>
              <a:rPr lang="en-US" sz="2000"/>
              <a:t>14849.5</a:t>
            </a:r>
          </a:p>
          <a:p>
            <a:pPr algn="ctr"/>
            <a:endParaRPr lang="en-US" sz="2000"/>
          </a:p>
          <a:p>
            <a:pPr algn="ctr"/>
            <a:r>
              <a:rPr lang="en-US" sz="2000"/>
              <a:t>3660.0</a:t>
            </a:r>
          </a:p>
          <a:p>
            <a:pPr algn="ctr"/>
            <a:endParaRPr lang="en-US" sz="2000"/>
          </a:p>
          <a:p>
            <a:pPr algn="ctr"/>
            <a:r>
              <a:rPr lang="en-US" sz="2000"/>
              <a:t>4620.7</a:t>
            </a:r>
          </a:p>
          <a:p>
            <a:pPr algn="ctr"/>
            <a:endParaRPr lang="en-US" sz="2000"/>
          </a:p>
          <a:p>
            <a:pPr algn="ctr"/>
            <a:r>
              <a:rPr lang="en-US" sz="2000"/>
              <a:t>2744.8</a:t>
            </a:r>
          </a:p>
        </p:txBody>
      </p:sp>
      <p:sp>
        <p:nvSpPr>
          <p:cNvPr id="54281" name="Text Box 9"/>
          <p:cNvSpPr txBox="1">
            <a:spLocks noChangeArrowheads="1"/>
          </p:cNvSpPr>
          <p:nvPr/>
        </p:nvSpPr>
        <p:spPr bwMode="auto">
          <a:xfrm>
            <a:off x="5314950" y="1524000"/>
            <a:ext cx="1101725" cy="4784725"/>
          </a:xfrm>
          <a:prstGeom prst="rect">
            <a:avLst/>
          </a:prstGeom>
          <a:noFill/>
          <a:ln w="9525">
            <a:noFill/>
            <a:miter lim="800000"/>
            <a:headEnd/>
            <a:tailEnd/>
          </a:ln>
        </p:spPr>
        <p:txBody>
          <a:bodyPr wrap="none">
            <a:spAutoFit/>
          </a:bodyPr>
          <a:lstStyle/>
          <a:p>
            <a:pPr algn="ctr"/>
            <a:r>
              <a:rPr lang="en-US" sz="2400" b="1"/>
              <a:t>4</a:t>
            </a:r>
            <a:r>
              <a:rPr lang="en-US" sz="2400" b="1" baseline="30000"/>
              <a:t>th</a:t>
            </a:r>
            <a:endParaRPr lang="en-US" sz="2400" b="1"/>
          </a:p>
          <a:p>
            <a:pPr algn="ctr"/>
            <a:endParaRPr lang="en-US" sz="2400" b="1"/>
          </a:p>
          <a:p>
            <a:pPr algn="ctr"/>
            <a:r>
              <a:rPr lang="en-US" sz="2000" b="1"/>
              <a:t> </a:t>
            </a:r>
          </a:p>
          <a:p>
            <a:pPr algn="ctr"/>
            <a:endParaRPr lang="en-US" sz="2000" b="1"/>
          </a:p>
          <a:p>
            <a:pPr algn="ctr"/>
            <a:r>
              <a:rPr lang="en-US" sz="2000" b="1"/>
              <a:t> </a:t>
            </a:r>
          </a:p>
          <a:p>
            <a:pPr algn="ctr"/>
            <a:endParaRPr lang="en-US" sz="2000" b="1"/>
          </a:p>
          <a:p>
            <a:pPr algn="ctr"/>
            <a:r>
              <a:rPr lang="en-US" sz="2000" b="1"/>
              <a:t> </a:t>
            </a:r>
          </a:p>
          <a:p>
            <a:pPr algn="ctr"/>
            <a:endParaRPr lang="en-US" sz="2000" b="1"/>
          </a:p>
          <a:p>
            <a:pPr algn="ctr"/>
            <a:r>
              <a:rPr lang="en-US" sz="2000"/>
              <a:t>21007.6</a:t>
            </a:r>
          </a:p>
          <a:p>
            <a:pPr algn="ctr"/>
            <a:endParaRPr lang="en-US" sz="2000"/>
          </a:p>
          <a:p>
            <a:pPr algn="ctr"/>
            <a:r>
              <a:rPr lang="en-US" sz="2000"/>
              <a:t>25027.0</a:t>
            </a:r>
          </a:p>
          <a:p>
            <a:pPr algn="ctr"/>
            <a:endParaRPr lang="en-US" sz="2000"/>
          </a:p>
          <a:p>
            <a:pPr algn="ctr"/>
            <a:r>
              <a:rPr lang="en-US" sz="2000"/>
              <a:t>6223.0</a:t>
            </a:r>
          </a:p>
          <a:p>
            <a:pPr algn="ctr"/>
            <a:endParaRPr lang="en-US" sz="2000"/>
          </a:p>
          <a:p>
            <a:pPr algn="ctr"/>
            <a:r>
              <a:rPr lang="en-US" sz="2000"/>
              <a:t>11577.5</a:t>
            </a:r>
          </a:p>
        </p:txBody>
      </p:sp>
      <p:sp>
        <p:nvSpPr>
          <p:cNvPr id="54282" name="Text Box 10"/>
          <p:cNvSpPr txBox="1">
            <a:spLocks noChangeArrowheads="1"/>
          </p:cNvSpPr>
          <p:nvPr/>
        </p:nvSpPr>
        <p:spPr bwMode="auto">
          <a:xfrm>
            <a:off x="6534150" y="1539875"/>
            <a:ext cx="1101725" cy="4784725"/>
          </a:xfrm>
          <a:prstGeom prst="rect">
            <a:avLst/>
          </a:prstGeom>
          <a:noFill/>
          <a:ln w="9525">
            <a:noFill/>
            <a:miter lim="800000"/>
            <a:headEnd/>
            <a:tailEnd/>
          </a:ln>
        </p:spPr>
        <p:txBody>
          <a:bodyPr wrap="none">
            <a:spAutoFit/>
          </a:bodyPr>
          <a:lstStyle/>
          <a:p>
            <a:pPr algn="ctr"/>
            <a:r>
              <a:rPr lang="en-US" sz="2400" b="1"/>
              <a:t>5</a:t>
            </a:r>
            <a:r>
              <a:rPr lang="en-US" sz="2400" b="1" baseline="30000"/>
              <a:t>th</a:t>
            </a:r>
            <a:endParaRPr lang="en-US" sz="2400" b="1"/>
          </a:p>
          <a:p>
            <a:pPr algn="ctr"/>
            <a:endParaRPr lang="en-US" sz="2400" b="1"/>
          </a:p>
          <a:p>
            <a:pPr algn="ctr"/>
            <a:r>
              <a:rPr lang="en-US" sz="2000" b="1"/>
              <a:t> </a:t>
            </a:r>
          </a:p>
          <a:p>
            <a:pPr algn="ctr"/>
            <a:endParaRPr lang="en-US" sz="2000" b="1"/>
          </a:p>
          <a:p>
            <a:pPr algn="ctr"/>
            <a:r>
              <a:rPr lang="en-US" sz="2000" b="1"/>
              <a:t> </a:t>
            </a:r>
          </a:p>
          <a:p>
            <a:pPr algn="ctr"/>
            <a:endParaRPr lang="en-US" sz="2000" b="1"/>
          </a:p>
          <a:p>
            <a:pPr algn="ctr"/>
            <a:r>
              <a:rPr lang="en-US" sz="2000" b="1"/>
              <a:t> </a:t>
            </a:r>
          </a:p>
          <a:p>
            <a:pPr algn="ctr"/>
            <a:endParaRPr lang="en-US" sz="2000" b="1"/>
          </a:p>
          <a:p>
            <a:pPr algn="ctr"/>
            <a:r>
              <a:rPr lang="en-US" sz="2000" b="1"/>
              <a:t> </a:t>
            </a:r>
          </a:p>
          <a:p>
            <a:pPr algn="ctr"/>
            <a:endParaRPr lang="en-US" sz="2000" b="1"/>
          </a:p>
          <a:p>
            <a:pPr algn="ctr"/>
            <a:r>
              <a:rPr lang="en-US" sz="2000"/>
              <a:t>32828.3</a:t>
            </a:r>
          </a:p>
          <a:p>
            <a:pPr algn="ctr"/>
            <a:endParaRPr lang="en-US" sz="2000"/>
          </a:p>
          <a:p>
            <a:pPr algn="ctr"/>
            <a:r>
              <a:rPr lang="en-US" sz="2000"/>
              <a:t>37832.4</a:t>
            </a:r>
          </a:p>
          <a:p>
            <a:pPr algn="ctr"/>
            <a:endParaRPr lang="en-US" sz="2000"/>
          </a:p>
          <a:p>
            <a:pPr algn="ctr"/>
            <a:r>
              <a:rPr lang="en-US" sz="2000"/>
              <a:t>14831.0</a:t>
            </a:r>
          </a:p>
        </p:txBody>
      </p:sp>
      <p:sp>
        <p:nvSpPr>
          <p:cNvPr id="54283" name="Text Box 11"/>
          <p:cNvSpPr txBox="1">
            <a:spLocks noChangeArrowheads="1"/>
          </p:cNvSpPr>
          <p:nvPr/>
        </p:nvSpPr>
        <p:spPr bwMode="auto">
          <a:xfrm>
            <a:off x="7753350" y="1539875"/>
            <a:ext cx="1101725" cy="4784725"/>
          </a:xfrm>
          <a:prstGeom prst="rect">
            <a:avLst/>
          </a:prstGeom>
          <a:noFill/>
          <a:ln w="9525">
            <a:noFill/>
            <a:miter lim="800000"/>
            <a:headEnd/>
            <a:tailEnd/>
          </a:ln>
        </p:spPr>
        <p:txBody>
          <a:bodyPr wrap="none">
            <a:spAutoFit/>
          </a:bodyPr>
          <a:lstStyle/>
          <a:p>
            <a:pPr algn="ctr"/>
            <a:r>
              <a:rPr lang="en-US" sz="2400" b="1"/>
              <a:t>6</a:t>
            </a:r>
            <a:r>
              <a:rPr lang="en-US" sz="2400" b="1" baseline="30000"/>
              <a:t>th</a:t>
            </a:r>
            <a:endParaRPr lang="en-US" sz="2400" b="1"/>
          </a:p>
          <a:p>
            <a:pPr algn="ctr"/>
            <a:endParaRPr lang="en-US" sz="2400" b="1"/>
          </a:p>
          <a:p>
            <a:pPr algn="ctr"/>
            <a:r>
              <a:rPr lang="en-US" sz="2000" b="1"/>
              <a:t> </a:t>
            </a:r>
          </a:p>
          <a:p>
            <a:pPr algn="ctr"/>
            <a:endParaRPr lang="en-US" sz="2000" b="1"/>
          </a:p>
          <a:p>
            <a:pPr algn="ctr"/>
            <a:r>
              <a:rPr lang="en-US" sz="2000" b="1"/>
              <a:t> </a:t>
            </a:r>
          </a:p>
          <a:p>
            <a:pPr algn="ctr"/>
            <a:endParaRPr lang="en-US" sz="2000" b="1"/>
          </a:p>
          <a:p>
            <a:pPr algn="ctr"/>
            <a:r>
              <a:rPr lang="en-US" sz="2000" b="1"/>
              <a:t> </a:t>
            </a:r>
          </a:p>
          <a:p>
            <a:pPr algn="ctr"/>
            <a:endParaRPr lang="en-US" sz="2000" b="1"/>
          </a:p>
          <a:p>
            <a:pPr algn="ctr"/>
            <a:r>
              <a:rPr lang="en-US" sz="2000" b="1"/>
              <a:t> </a:t>
            </a:r>
          </a:p>
          <a:p>
            <a:pPr algn="ctr"/>
            <a:endParaRPr lang="en-US" sz="2000" b="1"/>
          </a:p>
          <a:p>
            <a:pPr algn="ctr"/>
            <a:r>
              <a:rPr lang="en-US" sz="2000" b="1"/>
              <a:t> </a:t>
            </a:r>
          </a:p>
          <a:p>
            <a:pPr algn="ctr"/>
            <a:endParaRPr lang="en-US" sz="2000" b="1"/>
          </a:p>
          <a:p>
            <a:pPr algn="ctr"/>
            <a:r>
              <a:rPr lang="en-US" sz="2000"/>
              <a:t>47279.4</a:t>
            </a:r>
          </a:p>
          <a:p>
            <a:pPr algn="ctr"/>
            <a:endParaRPr lang="en-US" sz="2000"/>
          </a:p>
          <a:p>
            <a:pPr algn="ctr"/>
            <a:r>
              <a:rPr lang="en-US" sz="2000"/>
              <a:t>18377.9</a:t>
            </a:r>
          </a:p>
        </p:txBody>
      </p:sp>
      <p:sp>
        <p:nvSpPr>
          <p:cNvPr id="54284" name="Rectangle 12"/>
          <p:cNvSpPr>
            <a:spLocks noChangeArrowheads="1"/>
          </p:cNvSpPr>
          <p:nvPr/>
        </p:nvSpPr>
        <p:spPr bwMode="auto">
          <a:xfrm>
            <a:off x="381000" y="2133600"/>
            <a:ext cx="8534400" cy="4267200"/>
          </a:xfrm>
          <a:prstGeom prst="rect">
            <a:avLst/>
          </a:prstGeom>
          <a:noFill/>
          <a:ln w="9525">
            <a:solidFill>
              <a:schemeClr val="tx1"/>
            </a:solidFill>
            <a:miter lim="800000"/>
            <a:headEnd/>
            <a:tailEnd/>
          </a:ln>
        </p:spPr>
        <p:txBody>
          <a:bodyPr wrap="none" anchor="ctr"/>
          <a:lstStyle/>
          <a:p>
            <a:endParaRPr lang="en-US"/>
          </a:p>
        </p:txBody>
      </p:sp>
      <p:sp>
        <p:nvSpPr>
          <p:cNvPr id="54285" name="AutoShape 13">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Freeform 2"/>
          <p:cNvSpPr>
            <a:spLocks/>
          </p:cNvSpPr>
          <p:nvPr/>
        </p:nvSpPr>
        <p:spPr bwMode="auto">
          <a:xfrm>
            <a:off x="2819400" y="1905000"/>
            <a:ext cx="6019800" cy="2895600"/>
          </a:xfrm>
          <a:custGeom>
            <a:avLst/>
            <a:gdLst>
              <a:gd name="T0" fmla="*/ 0 w 3792"/>
              <a:gd name="T1" fmla="*/ 0 h 1824"/>
              <a:gd name="T2" fmla="*/ 3792 w 3792"/>
              <a:gd name="T3" fmla="*/ 0 h 1824"/>
              <a:gd name="T4" fmla="*/ 3792 w 3792"/>
              <a:gd name="T5" fmla="*/ 1824 h 1824"/>
              <a:gd name="T6" fmla="*/ 3072 w 3792"/>
              <a:gd name="T7" fmla="*/ 1824 h 1824"/>
              <a:gd name="T8" fmla="*/ 3072 w 3792"/>
              <a:gd name="T9" fmla="*/ 1488 h 1824"/>
              <a:gd name="T10" fmla="*/ 2352 w 3792"/>
              <a:gd name="T11" fmla="*/ 1488 h 1824"/>
              <a:gd name="T12" fmla="*/ 2352 w 3792"/>
              <a:gd name="T13" fmla="*/ 1056 h 1824"/>
              <a:gd name="T14" fmla="*/ 1584 w 3792"/>
              <a:gd name="T15" fmla="*/ 1056 h 1824"/>
              <a:gd name="T16" fmla="*/ 1584 w 3792"/>
              <a:gd name="T17" fmla="*/ 672 h 1824"/>
              <a:gd name="T18" fmla="*/ 816 w 3792"/>
              <a:gd name="T19" fmla="*/ 672 h 1824"/>
              <a:gd name="T20" fmla="*/ 816 w 3792"/>
              <a:gd name="T21" fmla="*/ 288 h 1824"/>
              <a:gd name="T22" fmla="*/ 0 w 3792"/>
              <a:gd name="T23" fmla="*/ 288 h 1824"/>
              <a:gd name="T24" fmla="*/ 0 w 3792"/>
              <a:gd name="T25" fmla="*/ 0 h 18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2"/>
              <a:gd name="T40" fmla="*/ 0 h 1824"/>
              <a:gd name="T41" fmla="*/ 3792 w 3792"/>
              <a:gd name="T42" fmla="*/ 1824 h 18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2" h="1824">
                <a:moveTo>
                  <a:pt x="0" y="0"/>
                </a:moveTo>
                <a:lnTo>
                  <a:pt x="3792" y="0"/>
                </a:lnTo>
                <a:lnTo>
                  <a:pt x="3792" y="1824"/>
                </a:lnTo>
                <a:lnTo>
                  <a:pt x="3072" y="1824"/>
                </a:lnTo>
                <a:lnTo>
                  <a:pt x="3072" y="1488"/>
                </a:lnTo>
                <a:lnTo>
                  <a:pt x="2352" y="1488"/>
                </a:lnTo>
                <a:lnTo>
                  <a:pt x="2352" y="1056"/>
                </a:lnTo>
                <a:lnTo>
                  <a:pt x="1584" y="1056"/>
                </a:lnTo>
                <a:lnTo>
                  <a:pt x="1584" y="672"/>
                </a:lnTo>
                <a:lnTo>
                  <a:pt x="816" y="672"/>
                </a:lnTo>
                <a:lnTo>
                  <a:pt x="816" y="288"/>
                </a:lnTo>
                <a:lnTo>
                  <a:pt x="0" y="288"/>
                </a:lnTo>
                <a:lnTo>
                  <a:pt x="0" y="0"/>
                </a:lnTo>
                <a:close/>
              </a:path>
            </a:pathLst>
          </a:custGeom>
          <a:solidFill>
            <a:schemeClr val="accent1">
              <a:alpha val="58038"/>
            </a:schemeClr>
          </a:solidFill>
          <a:ln w="9525">
            <a:solidFill>
              <a:schemeClr val="tx1"/>
            </a:solidFill>
            <a:round/>
            <a:headEnd/>
            <a:tailEnd/>
          </a:ln>
        </p:spPr>
        <p:txBody>
          <a:bodyPr/>
          <a:lstStyle/>
          <a:p>
            <a:endParaRPr lang="en-US"/>
          </a:p>
        </p:txBody>
      </p:sp>
      <p:sp>
        <p:nvSpPr>
          <p:cNvPr id="55299" name="Rectangle 3"/>
          <p:cNvSpPr>
            <a:spLocks noChangeArrowheads="1"/>
          </p:cNvSpPr>
          <p:nvPr/>
        </p:nvSpPr>
        <p:spPr bwMode="auto">
          <a:xfrm>
            <a:off x="381000" y="1143000"/>
            <a:ext cx="8534400" cy="609600"/>
          </a:xfrm>
          <a:prstGeom prst="rect">
            <a:avLst/>
          </a:prstGeom>
          <a:solidFill>
            <a:srgbClr val="FFFF99">
              <a:alpha val="54117"/>
            </a:srgbClr>
          </a:solidFill>
          <a:ln w="9525">
            <a:solidFill>
              <a:schemeClr val="tx1"/>
            </a:solidFill>
            <a:miter lim="800000"/>
            <a:headEnd/>
            <a:tailEnd/>
          </a:ln>
        </p:spPr>
        <p:txBody>
          <a:bodyPr wrap="none" anchor="ctr"/>
          <a:lstStyle/>
          <a:p>
            <a:endParaRPr lang="en-US"/>
          </a:p>
        </p:txBody>
      </p:sp>
      <p:sp>
        <p:nvSpPr>
          <p:cNvPr id="55300" name="Rectangle 4"/>
          <p:cNvSpPr>
            <a:spLocks noGrp="1" noChangeArrowheads="1"/>
          </p:cNvSpPr>
          <p:nvPr>
            <p:ph type="title"/>
          </p:nvPr>
        </p:nvSpPr>
        <p:spPr>
          <a:xfrm>
            <a:off x="457200" y="76200"/>
            <a:ext cx="8229600" cy="1143000"/>
          </a:xfrm>
        </p:spPr>
        <p:txBody>
          <a:bodyPr/>
          <a:lstStyle/>
          <a:p>
            <a:pPr eaLnBrk="1" hangingPunct="1"/>
            <a:r>
              <a:rPr lang="en-US" sz="4000" smtClean="0"/>
              <a:t>Ionization Energies </a:t>
            </a:r>
            <a:r>
              <a:rPr lang="en-US" sz="3200" smtClean="0"/>
              <a:t>(kJ/mol)</a:t>
            </a:r>
            <a:endParaRPr lang="en-US" sz="4000" smtClean="0"/>
          </a:p>
        </p:txBody>
      </p:sp>
      <p:sp>
        <p:nvSpPr>
          <p:cNvPr id="55301" name="Text Box 5"/>
          <p:cNvSpPr txBox="1">
            <a:spLocks noChangeArrowheads="1"/>
          </p:cNvSpPr>
          <p:nvPr/>
        </p:nvSpPr>
        <p:spPr bwMode="auto">
          <a:xfrm>
            <a:off x="388938" y="1158875"/>
            <a:ext cx="1370012" cy="5394325"/>
          </a:xfrm>
          <a:prstGeom prst="rect">
            <a:avLst/>
          </a:prstGeom>
          <a:noFill/>
          <a:ln w="9525">
            <a:noFill/>
            <a:miter lim="800000"/>
            <a:headEnd/>
            <a:tailEnd/>
          </a:ln>
        </p:spPr>
        <p:txBody>
          <a:bodyPr wrap="none">
            <a:spAutoFit/>
          </a:bodyPr>
          <a:lstStyle/>
          <a:p>
            <a:pPr algn="ctr"/>
            <a:r>
              <a:rPr lang="en-US" sz="2400" b="1"/>
              <a:t>Element</a:t>
            </a:r>
          </a:p>
          <a:p>
            <a:pPr algn="ctr"/>
            <a:endParaRPr lang="en-US" sz="2400" b="1"/>
          </a:p>
          <a:p>
            <a:pPr algn="ctr"/>
            <a:r>
              <a:rPr lang="en-US" sz="2000" b="1"/>
              <a:t>Na</a:t>
            </a:r>
          </a:p>
          <a:p>
            <a:pPr algn="ctr"/>
            <a:endParaRPr lang="en-US" sz="2000" b="1"/>
          </a:p>
          <a:p>
            <a:pPr algn="ctr"/>
            <a:r>
              <a:rPr lang="en-US" sz="2000" b="1"/>
              <a:t>Mg</a:t>
            </a:r>
          </a:p>
          <a:p>
            <a:pPr algn="ctr"/>
            <a:endParaRPr lang="en-US" sz="2000" b="1"/>
          </a:p>
          <a:p>
            <a:pPr algn="ctr"/>
            <a:r>
              <a:rPr lang="en-US" sz="2000" b="1"/>
              <a:t>Al</a:t>
            </a:r>
          </a:p>
          <a:p>
            <a:pPr algn="ctr"/>
            <a:endParaRPr lang="en-US" sz="2000" b="1"/>
          </a:p>
          <a:p>
            <a:pPr algn="ctr"/>
            <a:r>
              <a:rPr lang="en-US" sz="2000" b="1"/>
              <a:t>Si</a:t>
            </a:r>
          </a:p>
          <a:p>
            <a:pPr algn="ctr"/>
            <a:endParaRPr lang="en-US" sz="2000" b="1"/>
          </a:p>
          <a:p>
            <a:pPr algn="ctr"/>
            <a:r>
              <a:rPr lang="en-US" sz="2000" b="1"/>
              <a:t>P</a:t>
            </a:r>
          </a:p>
          <a:p>
            <a:pPr algn="ctr"/>
            <a:endParaRPr lang="en-US" sz="2000" b="1"/>
          </a:p>
          <a:p>
            <a:pPr algn="ctr"/>
            <a:r>
              <a:rPr lang="en-US" sz="2000" b="1"/>
              <a:t>S</a:t>
            </a:r>
          </a:p>
          <a:p>
            <a:pPr algn="ctr"/>
            <a:endParaRPr lang="en-US" sz="2000" b="1"/>
          </a:p>
          <a:p>
            <a:pPr algn="ctr"/>
            <a:r>
              <a:rPr lang="en-US" sz="2000" b="1"/>
              <a:t>Cl</a:t>
            </a:r>
          </a:p>
          <a:p>
            <a:pPr algn="ctr"/>
            <a:endParaRPr lang="en-US" sz="2000" b="1"/>
          </a:p>
          <a:p>
            <a:pPr algn="ctr"/>
            <a:r>
              <a:rPr lang="en-US" sz="2000" b="1"/>
              <a:t>Ar</a:t>
            </a:r>
          </a:p>
        </p:txBody>
      </p:sp>
      <p:sp>
        <p:nvSpPr>
          <p:cNvPr id="55302" name="Rectangle 6"/>
          <p:cNvSpPr>
            <a:spLocks noChangeArrowheads="1"/>
          </p:cNvSpPr>
          <p:nvPr/>
        </p:nvSpPr>
        <p:spPr bwMode="auto">
          <a:xfrm>
            <a:off x="76200" y="6569075"/>
            <a:ext cx="3824288" cy="214313"/>
          </a:xfrm>
          <a:prstGeom prst="rect">
            <a:avLst/>
          </a:prstGeom>
          <a:noFill/>
          <a:ln w="9525">
            <a:noFill/>
            <a:miter lim="800000"/>
            <a:headEnd/>
            <a:tailEnd/>
          </a:ln>
        </p:spPr>
        <p:txBody>
          <a:bodyPr wrap="none">
            <a:spAutoFit/>
          </a:bodyPr>
          <a:lstStyle/>
          <a:p>
            <a:r>
              <a:rPr lang="en-US" sz="800"/>
              <a:t>Herron, Frank, Sarquis, Sarquis, Cchrader, Kulka, </a:t>
            </a:r>
            <a:r>
              <a:rPr lang="en-US" sz="800" u="sng"/>
              <a:t>Chemistry </a:t>
            </a:r>
            <a:r>
              <a:rPr lang="en-US" sz="800"/>
              <a:t>1996, Heath, page </a:t>
            </a:r>
          </a:p>
        </p:txBody>
      </p:sp>
      <p:sp>
        <p:nvSpPr>
          <p:cNvPr id="55303" name="Text Box 7"/>
          <p:cNvSpPr txBox="1">
            <a:spLocks noChangeArrowheads="1"/>
          </p:cNvSpPr>
          <p:nvPr/>
        </p:nvSpPr>
        <p:spPr bwMode="auto">
          <a:xfrm>
            <a:off x="1857375" y="1158875"/>
            <a:ext cx="749300" cy="5394325"/>
          </a:xfrm>
          <a:prstGeom prst="rect">
            <a:avLst/>
          </a:prstGeom>
          <a:noFill/>
          <a:ln w="9525">
            <a:noFill/>
            <a:miter lim="800000"/>
            <a:headEnd/>
            <a:tailEnd/>
          </a:ln>
        </p:spPr>
        <p:txBody>
          <a:bodyPr wrap="none">
            <a:spAutoFit/>
          </a:bodyPr>
          <a:lstStyle/>
          <a:p>
            <a:pPr algn="ctr"/>
            <a:r>
              <a:rPr lang="en-US" sz="2400" b="1"/>
              <a:t>1</a:t>
            </a:r>
            <a:r>
              <a:rPr lang="en-US" sz="2400" b="1" baseline="30000"/>
              <a:t>st</a:t>
            </a:r>
            <a:endParaRPr lang="en-US" sz="2400" b="1"/>
          </a:p>
          <a:p>
            <a:pPr algn="ctr"/>
            <a:endParaRPr lang="en-US" sz="2400" b="1"/>
          </a:p>
          <a:p>
            <a:pPr algn="ctr"/>
            <a:r>
              <a:rPr lang="en-US" sz="2000"/>
              <a:t>498</a:t>
            </a:r>
          </a:p>
          <a:p>
            <a:pPr algn="ctr"/>
            <a:endParaRPr lang="en-US" sz="2000"/>
          </a:p>
          <a:p>
            <a:pPr algn="ctr"/>
            <a:r>
              <a:rPr lang="en-US" sz="2000"/>
              <a:t>736</a:t>
            </a:r>
          </a:p>
          <a:p>
            <a:pPr algn="ctr"/>
            <a:endParaRPr lang="en-US" sz="2000"/>
          </a:p>
          <a:p>
            <a:pPr algn="ctr"/>
            <a:r>
              <a:rPr lang="en-US" sz="2000"/>
              <a:t>577</a:t>
            </a:r>
          </a:p>
          <a:p>
            <a:pPr algn="ctr"/>
            <a:endParaRPr lang="en-US" sz="2000"/>
          </a:p>
          <a:p>
            <a:pPr algn="ctr"/>
            <a:r>
              <a:rPr lang="en-US" sz="2000"/>
              <a:t>787</a:t>
            </a:r>
          </a:p>
          <a:p>
            <a:pPr algn="ctr"/>
            <a:endParaRPr lang="en-US" sz="2000"/>
          </a:p>
          <a:p>
            <a:pPr algn="ctr"/>
            <a:r>
              <a:rPr lang="en-US" sz="2000"/>
              <a:t>1063</a:t>
            </a:r>
          </a:p>
          <a:p>
            <a:pPr algn="ctr"/>
            <a:endParaRPr lang="en-US" sz="2000"/>
          </a:p>
          <a:p>
            <a:pPr algn="ctr"/>
            <a:r>
              <a:rPr lang="en-US" sz="2000"/>
              <a:t>1000</a:t>
            </a:r>
          </a:p>
          <a:p>
            <a:pPr algn="ctr"/>
            <a:endParaRPr lang="en-US" sz="2000"/>
          </a:p>
          <a:p>
            <a:pPr algn="ctr"/>
            <a:r>
              <a:rPr lang="en-US" sz="2000"/>
              <a:t>1255</a:t>
            </a:r>
          </a:p>
          <a:p>
            <a:pPr algn="ctr"/>
            <a:endParaRPr lang="en-US" sz="2000"/>
          </a:p>
          <a:p>
            <a:pPr algn="ctr"/>
            <a:r>
              <a:rPr lang="en-US" sz="2000"/>
              <a:t>1519</a:t>
            </a:r>
          </a:p>
        </p:txBody>
      </p:sp>
      <p:sp>
        <p:nvSpPr>
          <p:cNvPr id="55304" name="Text Box 8"/>
          <p:cNvSpPr txBox="1">
            <a:spLocks noChangeArrowheads="1"/>
          </p:cNvSpPr>
          <p:nvPr/>
        </p:nvSpPr>
        <p:spPr bwMode="auto">
          <a:xfrm>
            <a:off x="3016250" y="1158875"/>
            <a:ext cx="819150" cy="5394325"/>
          </a:xfrm>
          <a:prstGeom prst="rect">
            <a:avLst/>
          </a:prstGeom>
          <a:noFill/>
          <a:ln w="9525">
            <a:noFill/>
            <a:miter lim="800000"/>
            <a:headEnd/>
            <a:tailEnd/>
          </a:ln>
        </p:spPr>
        <p:txBody>
          <a:bodyPr wrap="none">
            <a:spAutoFit/>
          </a:bodyPr>
          <a:lstStyle/>
          <a:p>
            <a:pPr algn="ctr"/>
            <a:r>
              <a:rPr lang="en-US" sz="2400" b="1"/>
              <a:t>2</a:t>
            </a:r>
            <a:r>
              <a:rPr lang="en-US" sz="2400" b="1" baseline="30000"/>
              <a:t>nd</a:t>
            </a:r>
            <a:endParaRPr lang="en-US" sz="2400" b="1"/>
          </a:p>
          <a:p>
            <a:pPr algn="ctr"/>
            <a:endParaRPr lang="en-US" sz="2400" b="1"/>
          </a:p>
          <a:p>
            <a:pPr algn="ctr"/>
            <a:r>
              <a:rPr lang="en-US" sz="2000" b="1"/>
              <a:t>4560 </a:t>
            </a:r>
          </a:p>
          <a:p>
            <a:pPr algn="ctr"/>
            <a:endParaRPr lang="en-US" sz="2000" b="1"/>
          </a:p>
          <a:p>
            <a:pPr algn="ctr"/>
            <a:r>
              <a:rPr lang="en-US" sz="2000"/>
              <a:t>1445</a:t>
            </a:r>
          </a:p>
          <a:p>
            <a:pPr algn="ctr"/>
            <a:endParaRPr lang="en-US" sz="2000"/>
          </a:p>
          <a:p>
            <a:pPr algn="ctr"/>
            <a:r>
              <a:rPr lang="en-US" sz="2000"/>
              <a:t>1815</a:t>
            </a:r>
          </a:p>
          <a:p>
            <a:pPr algn="ctr"/>
            <a:endParaRPr lang="en-US" sz="2000"/>
          </a:p>
          <a:p>
            <a:pPr algn="ctr"/>
            <a:r>
              <a:rPr lang="en-US" sz="2000"/>
              <a:t>1575</a:t>
            </a:r>
          </a:p>
          <a:p>
            <a:pPr algn="ctr"/>
            <a:endParaRPr lang="en-US" sz="2000"/>
          </a:p>
          <a:p>
            <a:pPr algn="ctr"/>
            <a:r>
              <a:rPr lang="en-US" sz="2000"/>
              <a:t>1890</a:t>
            </a:r>
          </a:p>
          <a:p>
            <a:pPr algn="ctr"/>
            <a:endParaRPr lang="en-US" sz="2000"/>
          </a:p>
          <a:p>
            <a:pPr algn="ctr"/>
            <a:r>
              <a:rPr lang="en-US" sz="2000"/>
              <a:t>2260</a:t>
            </a:r>
          </a:p>
          <a:p>
            <a:pPr algn="ctr"/>
            <a:endParaRPr lang="en-US" sz="2000"/>
          </a:p>
          <a:p>
            <a:pPr algn="ctr"/>
            <a:r>
              <a:rPr lang="en-US" sz="2000"/>
              <a:t>2295</a:t>
            </a:r>
          </a:p>
          <a:p>
            <a:pPr algn="ctr"/>
            <a:endParaRPr lang="en-US" sz="2000"/>
          </a:p>
          <a:p>
            <a:pPr algn="ctr"/>
            <a:r>
              <a:rPr lang="en-US" sz="2000"/>
              <a:t>2665</a:t>
            </a:r>
          </a:p>
        </p:txBody>
      </p:sp>
      <p:sp>
        <p:nvSpPr>
          <p:cNvPr id="55305" name="Text Box 9"/>
          <p:cNvSpPr txBox="1">
            <a:spLocks noChangeArrowheads="1"/>
          </p:cNvSpPr>
          <p:nvPr/>
        </p:nvSpPr>
        <p:spPr bwMode="auto">
          <a:xfrm>
            <a:off x="4237038" y="1143000"/>
            <a:ext cx="819150" cy="5394325"/>
          </a:xfrm>
          <a:prstGeom prst="rect">
            <a:avLst/>
          </a:prstGeom>
          <a:noFill/>
          <a:ln w="9525">
            <a:noFill/>
            <a:miter lim="800000"/>
            <a:headEnd/>
            <a:tailEnd/>
          </a:ln>
        </p:spPr>
        <p:txBody>
          <a:bodyPr wrap="none">
            <a:spAutoFit/>
          </a:bodyPr>
          <a:lstStyle/>
          <a:p>
            <a:pPr algn="ctr"/>
            <a:r>
              <a:rPr lang="en-US" sz="2400" b="1"/>
              <a:t>3</a:t>
            </a:r>
            <a:r>
              <a:rPr lang="en-US" sz="2400" b="1" baseline="30000"/>
              <a:t>rd</a:t>
            </a:r>
            <a:endParaRPr lang="en-US" sz="2400" b="1"/>
          </a:p>
          <a:p>
            <a:pPr algn="ctr"/>
            <a:endParaRPr lang="en-US" sz="2400" b="1"/>
          </a:p>
          <a:p>
            <a:pPr algn="ctr"/>
            <a:r>
              <a:rPr lang="en-US" sz="2000" b="1"/>
              <a:t>6910 </a:t>
            </a:r>
          </a:p>
          <a:p>
            <a:pPr algn="ctr"/>
            <a:endParaRPr lang="en-US" sz="2000" b="1"/>
          </a:p>
          <a:p>
            <a:pPr algn="ctr"/>
            <a:r>
              <a:rPr lang="en-US" sz="2000" b="1"/>
              <a:t> 7730</a:t>
            </a:r>
          </a:p>
          <a:p>
            <a:pPr algn="ctr"/>
            <a:endParaRPr lang="en-US" sz="2000" b="1"/>
          </a:p>
          <a:p>
            <a:pPr algn="ctr"/>
            <a:r>
              <a:rPr lang="en-US" sz="2000"/>
              <a:t>2740</a:t>
            </a:r>
          </a:p>
          <a:p>
            <a:pPr algn="ctr"/>
            <a:endParaRPr lang="en-US" sz="2000"/>
          </a:p>
          <a:p>
            <a:pPr algn="ctr"/>
            <a:r>
              <a:rPr lang="en-US" sz="2000"/>
              <a:t>3220</a:t>
            </a:r>
          </a:p>
          <a:p>
            <a:pPr algn="ctr"/>
            <a:endParaRPr lang="en-US" sz="2000"/>
          </a:p>
          <a:p>
            <a:pPr algn="ctr"/>
            <a:r>
              <a:rPr lang="en-US" sz="2000"/>
              <a:t>2905</a:t>
            </a:r>
          </a:p>
          <a:p>
            <a:pPr algn="ctr"/>
            <a:endParaRPr lang="en-US" sz="2000"/>
          </a:p>
          <a:p>
            <a:pPr algn="ctr"/>
            <a:r>
              <a:rPr lang="en-US" sz="2000"/>
              <a:t>3375</a:t>
            </a:r>
          </a:p>
          <a:p>
            <a:pPr algn="ctr"/>
            <a:endParaRPr lang="en-US" sz="2000"/>
          </a:p>
          <a:p>
            <a:pPr algn="ctr"/>
            <a:r>
              <a:rPr lang="en-US" sz="2000"/>
              <a:t>3850</a:t>
            </a:r>
          </a:p>
          <a:p>
            <a:pPr algn="ctr"/>
            <a:endParaRPr lang="en-US" sz="2000"/>
          </a:p>
          <a:p>
            <a:pPr algn="ctr"/>
            <a:r>
              <a:rPr lang="en-US" sz="2000"/>
              <a:t>3945</a:t>
            </a:r>
          </a:p>
        </p:txBody>
      </p:sp>
      <p:sp>
        <p:nvSpPr>
          <p:cNvPr id="55306" name="Text Box 10"/>
          <p:cNvSpPr txBox="1">
            <a:spLocks noChangeArrowheads="1"/>
          </p:cNvSpPr>
          <p:nvPr/>
        </p:nvSpPr>
        <p:spPr bwMode="auto">
          <a:xfrm>
            <a:off x="5349875" y="1143000"/>
            <a:ext cx="1030288" cy="5394325"/>
          </a:xfrm>
          <a:prstGeom prst="rect">
            <a:avLst/>
          </a:prstGeom>
          <a:noFill/>
          <a:ln w="9525">
            <a:noFill/>
            <a:miter lim="800000"/>
            <a:headEnd/>
            <a:tailEnd/>
          </a:ln>
        </p:spPr>
        <p:txBody>
          <a:bodyPr wrap="none">
            <a:spAutoFit/>
          </a:bodyPr>
          <a:lstStyle/>
          <a:p>
            <a:pPr algn="ctr"/>
            <a:r>
              <a:rPr lang="en-US" sz="2400" b="1"/>
              <a:t>4</a:t>
            </a:r>
            <a:r>
              <a:rPr lang="en-US" sz="2400" b="1" baseline="30000"/>
              <a:t>th</a:t>
            </a:r>
            <a:endParaRPr lang="en-US" sz="2400" b="1"/>
          </a:p>
          <a:p>
            <a:pPr algn="ctr"/>
            <a:endParaRPr lang="en-US" sz="2400" b="1"/>
          </a:p>
          <a:p>
            <a:pPr algn="ctr"/>
            <a:r>
              <a:rPr lang="en-US" sz="2000" b="1"/>
              <a:t>9540 </a:t>
            </a:r>
          </a:p>
          <a:p>
            <a:pPr algn="ctr"/>
            <a:endParaRPr lang="en-US" sz="2000" b="1"/>
          </a:p>
          <a:p>
            <a:pPr algn="ctr"/>
            <a:r>
              <a:rPr lang="en-US" sz="2000" b="1"/>
              <a:t> 10,600</a:t>
            </a:r>
          </a:p>
          <a:p>
            <a:pPr algn="ctr"/>
            <a:endParaRPr lang="en-US" sz="2000" b="1"/>
          </a:p>
          <a:p>
            <a:pPr algn="ctr"/>
            <a:r>
              <a:rPr lang="en-US" sz="2000" b="1"/>
              <a:t> 11,600</a:t>
            </a:r>
          </a:p>
          <a:p>
            <a:pPr algn="ctr"/>
            <a:endParaRPr lang="en-US" sz="2000" b="1"/>
          </a:p>
          <a:p>
            <a:pPr algn="ctr"/>
            <a:r>
              <a:rPr lang="en-US" sz="2000"/>
              <a:t>4350</a:t>
            </a:r>
          </a:p>
          <a:p>
            <a:pPr algn="ctr"/>
            <a:endParaRPr lang="en-US" sz="2000"/>
          </a:p>
          <a:p>
            <a:pPr algn="ctr"/>
            <a:r>
              <a:rPr lang="en-US" sz="2000"/>
              <a:t>4950</a:t>
            </a:r>
          </a:p>
          <a:p>
            <a:pPr algn="ctr"/>
            <a:endParaRPr lang="en-US" sz="2000"/>
          </a:p>
          <a:p>
            <a:pPr algn="ctr"/>
            <a:r>
              <a:rPr lang="en-US" sz="2000"/>
              <a:t>4565</a:t>
            </a:r>
          </a:p>
          <a:p>
            <a:pPr algn="ctr"/>
            <a:endParaRPr lang="en-US" sz="2000"/>
          </a:p>
          <a:p>
            <a:pPr algn="ctr"/>
            <a:r>
              <a:rPr lang="en-US" sz="2000"/>
              <a:t>5160</a:t>
            </a:r>
          </a:p>
          <a:p>
            <a:pPr algn="ctr"/>
            <a:endParaRPr lang="en-US" sz="2000"/>
          </a:p>
          <a:p>
            <a:pPr algn="ctr"/>
            <a:r>
              <a:rPr lang="en-US" sz="2000"/>
              <a:t>5770</a:t>
            </a:r>
          </a:p>
        </p:txBody>
      </p:sp>
      <p:sp>
        <p:nvSpPr>
          <p:cNvPr id="55307" name="Text Box 11"/>
          <p:cNvSpPr txBox="1">
            <a:spLocks noChangeArrowheads="1"/>
          </p:cNvSpPr>
          <p:nvPr/>
        </p:nvSpPr>
        <p:spPr bwMode="auto">
          <a:xfrm>
            <a:off x="6569075" y="1158875"/>
            <a:ext cx="1030288" cy="5394325"/>
          </a:xfrm>
          <a:prstGeom prst="rect">
            <a:avLst/>
          </a:prstGeom>
          <a:noFill/>
          <a:ln w="9525">
            <a:noFill/>
            <a:miter lim="800000"/>
            <a:headEnd/>
            <a:tailEnd/>
          </a:ln>
        </p:spPr>
        <p:txBody>
          <a:bodyPr wrap="none">
            <a:spAutoFit/>
          </a:bodyPr>
          <a:lstStyle/>
          <a:p>
            <a:pPr algn="ctr"/>
            <a:r>
              <a:rPr lang="en-US" sz="2400" b="1"/>
              <a:t>5</a:t>
            </a:r>
            <a:r>
              <a:rPr lang="en-US" sz="2400" b="1" baseline="30000"/>
              <a:t>th</a:t>
            </a:r>
            <a:endParaRPr lang="en-US" sz="2400" b="1"/>
          </a:p>
          <a:p>
            <a:pPr algn="ctr"/>
            <a:endParaRPr lang="en-US" sz="2400" b="1"/>
          </a:p>
          <a:p>
            <a:pPr algn="ctr"/>
            <a:r>
              <a:rPr lang="en-US" sz="2000" b="1"/>
              <a:t>13,400 </a:t>
            </a:r>
          </a:p>
          <a:p>
            <a:pPr algn="ctr"/>
            <a:endParaRPr lang="en-US" sz="2000" b="1"/>
          </a:p>
          <a:p>
            <a:pPr algn="ctr"/>
            <a:r>
              <a:rPr lang="en-US" sz="2000" b="1"/>
              <a:t> 13,600</a:t>
            </a:r>
          </a:p>
          <a:p>
            <a:pPr algn="ctr"/>
            <a:endParaRPr lang="en-US" sz="2000" b="1"/>
          </a:p>
          <a:p>
            <a:pPr algn="ctr"/>
            <a:r>
              <a:rPr lang="en-US" sz="2000" b="1"/>
              <a:t> 15,000</a:t>
            </a:r>
          </a:p>
          <a:p>
            <a:pPr algn="ctr"/>
            <a:endParaRPr lang="en-US" sz="2000" b="1"/>
          </a:p>
          <a:p>
            <a:pPr algn="ctr"/>
            <a:r>
              <a:rPr lang="en-US" sz="2000" b="1"/>
              <a:t> 16,100</a:t>
            </a:r>
          </a:p>
          <a:p>
            <a:pPr algn="ctr"/>
            <a:endParaRPr lang="en-US" sz="2000" b="1"/>
          </a:p>
          <a:p>
            <a:pPr algn="ctr"/>
            <a:r>
              <a:rPr lang="en-US" sz="2000"/>
              <a:t>6270</a:t>
            </a:r>
          </a:p>
          <a:p>
            <a:pPr algn="ctr"/>
            <a:endParaRPr lang="en-US" sz="2000"/>
          </a:p>
          <a:p>
            <a:pPr algn="ctr"/>
            <a:r>
              <a:rPr lang="en-US" sz="2000"/>
              <a:t>6950</a:t>
            </a:r>
          </a:p>
          <a:p>
            <a:pPr algn="ctr"/>
            <a:endParaRPr lang="en-US" sz="2000"/>
          </a:p>
          <a:p>
            <a:pPr algn="ctr"/>
            <a:r>
              <a:rPr lang="en-US" sz="2000"/>
              <a:t>6560</a:t>
            </a:r>
          </a:p>
          <a:p>
            <a:pPr algn="ctr"/>
            <a:endParaRPr lang="en-US" sz="2000"/>
          </a:p>
          <a:p>
            <a:pPr algn="ctr"/>
            <a:r>
              <a:rPr lang="en-US" sz="2000"/>
              <a:t>7320</a:t>
            </a:r>
          </a:p>
        </p:txBody>
      </p:sp>
      <p:sp>
        <p:nvSpPr>
          <p:cNvPr id="55308" name="Text Box 12"/>
          <p:cNvSpPr txBox="1">
            <a:spLocks noChangeArrowheads="1"/>
          </p:cNvSpPr>
          <p:nvPr/>
        </p:nvSpPr>
        <p:spPr bwMode="auto">
          <a:xfrm>
            <a:off x="7788275" y="1158875"/>
            <a:ext cx="1030288" cy="5394325"/>
          </a:xfrm>
          <a:prstGeom prst="rect">
            <a:avLst/>
          </a:prstGeom>
          <a:noFill/>
          <a:ln w="9525">
            <a:noFill/>
            <a:miter lim="800000"/>
            <a:headEnd/>
            <a:tailEnd/>
          </a:ln>
        </p:spPr>
        <p:txBody>
          <a:bodyPr wrap="none">
            <a:spAutoFit/>
          </a:bodyPr>
          <a:lstStyle/>
          <a:p>
            <a:pPr algn="ctr"/>
            <a:r>
              <a:rPr lang="en-US" sz="2400" b="1"/>
              <a:t>6</a:t>
            </a:r>
            <a:r>
              <a:rPr lang="en-US" sz="2400" b="1" baseline="30000"/>
              <a:t>th</a:t>
            </a:r>
            <a:endParaRPr lang="en-US" sz="2400" b="1"/>
          </a:p>
          <a:p>
            <a:pPr algn="ctr"/>
            <a:endParaRPr lang="en-US" sz="2400" b="1"/>
          </a:p>
          <a:p>
            <a:pPr algn="ctr"/>
            <a:r>
              <a:rPr lang="en-US" sz="2000" b="1"/>
              <a:t> 16,600</a:t>
            </a:r>
          </a:p>
          <a:p>
            <a:pPr algn="ctr"/>
            <a:endParaRPr lang="en-US" sz="2000" b="1"/>
          </a:p>
          <a:p>
            <a:pPr algn="ctr"/>
            <a:r>
              <a:rPr lang="en-US" sz="2000" b="1"/>
              <a:t> 18,000</a:t>
            </a:r>
          </a:p>
          <a:p>
            <a:pPr algn="ctr"/>
            <a:endParaRPr lang="en-US" sz="2000" b="1"/>
          </a:p>
          <a:p>
            <a:pPr algn="ctr"/>
            <a:r>
              <a:rPr lang="en-US" sz="2000" b="1"/>
              <a:t> 18,310</a:t>
            </a:r>
          </a:p>
          <a:p>
            <a:pPr algn="ctr"/>
            <a:endParaRPr lang="en-US" sz="2000" b="1"/>
          </a:p>
          <a:p>
            <a:pPr algn="ctr"/>
            <a:r>
              <a:rPr lang="en-US" sz="2000" b="1"/>
              <a:t>19,800 </a:t>
            </a:r>
          </a:p>
          <a:p>
            <a:pPr algn="ctr"/>
            <a:endParaRPr lang="en-US" sz="2000" b="1"/>
          </a:p>
          <a:p>
            <a:pPr algn="ctr"/>
            <a:r>
              <a:rPr lang="en-US" sz="2000" b="1"/>
              <a:t> 21,200</a:t>
            </a:r>
          </a:p>
          <a:p>
            <a:pPr algn="ctr"/>
            <a:endParaRPr lang="en-US" sz="2000" b="1"/>
          </a:p>
          <a:p>
            <a:pPr algn="ctr"/>
            <a:r>
              <a:rPr lang="en-US" sz="2000"/>
              <a:t>8490</a:t>
            </a:r>
          </a:p>
          <a:p>
            <a:pPr algn="ctr"/>
            <a:endParaRPr lang="en-US" sz="2000"/>
          </a:p>
          <a:p>
            <a:pPr algn="ctr"/>
            <a:r>
              <a:rPr lang="en-US" sz="2000"/>
              <a:t>9360</a:t>
            </a:r>
          </a:p>
          <a:p>
            <a:pPr algn="ctr"/>
            <a:endParaRPr lang="en-US" sz="2000"/>
          </a:p>
          <a:p>
            <a:pPr algn="ctr"/>
            <a:r>
              <a:rPr lang="en-US" sz="2000"/>
              <a:t>8780</a:t>
            </a:r>
          </a:p>
        </p:txBody>
      </p:sp>
      <p:sp>
        <p:nvSpPr>
          <p:cNvPr id="55309" name="Rectangle 13"/>
          <p:cNvSpPr>
            <a:spLocks noChangeArrowheads="1"/>
          </p:cNvSpPr>
          <p:nvPr/>
        </p:nvSpPr>
        <p:spPr bwMode="auto">
          <a:xfrm>
            <a:off x="381000" y="1752600"/>
            <a:ext cx="8534400" cy="4800600"/>
          </a:xfrm>
          <a:prstGeom prst="rect">
            <a:avLst/>
          </a:prstGeom>
          <a:noFill/>
          <a:ln w="9525">
            <a:solidFill>
              <a:schemeClr val="tx1"/>
            </a:solidFill>
            <a:miter lim="800000"/>
            <a:headEnd/>
            <a:tailEnd/>
          </a:ln>
        </p:spPr>
        <p:txBody>
          <a:bodyPr wrap="none" anchor="ctr"/>
          <a:lstStyle/>
          <a:p>
            <a:endParaRPr lang="en-US"/>
          </a:p>
        </p:txBody>
      </p:sp>
      <p:sp>
        <p:nvSpPr>
          <p:cNvPr id="360462" name="Freeform 14"/>
          <p:cNvSpPr>
            <a:spLocks/>
          </p:cNvSpPr>
          <p:nvPr/>
        </p:nvSpPr>
        <p:spPr bwMode="auto">
          <a:xfrm>
            <a:off x="2743200" y="1905000"/>
            <a:ext cx="6096000" cy="2971800"/>
          </a:xfrm>
          <a:custGeom>
            <a:avLst/>
            <a:gdLst>
              <a:gd name="T0" fmla="*/ 0 w 3792"/>
              <a:gd name="T1" fmla="*/ 0 h 1824"/>
              <a:gd name="T2" fmla="*/ 3792 w 3792"/>
              <a:gd name="T3" fmla="*/ 0 h 1824"/>
              <a:gd name="T4" fmla="*/ 3792 w 3792"/>
              <a:gd name="T5" fmla="*/ 1824 h 1824"/>
              <a:gd name="T6" fmla="*/ 3072 w 3792"/>
              <a:gd name="T7" fmla="*/ 1824 h 1824"/>
              <a:gd name="T8" fmla="*/ 3072 w 3792"/>
              <a:gd name="T9" fmla="*/ 1488 h 1824"/>
              <a:gd name="T10" fmla="*/ 2352 w 3792"/>
              <a:gd name="T11" fmla="*/ 1488 h 1824"/>
              <a:gd name="T12" fmla="*/ 2352 w 3792"/>
              <a:gd name="T13" fmla="*/ 1056 h 1824"/>
              <a:gd name="T14" fmla="*/ 1584 w 3792"/>
              <a:gd name="T15" fmla="*/ 1056 h 1824"/>
              <a:gd name="T16" fmla="*/ 1584 w 3792"/>
              <a:gd name="T17" fmla="*/ 672 h 1824"/>
              <a:gd name="T18" fmla="*/ 816 w 3792"/>
              <a:gd name="T19" fmla="*/ 672 h 1824"/>
              <a:gd name="T20" fmla="*/ 816 w 3792"/>
              <a:gd name="T21" fmla="*/ 288 h 1824"/>
              <a:gd name="T22" fmla="*/ 0 w 3792"/>
              <a:gd name="T23" fmla="*/ 288 h 1824"/>
              <a:gd name="T24" fmla="*/ 0 w 3792"/>
              <a:gd name="T25" fmla="*/ 0 h 18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2"/>
              <a:gd name="T40" fmla="*/ 0 h 1824"/>
              <a:gd name="T41" fmla="*/ 3792 w 3792"/>
              <a:gd name="T42" fmla="*/ 1824 h 18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2" h="1824">
                <a:moveTo>
                  <a:pt x="0" y="0"/>
                </a:moveTo>
                <a:lnTo>
                  <a:pt x="3792" y="0"/>
                </a:lnTo>
                <a:lnTo>
                  <a:pt x="3792" y="1824"/>
                </a:lnTo>
                <a:lnTo>
                  <a:pt x="3072" y="1824"/>
                </a:lnTo>
                <a:lnTo>
                  <a:pt x="3072" y="1488"/>
                </a:lnTo>
                <a:lnTo>
                  <a:pt x="2352" y="1488"/>
                </a:lnTo>
                <a:lnTo>
                  <a:pt x="2352" y="1056"/>
                </a:lnTo>
                <a:lnTo>
                  <a:pt x="1584" y="1056"/>
                </a:lnTo>
                <a:lnTo>
                  <a:pt x="1584" y="672"/>
                </a:lnTo>
                <a:lnTo>
                  <a:pt x="816" y="672"/>
                </a:lnTo>
                <a:lnTo>
                  <a:pt x="816" y="288"/>
                </a:lnTo>
                <a:lnTo>
                  <a:pt x="0" y="288"/>
                </a:lnTo>
                <a:lnTo>
                  <a:pt x="0" y="0"/>
                </a:lnTo>
                <a:close/>
              </a:path>
            </a:pathLst>
          </a:custGeom>
          <a:solidFill>
            <a:schemeClr val="bg1"/>
          </a:solidFill>
          <a:ln w="9525">
            <a:noFill/>
            <a:round/>
            <a:headEnd/>
            <a:tailEnd/>
          </a:ln>
        </p:spPr>
        <p:txBody>
          <a:bodyPr/>
          <a:lstStyle/>
          <a:p>
            <a:endParaRPr lang="en-US"/>
          </a:p>
        </p:txBody>
      </p:sp>
      <p:grpSp>
        <p:nvGrpSpPr>
          <p:cNvPr id="2" name="Group 15"/>
          <p:cNvGrpSpPr>
            <a:grpSpLocks/>
          </p:cNvGrpSpPr>
          <p:nvPr/>
        </p:nvGrpSpPr>
        <p:grpSpPr bwMode="auto">
          <a:xfrm>
            <a:off x="5410200" y="6553200"/>
            <a:ext cx="3352800" cy="274638"/>
            <a:chOff x="3408" y="4128"/>
            <a:chExt cx="2112" cy="173"/>
          </a:xfrm>
        </p:grpSpPr>
        <p:sp>
          <p:nvSpPr>
            <p:cNvPr id="55313" name="Rectangle 16"/>
            <p:cNvSpPr>
              <a:spLocks noChangeAspect="1" noChangeArrowheads="1"/>
            </p:cNvSpPr>
            <p:nvPr/>
          </p:nvSpPr>
          <p:spPr bwMode="auto">
            <a:xfrm>
              <a:off x="3408" y="4176"/>
              <a:ext cx="75" cy="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5314" name="Text Box 17"/>
            <p:cNvSpPr txBox="1">
              <a:spLocks noChangeArrowheads="1"/>
            </p:cNvSpPr>
            <p:nvPr/>
          </p:nvSpPr>
          <p:spPr bwMode="auto">
            <a:xfrm>
              <a:off x="3468" y="4128"/>
              <a:ext cx="2052" cy="173"/>
            </a:xfrm>
            <a:prstGeom prst="rect">
              <a:avLst/>
            </a:prstGeom>
            <a:noFill/>
            <a:ln w="9525">
              <a:noFill/>
              <a:miter lim="800000"/>
              <a:headEnd/>
              <a:tailEnd/>
            </a:ln>
          </p:spPr>
          <p:txBody>
            <a:bodyPr wrap="none">
              <a:spAutoFit/>
            </a:bodyPr>
            <a:lstStyle/>
            <a:p>
              <a:r>
                <a:rPr lang="en-US" sz="1200"/>
                <a:t>Shaded area on table denotes core electrons.</a:t>
              </a:r>
            </a:p>
          </p:txBody>
        </p:sp>
      </p:grpSp>
      <p:sp>
        <p:nvSpPr>
          <p:cNvPr id="55312" name="AutoShape 18">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60462"/>
                                        </p:tgtEl>
                                      </p:cBhvr>
                                    </p:animEffect>
                                    <p:set>
                                      <p:cBhvr>
                                        <p:cTn id="7" dur="1" fill="hold">
                                          <p:stCondLst>
                                            <p:cond delay="1999"/>
                                          </p:stCondLst>
                                        </p:cTn>
                                        <p:tgtEl>
                                          <p:spTgt spid="36046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0450"/>
                                        </p:tgtEl>
                                        <p:attrNameLst>
                                          <p:attrName>style.visibility</p:attrName>
                                        </p:attrNameLst>
                                      </p:cBhvr>
                                      <p:to>
                                        <p:strVal val="visible"/>
                                      </p:to>
                                    </p:set>
                                    <p:animEffect transition="in" filter="dissolve">
                                      <p:cBhvr>
                                        <p:cTn id="12" dur="500"/>
                                        <p:tgtEl>
                                          <p:spTgt spid="360450"/>
                                        </p:tgtEl>
                                      </p:cBhvr>
                                    </p:animEffect>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360462"/>
                                        </p:tgtEl>
                                        <p:attrNameLst>
                                          <p:attrName>style.visibility</p:attrName>
                                        </p:attrNameLst>
                                      </p:cBhvr>
                                      <p:to>
                                        <p:strVal val="visible"/>
                                      </p:to>
                                    </p:set>
                                    <p:animEffect transition="in" filter="dissolve">
                                      <p:cBhvr>
                                        <p:cTn id="21" dur="500"/>
                                        <p:tgtEl>
                                          <p:spTgt spid="360462"/>
                                        </p:tgtEl>
                                      </p:cBhvr>
                                    </p:animEffect>
                                  </p:childTnLst>
                                </p:cTn>
                              </p:par>
                              <p:par>
                                <p:cTn id="22" presetID="2" presetClass="exit" presetSubtype="4" fill="hold" nodeType="withEffect">
                                  <p:stCondLst>
                                    <p:cond delay="0"/>
                                  </p:stCondLst>
                                  <p:childTnLst>
                                    <p:anim calcmode="lin" valueType="num">
                                      <p:cBhvr additive="base">
                                        <p:cTn id="23" dur="500"/>
                                        <p:tgtEl>
                                          <p:spTgt spid="2"/>
                                        </p:tgtEl>
                                        <p:attrNameLst>
                                          <p:attrName>ppt_x</p:attrName>
                                        </p:attrNameLst>
                                      </p:cBhvr>
                                      <p:tavLst>
                                        <p:tav tm="0">
                                          <p:val>
                                            <p:strVal val="ppt_x"/>
                                          </p:val>
                                        </p:tav>
                                        <p:tav tm="100000">
                                          <p:val>
                                            <p:strVal val="ppt_x"/>
                                          </p:val>
                                        </p:tav>
                                      </p:tavLst>
                                    </p:anim>
                                    <p:anim calcmode="lin" valueType="num">
                                      <p:cBhvr additive="base">
                                        <p:cTn id="24" dur="500"/>
                                        <p:tgtEl>
                                          <p:spTgt spid="2"/>
                                        </p:tgtEl>
                                        <p:attrNameLst>
                                          <p:attrName>ppt_y</p:attrName>
                                        </p:attrNameLst>
                                      </p:cBhvr>
                                      <p:tavLst>
                                        <p:tav tm="0">
                                          <p:val>
                                            <p:strVal val="ppt_y"/>
                                          </p:val>
                                        </p:tav>
                                        <p:tav tm="100000">
                                          <p:val>
                                            <p:strVal val="1+ppt_h/2"/>
                                          </p:val>
                                        </p:tav>
                                      </p:tavLst>
                                    </p:anim>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animBg="1"/>
      <p:bldP spid="360462" grpId="0" animBg="1"/>
      <p:bldP spid="36046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reeform 2"/>
          <p:cNvSpPr>
            <a:spLocks/>
          </p:cNvSpPr>
          <p:nvPr/>
        </p:nvSpPr>
        <p:spPr bwMode="auto">
          <a:xfrm>
            <a:off x="2819400" y="1905000"/>
            <a:ext cx="6019800" cy="2895600"/>
          </a:xfrm>
          <a:custGeom>
            <a:avLst/>
            <a:gdLst>
              <a:gd name="T0" fmla="*/ 0 w 3792"/>
              <a:gd name="T1" fmla="*/ 0 h 1824"/>
              <a:gd name="T2" fmla="*/ 3792 w 3792"/>
              <a:gd name="T3" fmla="*/ 0 h 1824"/>
              <a:gd name="T4" fmla="*/ 3792 w 3792"/>
              <a:gd name="T5" fmla="*/ 1824 h 1824"/>
              <a:gd name="T6" fmla="*/ 3072 w 3792"/>
              <a:gd name="T7" fmla="*/ 1824 h 1824"/>
              <a:gd name="T8" fmla="*/ 3072 w 3792"/>
              <a:gd name="T9" fmla="*/ 1488 h 1824"/>
              <a:gd name="T10" fmla="*/ 2352 w 3792"/>
              <a:gd name="T11" fmla="*/ 1488 h 1824"/>
              <a:gd name="T12" fmla="*/ 2352 w 3792"/>
              <a:gd name="T13" fmla="*/ 1056 h 1824"/>
              <a:gd name="T14" fmla="*/ 1584 w 3792"/>
              <a:gd name="T15" fmla="*/ 1056 h 1824"/>
              <a:gd name="T16" fmla="*/ 1584 w 3792"/>
              <a:gd name="T17" fmla="*/ 672 h 1824"/>
              <a:gd name="T18" fmla="*/ 816 w 3792"/>
              <a:gd name="T19" fmla="*/ 672 h 1824"/>
              <a:gd name="T20" fmla="*/ 816 w 3792"/>
              <a:gd name="T21" fmla="*/ 288 h 1824"/>
              <a:gd name="T22" fmla="*/ 0 w 3792"/>
              <a:gd name="T23" fmla="*/ 288 h 1824"/>
              <a:gd name="T24" fmla="*/ 0 w 3792"/>
              <a:gd name="T25" fmla="*/ 0 h 18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2"/>
              <a:gd name="T40" fmla="*/ 0 h 1824"/>
              <a:gd name="T41" fmla="*/ 3792 w 3792"/>
              <a:gd name="T42" fmla="*/ 1824 h 18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2" h="1824">
                <a:moveTo>
                  <a:pt x="0" y="0"/>
                </a:moveTo>
                <a:lnTo>
                  <a:pt x="3792" y="0"/>
                </a:lnTo>
                <a:lnTo>
                  <a:pt x="3792" y="1824"/>
                </a:lnTo>
                <a:lnTo>
                  <a:pt x="3072" y="1824"/>
                </a:lnTo>
                <a:lnTo>
                  <a:pt x="3072" y="1488"/>
                </a:lnTo>
                <a:lnTo>
                  <a:pt x="2352" y="1488"/>
                </a:lnTo>
                <a:lnTo>
                  <a:pt x="2352" y="1056"/>
                </a:lnTo>
                <a:lnTo>
                  <a:pt x="1584" y="1056"/>
                </a:lnTo>
                <a:lnTo>
                  <a:pt x="1584" y="672"/>
                </a:lnTo>
                <a:lnTo>
                  <a:pt x="816" y="672"/>
                </a:lnTo>
                <a:lnTo>
                  <a:pt x="816" y="288"/>
                </a:lnTo>
                <a:lnTo>
                  <a:pt x="0" y="288"/>
                </a:lnTo>
                <a:lnTo>
                  <a:pt x="0" y="0"/>
                </a:lnTo>
                <a:close/>
              </a:path>
            </a:pathLst>
          </a:custGeom>
          <a:solidFill>
            <a:schemeClr val="accent1">
              <a:alpha val="58038"/>
            </a:schemeClr>
          </a:solidFill>
          <a:ln w="9525">
            <a:solidFill>
              <a:schemeClr val="tx1"/>
            </a:solidFill>
            <a:round/>
            <a:headEnd/>
            <a:tailEnd/>
          </a:ln>
        </p:spPr>
        <p:txBody>
          <a:bodyPr/>
          <a:lstStyle/>
          <a:p>
            <a:endParaRPr lang="en-US"/>
          </a:p>
        </p:txBody>
      </p:sp>
      <p:sp>
        <p:nvSpPr>
          <p:cNvPr id="56323" name="Rectangle 3"/>
          <p:cNvSpPr>
            <a:spLocks noChangeArrowheads="1"/>
          </p:cNvSpPr>
          <p:nvPr/>
        </p:nvSpPr>
        <p:spPr bwMode="auto">
          <a:xfrm>
            <a:off x="381000" y="1143000"/>
            <a:ext cx="8534400" cy="609600"/>
          </a:xfrm>
          <a:prstGeom prst="rect">
            <a:avLst/>
          </a:prstGeom>
          <a:solidFill>
            <a:srgbClr val="FFFF99">
              <a:alpha val="54117"/>
            </a:srgbClr>
          </a:solidFill>
          <a:ln w="9525">
            <a:solidFill>
              <a:schemeClr val="tx1"/>
            </a:solidFill>
            <a:miter lim="800000"/>
            <a:headEnd/>
            <a:tailEnd/>
          </a:ln>
        </p:spPr>
        <p:txBody>
          <a:bodyPr wrap="none" anchor="ctr"/>
          <a:lstStyle/>
          <a:p>
            <a:endParaRPr lang="en-US"/>
          </a:p>
        </p:txBody>
      </p:sp>
      <p:sp>
        <p:nvSpPr>
          <p:cNvPr id="56324" name="Rectangle 4"/>
          <p:cNvSpPr>
            <a:spLocks noGrp="1" noChangeArrowheads="1"/>
          </p:cNvSpPr>
          <p:nvPr>
            <p:ph type="title"/>
          </p:nvPr>
        </p:nvSpPr>
        <p:spPr>
          <a:xfrm>
            <a:off x="457200" y="76200"/>
            <a:ext cx="8229600" cy="1143000"/>
          </a:xfrm>
        </p:spPr>
        <p:txBody>
          <a:bodyPr/>
          <a:lstStyle/>
          <a:p>
            <a:pPr eaLnBrk="1" hangingPunct="1"/>
            <a:r>
              <a:rPr lang="en-US" sz="4000" smtClean="0"/>
              <a:t>Ionization Energies </a:t>
            </a:r>
            <a:r>
              <a:rPr lang="en-US" sz="3200" smtClean="0"/>
              <a:t>(kJ/mol)</a:t>
            </a:r>
            <a:endParaRPr lang="en-US" sz="4000" smtClean="0"/>
          </a:p>
        </p:txBody>
      </p:sp>
      <p:sp>
        <p:nvSpPr>
          <p:cNvPr id="56325" name="Text Box 5"/>
          <p:cNvSpPr txBox="1">
            <a:spLocks noChangeArrowheads="1"/>
          </p:cNvSpPr>
          <p:nvPr/>
        </p:nvSpPr>
        <p:spPr bwMode="auto">
          <a:xfrm>
            <a:off x="388938" y="1158875"/>
            <a:ext cx="1370012" cy="5394325"/>
          </a:xfrm>
          <a:prstGeom prst="rect">
            <a:avLst/>
          </a:prstGeom>
          <a:noFill/>
          <a:ln w="9525">
            <a:noFill/>
            <a:miter lim="800000"/>
            <a:headEnd/>
            <a:tailEnd/>
          </a:ln>
        </p:spPr>
        <p:txBody>
          <a:bodyPr wrap="none">
            <a:spAutoFit/>
          </a:bodyPr>
          <a:lstStyle/>
          <a:p>
            <a:pPr algn="ctr"/>
            <a:r>
              <a:rPr lang="en-US" sz="2400" b="1"/>
              <a:t>Element</a:t>
            </a:r>
          </a:p>
          <a:p>
            <a:pPr algn="ctr"/>
            <a:endParaRPr lang="en-US" sz="2400" b="1"/>
          </a:p>
          <a:p>
            <a:pPr algn="ctr"/>
            <a:r>
              <a:rPr lang="en-US" sz="2000" b="1"/>
              <a:t>Na</a:t>
            </a:r>
          </a:p>
          <a:p>
            <a:pPr algn="ctr"/>
            <a:endParaRPr lang="en-US" sz="2000" b="1"/>
          </a:p>
          <a:p>
            <a:pPr algn="ctr"/>
            <a:r>
              <a:rPr lang="en-US" sz="2000" b="1"/>
              <a:t>Mg</a:t>
            </a:r>
          </a:p>
          <a:p>
            <a:pPr algn="ctr"/>
            <a:endParaRPr lang="en-US" sz="2000" b="1"/>
          </a:p>
          <a:p>
            <a:pPr algn="ctr"/>
            <a:r>
              <a:rPr lang="en-US" sz="2000" b="1"/>
              <a:t>Al</a:t>
            </a:r>
          </a:p>
          <a:p>
            <a:pPr algn="ctr"/>
            <a:endParaRPr lang="en-US" sz="2000" b="1"/>
          </a:p>
          <a:p>
            <a:pPr algn="ctr"/>
            <a:r>
              <a:rPr lang="en-US" sz="2000" b="1"/>
              <a:t>Si</a:t>
            </a:r>
          </a:p>
          <a:p>
            <a:pPr algn="ctr"/>
            <a:endParaRPr lang="en-US" sz="2000" b="1"/>
          </a:p>
          <a:p>
            <a:pPr algn="ctr"/>
            <a:r>
              <a:rPr lang="en-US" sz="2000" b="1"/>
              <a:t>P</a:t>
            </a:r>
          </a:p>
          <a:p>
            <a:pPr algn="ctr"/>
            <a:endParaRPr lang="en-US" sz="2000" b="1"/>
          </a:p>
          <a:p>
            <a:pPr algn="ctr"/>
            <a:r>
              <a:rPr lang="en-US" sz="2000" b="1"/>
              <a:t>S</a:t>
            </a:r>
          </a:p>
          <a:p>
            <a:pPr algn="ctr"/>
            <a:endParaRPr lang="en-US" sz="2000" b="1"/>
          </a:p>
          <a:p>
            <a:pPr algn="ctr"/>
            <a:r>
              <a:rPr lang="en-US" sz="2000" b="1"/>
              <a:t>Cl</a:t>
            </a:r>
          </a:p>
          <a:p>
            <a:pPr algn="ctr"/>
            <a:endParaRPr lang="en-US" sz="2000" b="1"/>
          </a:p>
          <a:p>
            <a:pPr algn="ctr"/>
            <a:r>
              <a:rPr lang="en-US" sz="2000" b="1"/>
              <a:t>Ar</a:t>
            </a:r>
          </a:p>
        </p:txBody>
      </p:sp>
      <p:sp>
        <p:nvSpPr>
          <p:cNvPr id="56326" name="Rectangle 6"/>
          <p:cNvSpPr>
            <a:spLocks noChangeArrowheads="1"/>
          </p:cNvSpPr>
          <p:nvPr/>
        </p:nvSpPr>
        <p:spPr bwMode="auto">
          <a:xfrm>
            <a:off x="76200" y="6569075"/>
            <a:ext cx="3824288" cy="214313"/>
          </a:xfrm>
          <a:prstGeom prst="rect">
            <a:avLst/>
          </a:prstGeom>
          <a:noFill/>
          <a:ln w="9525">
            <a:noFill/>
            <a:miter lim="800000"/>
            <a:headEnd/>
            <a:tailEnd/>
          </a:ln>
        </p:spPr>
        <p:txBody>
          <a:bodyPr wrap="none">
            <a:spAutoFit/>
          </a:bodyPr>
          <a:lstStyle/>
          <a:p>
            <a:r>
              <a:rPr lang="en-US" sz="800"/>
              <a:t>Herron, Frank, Sarquis, Sarquis, Cchrader, Kulka, </a:t>
            </a:r>
            <a:r>
              <a:rPr lang="en-US" sz="800" u="sng"/>
              <a:t>Chemistry </a:t>
            </a:r>
            <a:r>
              <a:rPr lang="en-US" sz="800"/>
              <a:t>1996, Heath, page </a:t>
            </a:r>
          </a:p>
        </p:txBody>
      </p:sp>
      <p:sp>
        <p:nvSpPr>
          <p:cNvPr id="56327" name="Text Box 7"/>
          <p:cNvSpPr txBox="1">
            <a:spLocks noChangeArrowheads="1"/>
          </p:cNvSpPr>
          <p:nvPr/>
        </p:nvSpPr>
        <p:spPr bwMode="auto">
          <a:xfrm>
            <a:off x="1857375" y="1158875"/>
            <a:ext cx="749300" cy="5394325"/>
          </a:xfrm>
          <a:prstGeom prst="rect">
            <a:avLst/>
          </a:prstGeom>
          <a:noFill/>
          <a:ln w="9525">
            <a:noFill/>
            <a:miter lim="800000"/>
            <a:headEnd/>
            <a:tailEnd/>
          </a:ln>
        </p:spPr>
        <p:txBody>
          <a:bodyPr wrap="none">
            <a:spAutoFit/>
          </a:bodyPr>
          <a:lstStyle/>
          <a:p>
            <a:pPr algn="ctr"/>
            <a:r>
              <a:rPr lang="en-US" sz="2400" b="1"/>
              <a:t>1</a:t>
            </a:r>
            <a:r>
              <a:rPr lang="en-US" sz="2400" b="1" baseline="30000"/>
              <a:t>st</a:t>
            </a:r>
            <a:endParaRPr lang="en-US" sz="2400" b="1"/>
          </a:p>
          <a:p>
            <a:pPr algn="ctr"/>
            <a:endParaRPr lang="en-US" sz="2400" b="1"/>
          </a:p>
          <a:p>
            <a:pPr algn="ctr"/>
            <a:r>
              <a:rPr lang="en-US" sz="2000"/>
              <a:t>498</a:t>
            </a:r>
          </a:p>
          <a:p>
            <a:pPr algn="ctr"/>
            <a:endParaRPr lang="en-US" sz="2000"/>
          </a:p>
          <a:p>
            <a:pPr algn="ctr"/>
            <a:r>
              <a:rPr lang="en-US" sz="2000"/>
              <a:t>736</a:t>
            </a:r>
          </a:p>
          <a:p>
            <a:pPr algn="ctr"/>
            <a:endParaRPr lang="en-US" sz="2000"/>
          </a:p>
          <a:p>
            <a:pPr algn="ctr"/>
            <a:r>
              <a:rPr lang="en-US" sz="2000"/>
              <a:t>577</a:t>
            </a:r>
          </a:p>
          <a:p>
            <a:pPr algn="ctr"/>
            <a:endParaRPr lang="en-US" sz="2000"/>
          </a:p>
          <a:p>
            <a:pPr algn="ctr"/>
            <a:r>
              <a:rPr lang="en-US" sz="2000"/>
              <a:t>787</a:t>
            </a:r>
          </a:p>
          <a:p>
            <a:pPr algn="ctr"/>
            <a:endParaRPr lang="en-US" sz="2000"/>
          </a:p>
          <a:p>
            <a:pPr algn="ctr"/>
            <a:r>
              <a:rPr lang="en-US" sz="2000"/>
              <a:t>1063</a:t>
            </a:r>
          </a:p>
          <a:p>
            <a:pPr algn="ctr"/>
            <a:endParaRPr lang="en-US" sz="2000"/>
          </a:p>
          <a:p>
            <a:pPr algn="ctr"/>
            <a:r>
              <a:rPr lang="en-US" sz="2000"/>
              <a:t>1000</a:t>
            </a:r>
          </a:p>
          <a:p>
            <a:pPr algn="ctr"/>
            <a:endParaRPr lang="en-US" sz="2000"/>
          </a:p>
          <a:p>
            <a:pPr algn="ctr"/>
            <a:r>
              <a:rPr lang="en-US" sz="2000"/>
              <a:t>1255</a:t>
            </a:r>
          </a:p>
          <a:p>
            <a:pPr algn="ctr"/>
            <a:endParaRPr lang="en-US" sz="2000"/>
          </a:p>
          <a:p>
            <a:pPr algn="ctr"/>
            <a:r>
              <a:rPr lang="en-US" sz="2000"/>
              <a:t>1519</a:t>
            </a:r>
          </a:p>
        </p:txBody>
      </p:sp>
      <p:sp>
        <p:nvSpPr>
          <p:cNvPr id="56328" name="Text Box 8"/>
          <p:cNvSpPr txBox="1">
            <a:spLocks noChangeArrowheads="1"/>
          </p:cNvSpPr>
          <p:nvPr/>
        </p:nvSpPr>
        <p:spPr bwMode="auto">
          <a:xfrm>
            <a:off x="3016250" y="1158875"/>
            <a:ext cx="819150" cy="5394325"/>
          </a:xfrm>
          <a:prstGeom prst="rect">
            <a:avLst/>
          </a:prstGeom>
          <a:noFill/>
          <a:ln w="9525">
            <a:noFill/>
            <a:miter lim="800000"/>
            <a:headEnd/>
            <a:tailEnd/>
          </a:ln>
        </p:spPr>
        <p:txBody>
          <a:bodyPr wrap="none">
            <a:spAutoFit/>
          </a:bodyPr>
          <a:lstStyle/>
          <a:p>
            <a:pPr algn="ctr"/>
            <a:r>
              <a:rPr lang="en-US" sz="2400" b="1"/>
              <a:t>2</a:t>
            </a:r>
            <a:r>
              <a:rPr lang="en-US" sz="2400" b="1" baseline="30000"/>
              <a:t>nd</a:t>
            </a:r>
            <a:endParaRPr lang="en-US" sz="2400" b="1"/>
          </a:p>
          <a:p>
            <a:pPr algn="ctr"/>
            <a:endParaRPr lang="en-US" sz="2400" b="1"/>
          </a:p>
          <a:p>
            <a:pPr algn="ctr"/>
            <a:r>
              <a:rPr lang="en-US" sz="2000" b="1"/>
              <a:t>4560 </a:t>
            </a:r>
          </a:p>
          <a:p>
            <a:pPr algn="ctr"/>
            <a:endParaRPr lang="en-US" sz="2000" b="1"/>
          </a:p>
          <a:p>
            <a:pPr algn="ctr"/>
            <a:r>
              <a:rPr lang="en-US" sz="2000"/>
              <a:t>1445</a:t>
            </a:r>
          </a:p>
          <a:p>
            <a:pPr algn="ctr"/>
            <a:endParaRPr lang="en-US" sz="2000"/>
          </a:p>
          <a:p>
            <a:pPr algn="ctr"/>
            <a:r>
              <a:rPr lang="en-US" sz="2000"/>
              <a:t>1815</a:t>
            </a:r>
          </a:p>
          <a:p>
            <a:pPr algn="ctr"/>
            <a:endParaRPr lang="en-US" sz="2000"/>
          </a:p>
          <a:p>
            <a:pPr algn="ctr"/>
            <a:r>
              <a:rPr lang="en-US" sz="2000"/>
              <a:t>1575</a:t>
            </a:r>
          </a:p>
          <a:p>
            <a:pPr algn="ctr"/>
            <a:endParaRPr lang="en-US" sz="2000"/>
          </a:p>
          <a:p>
            <a:pPr algn="ctr"/>
            <a:r>
              <a:rPr lang="en-US" sz="2000"/>
              <a:t>1890</a:t>
            </a:r>
          </a:p>
          <a:p>
            <a:pPr algn="ctr"/>
            <a:endParaRPr lang="en-US" sz="2000"/>
          </a:p>
          <a:p>
            <a:pPr algn="ctr"/>
            <a:r>
              <a:rPr lang="en-US" sz="2000"/>
              <a:t>2260</a:t>
            </a:r>
          </a:p>
          <a:p>
            <a:pPr algn="ctr"/>
            <a:endParaRPr lang="en-US" sz="2000"/>
          </a:p>
          <a:p>
            <a:pPr algn="ctr"/>
            <a:r>
              <a:rPr lang="en-US" sz="2000"/>
              <a:t>2295</a:t>
            </a:r>
          </a:p>
          <a:p>
            <a:pPr algn="ctr"/>
            <a:endParaRPr lang="en-US" sz="2000"/>
          </a:p>
          <a:p>
            <a:pPr algn="ctr"/>
            <a:r>
              <a:rPr lang="en-US" sz="2000"/>
              <a:t>2665</a:t>
            </a:r>
          </a:p>
        </p:txBody>
      </p:sp>
      <p:sp>
        <p:nvSpPr>
          <p:cNvPr id="56329" name="Text Box 9"/>
          <p:cNvSpPr txBox="1">
            <a:spLocks noChangeArrowheads="1"/>
          </p:cNvSpPr>
          <p:nvPr/>
        </p:nvSpPr>
        <p:spPr bwMode="auto">
          <a:xfrm>
            <a:off x="4237038" y="1143000"/>
            <a:ext cx="819150" cy="5394325"/>
          </a:xfrm>
          <a:prstGeom prst="rect">
            <a:avLst/>
          </a:prstGeom>
          <a:noFill/>
          <a:ln w="9525">
            <a:noFill/>
            <a:miter lim="800000"/>
            <a:headEnd/>
            <a:tailEnd/>
          </a:ln>
        </p:spPr>
        <p:txBody>
          <a:bodyPr wrap="none">
            <a:spAutoFit/>
          </a:bodyPr>
          <a:lstStyle/>
          <a:p>
            <a:pPr algn="ctr"/>
            <a:r>
              <a:rPr lang="en-US" sz="2400" b="1"/>
              <a:t>3</a:t>
            </a:r>
            <a:r>
              <a:rPr lang="en-US" sz="2400" b="1" baseline="30000"/>
              <a:t>rd</a:t>
            </a:r>
            <a:endParaRPr lang="en-US" sz="2400" b="1"/>
          </a:p>
          <a:p>
            <a:pPr algn="ctr"/>
            <a:endParaRPr lang="en-US" sz="2400" b="1"/>
          </a:p>
          <a:p>
            <a:pPr algn="ctr"/>
            <a:r>
              <a:rPr lang="en-US" sz="2000" b="1"/>
              <a:t>6910 </a:t>
            </a:r>
          </a:p>
          <a:p>
            <a:pPr algn="ctr"/>
            <a:endParaRPr lang="en-US" sz="2000" b="1"/>
          </a:p>
          <a:p>
            <a:pPr algn="ctr"/>
            <a:r>
              <a:rPr lang="en-US" sz="2000" b="1"/>
              <a:t> 7730</a:t>
            </a:r>
          </a:p>
          <a:p>
            <a:pPr algn="ctr"/>
            <a:endParaRPr lang="en-US" sz="2000" b="1"/>
          </a:p>
          <a:p>
            <a:pPr algn="ctr"/>
            <a:r>
              <a:rPr lang="en-US" sz="2000"/>
              <a:t>2740</a:t>
            </a:r>
          </a:p>
          <a:p>
            <a:pPr algn="ctr"/>
            <a:endParaRPr lang="en-US" sz="2000"/>
          </a:p>
          <a:p>
            <a:pPr algn="ctr"/>
            <a:r>
              <a:rPr lang="en-US" sz="2000"/>
              <a:t>3220</a:t>
            </a:r>
          </a:p>
          <a:p>
            <a:pPr algn="ctr"/>
            <a:endParaRPr lang="en-US" sz="2000"/>
          </a:p>
          <a:p>
            <a:pPr algn="ctr"/>
            <a:r>
              <a:rPr lang="en-US" sz="2000"/>
              <a:t>2905</a:t>
            </a:r>
          </a:p>
          <a:p>
            <a:pPr algn="ctr"/>
            <a:endParaRPr lang="en-US" sz="2000"/>
          </a:p>
          <a:p>
            <a:pPr algn="ctr"/>
            <a:r>
              <a:rPr lang="en-US" sz="2000"/>
              <a:t>3375</a:t>
            </a:r>
          </a:p>
          <a:p>
            <a:pPr algn="ctr"/>
            <a:endParaRPr lang="en-US" sz="2000"/>
          </a:p>
          <a:p>
            <a:pPr algn="ctr"/>
            <a:r>
              <a:rPr lang="en-US" sz="2000"/>
              <a:t>3850</a:t>
            </a:r>
          </a:p>
          <a:p>
            <a:pPr algn="ctr"/>
            <a:endParaRPr lang="en-US" sz="2000"/>
          </a:p>
          <a:p>
            <a:pPr algn="ctr"/>
            <a:r>
              <a:rPr lang="en-US" sz="2000"/>
              <a:t>3945</a:t>
            </a:r>
          </a:p>
        </p:txBody>
      </p:sp>
      <p:sp>
        <p:nvSpPr>
          <p:cNvPr id="56330" name="Text Box 10"/>
          <p:cNvSpPr txBox="1">
            <a:spLocks noChangeArrowheads="1"/>
          </p:cNvSpPr>
          <p:nvPr/>
        </p:nvSpPr>
        <p:spPr bwMode="auto">
          <a:xfrm>
            <a:off x="5349875" y="1143000"/>
            <a:ext cx="1030288" cy="5394325"/>
          </a:xfrm>
          <a:prstGeom prst="rect">
            <a:avLst/>
          </a:prstGeom>
          <a:noFill/>
          <a:ln w="9525">
            <a:noFill/>
            <a:miter lim="800000"/>
            <a:headEnd/>
            <a:tailEnd/>
          </a:ln>
        </p:spPr>
        <p:txBody>
          <a:bodyPr wrap="none">
            <a:spAutoFit/>
          </a:bodyPr>
          <a:lstStyle/>
          <a:p>
            <a:pPr algn="ctr"/>
            <a:r>
              <a:rPr lang="en-US" sz="2400" b="1"/>
              <a:t>4</a:t>
            </a:r>
            <a:r>
              <a:rPr lang="en-US" sz="2400" b="1" baseline="30000"/>
              <a:t>th</a:t>
            </a:r>
            <a:endParaRPr lang="en-US" sz="2400" b="1"/>
          </a:p>
          <a:p>
            <a:pPr algn="ctr"/>
            <a:endParaRPr lang="en-US" sz="2400" b="1"/>
          </a:p>
          <a:p>
            <a:pPr algn="ctr"/>
            <a:r>
              <a:rPr lang="en-US" sz="2000" b="1"/>
              <a:t>9540 </a:t>
            </a:r>
          </a:p>
          <a:p>
            <a:pPr algn="ctr"/>
            <a:endParaRPr lang="en-US" sz="2000" b="1"/>
          </a:p>
          <a:p>
            <a:pPr algn="ctr"/>
            <a:r>
              <a:rPr lang="en-US" sz="2000" b="1"/>
              <a:t> 10,600</a:t>
            </a:r>
          </a:p>
          <a:p>
            <a:pPr algn="ctr"/>
            <a:endParaRPr lang="en-US" sz="2000" b="1"/>
          </a:p>
          <a:p>
            <a:pPr algn="ctr"/>
            <a:r>
              <a:rPr lang="en-US" sz="2000" b="1"/>
              <a:t> 11,600</a:t>
            </a:r>
          </a:p>
          <a:p>
            <a:pPr algn="ctr"/>
            <a:endParaRPr lang="en-US" sz="2000" b="1"/>
          </a:p>
          <a:p>
            <a:pPr algn="ctr"/>
            <a:r>
              <a:rPr lang="en-US" sz="2000"/>
              <a:t>4350</a:t>
            </a:r>
          </a:p>
          <a:p>
            <a:pPr algn="ctr"/>
            <a:endParaRPr lang="en-US" sz="2000"/>
          </a:p>
          <a:p>
            <a:pPr algn="ctr"/>
            <a:r>
              <a:rPr lang="en-US" sz="2000"/>
              <a:t>4950</a:t>
            </a:r>
          </a:p>
          <a:p>
            <a:pPr algn="ctr"/>
            <a:endParaRPr lang="en-US" sz="2000"/>
          </a:p>
          <a:p>
            <a:pPr algn="ctr"/>
            <a:r>
              <a:rPr lang="en-US" sz="2000"/>
              <a:t>4565</a:t>
            </a:r>
          </a:p>
          <a:p>
            <a:pPr algn="ctr"/>
            <a:endParaRPr lang="en-US" sz="2000"/>
          </a:p>
          <a:p>
            <a:pPr algn="ctr"/>
            <a:r>
              <a:rPr lang="en-US" sz="2000"/>
              <a:t>5160</a:t>
            </a:r>
          </a:p>
          <a:p>
            <a:pPr algn="ctr"/>
            <a:endParaRPr lang="en-US" sz="2000"/>
          </a:p>
          <a:p>
            <a:pPr algn="ctr"/>
            <a:r>
              <a:rPr lang="en-US" sz="2000"/>
              <a:t>5770</a:t>
            </a:r>
          </a:p>
        </p:txBody>
      </p:sp>
      <p:sp>
        <p:nvSpPr>
          <p:cNvPr id="56331" name="Text Box 11"/>
          <p:cNvSpPr txBox="1">
            <a:spLocks noChangeArrowheads="1"/>
          </p:cNvSpPr>
          <p:nvPr/>
        </p:nvSpPr>
        <p:spPr bwMode="auto">
          <a:xfrm>
            <a:off x="6569075" y="1158875"/>
            <a:ext cx="1030288" cy="5394325"/>
          </a:xfrm>
          <a:prstGeom prst="rect">
            <a:avLst/>
          </a:prstGeom>
          <a:noFill/>
          <a:ln w="9525">
            <a:noFill/>
            <a:miter lim="800000"/>
            <a:headEnd/>
            <a:tailEnd/>
          </a:ln>
        </p:spPr>
        <p:txBody>
          <a:bodyPr wrap="none">
            <a:spAutoFit/>
          </a:bodyPr>
          <a:lstStyle/>
          <a:p>
            <a:pPr algn="ctr"/>
            <a:r>
              <a:rPr lang="en-US" sz="2400" b="1"/>
              <a:t>5</a:t>
            </a:r>
            <a:r>
              <a:rPr lang="en-US" sz="2400" b="1" baseline="30000"/>
              <a:t>th</a:t>
            </a:r>
            <a:endParaRPr lang="en-US" sz="2400" b="1"/>
          </a:p>
          <a:p>
            <a:pPr algn="ctr"/>
            <a:endParaRPr lang="en-US" sz="2400" b="1"/>
          </a:p>
          <a:p>
            <a:pPr algn="ctr"/>
            <a:r>
              <a:rPr lang="en-US" sz="2000" b="1"/>
              <a:t>13,400 </a:t>
            </a:r>
          </a:p>
          <a:p>
            <a:pPr algn="ctr"/>
            <a:endParaRPr lang="en-US" sz="2000" b="1"/>
          </a:p>
          <a:p>
            <a:pPr algn="ctr"/>
            <a:r>
              <a:rPr lang="en-US" sz="2000" b="1"/>
              <a:t> 13,600</a:t>
            </a:r>
          </a:p>
          <a:p>
            <a:pPr algn="ctr"/>
            <a:endParaRPr lang="en-US" sz="2000" b="1"/>
          </a:p>
          <a:p>
            <a:pPr algn="ctr"/>
            <a:r>
              <a:rPr lang="en-US" sz="2000" b="1"/>
              <a:t> 15,000</a:t>
            </a:r>
          </a:p>
          <a:p>
            <a:pPr algn="ctr"/>
            <a:endParaRPr lang="en-US" sz="2000" b="1"/>
          </a:p>
          <a:p>
            <a:pPr algn="ctr"/>
            <a:r>
              <a:rPr lang="en-US" sz="2000" b="1"/>
              <a:t> 16,100</a:t>
            </a:r>
          </a:p>
          <a:p>
            <a:pPr algn="ctr"/>
            <a:endParaRPr lang="en-US" sz="2000" b="1"/>
          </a:p>
          <a:p>
            <a:pPr algn="ctr"/>
            <a:r>
              <a:rPr lang="en-US" sz="2000"/>
              <a:t>6270</a:t>
            </a:r>
          </a:p>
          <a:p>
            <a:pPr algn="ctr"/>
            <a:endParaRPr lang="en-US" sz="2000"/>
          </a:p>
          <a:p>
            <a:pPr algn="ctr"/>
            <a:r>
              <a:rPr lang="en-US" sz="2000"/>
              <a:t>6950</a:t>
            </a:r>
          </a:p>
          <a:p>
            <a:pPr algn="ctr"/>
            <a:endParaRPr lang="en-US" sz="2000"/>
          </a:p>
          <a:p>
            <a:pPr algn="ctr"/>
            <a:r>
              <a:rPr lang="en-US" sz="2000"/>
              <a:t>6560</a:t>
            </a:r>
          </a:p>
          <a:p>
            <a:pPr algn="ctr"/>
            <a:endParaRPr lang="en-US" sz="2000"/>
          </a:p>
          <a:p>
            <a:pPr algn="ctr"/>
            <a:r>
              <a:rPr lang="en-US" sz="2000"/>
              <a:t>7320</a:t>
            </a:r>
          </a:p>
        </p:txBody>
      </p:sp>
      <p:sp>
        <p:nvSpPr>
          <p:cNvPr id="56332" name="Text Box 12"/>
          <p:cNvSpPr txBox="1">
            <a:spLocks noChangeArrowheads="1"/>
          </p:cNvSpPr>
          <p:nvPr/>
        </p:nvSpPr>
        <p:spPr bwMode="auto">
          <a:xfrm>
            <a:off x="7788275" y="1158875"/>
            <a:ext cx="1030288" cy="5394325"/>
          </a:xfrm>
          <a:prstGeom prst="rect">
            <a:avLst/>
          </a:prstGeom>
          <a:noFill/>
          <a:ln w="9525">
            <a:noFill/>
            <a:miter lim="800000"/>
            <a:headEnd/>
            <a:tailEnd/>
          </a:ln>
        </p:spPr>
        <p:txBody>
          <a:bodyPr wrap="none">
            <a:spAutoFit/>
          </a:bodyPr>
          <a:lstStyle/>
          <a:p>
            <a:pPr algn="ctr"/>
            <a:r>
              <a:rPr lang="en-US" sz="2400" b="1"/>
              <a:t>6</a:t>
            </a:r>
            <a:r>
              <a:rPr lang="en-US" sz="2400" b="1" baseline="30000"/>
              <a:t>th</a:t>
            </a:r>
            <a:endParaRPr lang="en-US" sz="2400" b="1"/>
          </a:p>
          <a:p>
            <a:pPr algn="ctr"/>
            <a:endParaRPr lang="en-US" sz="2400" b="1"/>
          </a:p>
          <a:p>
            <a:pPr algn="ctr"/>
            <a:r>
              <a:rPr lang="en-US" sz="2000" b="1"/>
              <a:t> 16,600</a:t>
            </a:r>
          </a:p>
          <a:p>
            <a:pPr algn="ctr"/>
            <a:endParaRPr lang="en-US" sz="2000" b="1"/>
          </a:p>
          <a:p>
            <a:pPr algn="ctr"/>
            <a:r>
              <a:rPr lang="en-US" sz="2000" b="1"/>
              <a:t> 18,000</a:t>
            </a:r>
          </a:p>
          <a:p>
            <a:pPr algn="ctr"/>
            <a:endParaRPr lang="en-US" sz="2000" b="1"/>
          </a:p>
          <a:p>
            <a:pPr algn="ctr"/>
            <a:r>
              <a:rPr lang="en-US" sz="2000" b="1"/>
              <a:t> 18,310</a:t>
            </a:r>
          </a:p>
          <a:p>
            <a:pPr algn="ctr"/>
            <a:endParaRPr lang="en-US" sz="2000" b="1"/>
          </a:p>
          <a:p>
            <a:pPr algn="ctr"/>
            <a:r>
              <a:rPr lang="en-US" sz="2000" b="1"/>
              <a:t>19,800 </a:t>
            </a:r>
          </a:p>
          <a:p>
            <a:pPr algn="ctr"/>
            <a:endParaRPr lang="en-US" sz="2000" b="1"/>
          </a:p>
          <a:p>
            <a:pPr algn="ctr"/>
            <a:r>
              <a:rPr lang="en-US" sz="2000" b="1"/>
              <a:t> 21,200</a:t>
            </a:r>
          </a:p>
          <a:p>
            <a:pPr algn="ctr"/>
            <a:endParaRPr lang="en-US" sz="2000" b="1"/>
          </a:p>
          <a:p>
            <a:pPr algn="ctr"/>
            <a:r>
              <a:rPr lang="en-US" sz="2000"/>
              <a:t>8490</a:t>
            </a:r>
          </a:p>
          <a:p>
            <a:pPr algn="ctr"/>
            <a:endParaRPr lang="en-US" sz="2000"/>
          </a:p>
          <a:p>
            <a:pPr algn="ctr"/>
            <a:r>
              <a:rPr lang="en-US" sz="2000"/>
              <a:t>9360</a:t>
            </a:r>
          </a:p>
          <a:p>
            <a:pPr algn="ctr"/>
            <a:endParaRPr lang="en-US" sz="2000"/>
          </a:p>
          <a:p>
            <a:pPr algn="ctr"/>
            <a:r>
              <a:rPr lang="en-US" sz="2000"/>
              <a:t>8780</a:t>
            </a:r>
          </a:p>
        </p:txBody>
      </p:sp>
      <p:sp>
        <p:nvSpPr>
          <p:cNvPr id="56333" name="Rectangle 13"/>
          <p:cNvSpPr>
            <a:spLocks noChangeArrowheads="1"/>
          </p:cNvSpPr>
          <p:nvPr/>
        </p:nvSpPr>
        <p:spPr bwMode="auto">
          <a:xfrm>
            <a:off x="381000" y="1752600"/>
            <a:ext cx="8534400" cy="4800600"/>
          </a:xfrm>
          <a:prstGeom prst="rect">
            <a:avLst/>
          </a:prstGeom>
          <a:noFill/>
          <a:ln w="9525">
            <a:solidFill>
              <a:schemeClr val="tx1"/>
            </a:solidFill>
            <a:miter lim="800000"/>
            <a:headEnd/>
            <a:tailEnd/>
          </a:ln>
        </p:spPr>
        <p:txBody>
          <a:bodyPr wrap="none" anchor="ctr"/>
          <a:lstStyle/>
          <a:p>
            <a:endParaRPr lang="en-US"/>
          </a:p>
        </p:txBody>
      </p:sp>
      <p:grpSp>
        <p:nvGrpSpPr>
          <p:cNvPr id="56334" name="Group 14"/>
          <p:cNvGrpSpPr>
            <a:grpSpLocks/>
          </p:cNvGrpSpPr>
          <p:nvPr/>
        </p:nvGrpSpPr>
        <p:grpSpPr bwMode="auto">
          <a:xfrm>
            <a:off x="5410200" y="6553200"/>
            <a:ext cx="3352800" cy="274638"/>
            <a:chOff x="3408" y="4128"/>
            <a:chExt cx="2112" cy="173"/>
          </a:xfrm>
        </p:grpSpPr>
        <p:sp>
          <p:nvSpPr>
            <p:cNvPr id="56336" name="Rectangle 15"/>
            <p:cNvSpPr>
              <a:spLocks noChangeAspect="1" noChangeArrowheads="1"/>
            </p:cNvSpPr>
            <p:nvPr/>
          </p:nvSpPr>
          <p:spPr bwMode="auto">
            <a:xfrm>
              <a:off x="3408" y="4176"/>
              <a:ext cx="75" cy="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6337" name="Text Box 16"/>
            <p:cNvSpPr txBox="1">
              <a:spLocks noChangeArrowheads="1"/>
            </p:cNvSpPr>
            <p:nvPr/>
          </p:nvSpPr>
          <p:spPr bwMode="auto">
            <a:xfrm>
              <a:off x="3468" y="4128"/>
              <a:ext cx="2052" cy="173"/>
            </a:xfrm>
            <a:prstGeom prst="rect">
              <a:avLst/>
            </a:prstGeom>
            <a:noFill/>
            <a:ln w="9525">
              <a:noFill/>
              <a:miter lim="800000"/>
              <a:headEnd/>
              <a:tailEnd/>
            </a:ln>
          </p:spPr>
          <p:txBody>
            <a:bodyPr wrap="none">
              <a:spAutoFit/>
            </a:bodyPr>
            <a:lstStyle/>
            <a:p>
              <a:r>
                <a:rPr lang="en-US" sz="1200"/>
                <a:t>Shaded area on table denotes core electrons.</a:t>
              </a:r>
            </a:p>
          </p:txBody>
        </p:sp>
      </p:grpSp>
      <p:sp>
        <p:nvSpPr>
          <p:cNvPr id="56335" name="AutoShape 17">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685800" y="152400"/>
            <a:ext cx="7772400" cy="762000"/>
          </a:xfrm>
          <a:prstGeom prst="rect">
            <a:avLst/>
          </a:prstGeom>
          <a:noFill/>
          <a:ln w="9525">
            <a:noFill/>
            <a:miter lim="800000"/>
            <a:headEnd/>
            <a:tailEnd/>
          </a:ln>
        </p:spPr>
        <p:txBody>
          <a:bodyPr anchor="ctr"/>
          <a:lstStyle/>
          <a:p>
            <a:pPr algn="ctr"/>
            <a:r>
              <a:rPr lang="en-US" sz="3600">
                <a:solidFill>
                  <a:schemeClr val="tx2"/>
                </a:solidFill>
              </a:rPr>
              <a:t>Metallic Characteristics</a:t>
            </a:r>
          </a:p>
        </p:txBody>
      </p:sp>
      <p:sp>
        <p:nvSpPr>
          <p:cNvPr id="57347" name="Rectangle 5"/>
          <p:cNvSpPr>
            <a:spLocks noChangeArrowheads="1"/>
          </p:cNvSpPr>
          <p:nvPr/>
        </p:nvSpPr>
        <p:spPr bwMode="auto">
          <a:xfrm>
            <a:off x="1295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48" name="Rectangle 6"/>
          <p:cNvSpPr>
            <a:spLocks noChangeArrowheads="1"/>
          </p:cNvSpPr>
          <p:nvPr/>
        </p:nvSpPr>
        <p:spPr bwMode="auto">
          <a:xfrm>
            <a:off x="7772400" y="1447800"/>
            <a:ext cx="381000" cy="533400"/>
          </a:xfrm>
          <a:prstGeom prst="rect">
            <a:avLst/>
          </a:prstGeom>
          <a:noFill/>
          <a:ln w="9525">
            <a:solidFill>
              <a:schemeClr val="tx1"/>
            </a:solidFill>
            <a:miter lim="800000"/>
            <a:headEnd/>
            <a:tailEnd/>
          </a:ln>
        </p:spPr>
        <p:txBody>
          <a:bodyPr wrap="none" anchor="ctr"/>
          <a:lstStyle/>
          <a:p>
            <a:endParaRPr lang="en-US"/>
          </a:p>
        </p:txBody>
      </p:sp>
      <p:sp>
        <p:nvSpPr>
          <p:cNvPr id="57349" name="Rectangle 7"/>
          <p:cNvSpPr>
            <a:spLocks noChangeArrowheads="1"/>
          </p:cNvSpPr>
          <p:nvPr/>
        </p:nvSpPr>
        <p:spPr bwMode="auto">
          <a:xfrm>
            <a:off x="6248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0" name="Rectangle 8"/>
          <p:cNvSpPr>
            <a:spLocks noChangeArrowheads="1"/>
          </p:cNvSpPr>
          <p:nvPr/>
        </p:nvSpPr>
        <p:spPr bwMode="auto">
          <a:xfrm>
            <a:off x="6629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1" name="Rectangle 9"/>
          <p:cNvSpPr>
            <a:spLocks noChangeArrowheads="1"/>
          </p:cNvSpPr>
          <p:nvPr/>
        </p:nvSpPr>
        <p:spPr bwMode="auto">
          <a:xfrm>
            <a:off x="7010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2" name="Rectangle 10"/>
          <p:cNvSpPr>
            <a:spLocks noChangeArrowheads="1"/>
          </p:cNvSpPr>
          <p:nvPr/>
        </p:nvSpPr>
        <p:spPr bwMode="auto">
          <a:xfrm>
            <a:off x="7391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3" name="Rectangle 11"/>
          <p:cNvSpPr>
            <a:spLocks noChangeArrowheads="1"/>
          </p:cNvSpPr>
          <p:nvPr/>
        </p:nvSpPr>
        <p:spPr bwMode="auto">
          <a:xfrm>
            <a:off x="7772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4" name="Rectangle 12"/>
          <p:cNvSpPr>
            <a:spLocks noChangeArrowheads="1"/>
          </p:cNvSpPr>
          <p:nvPr/>
        </p:nvSpPr>
        <p:spPr bwMode="auto">
          <a:xfrm>
            <a:off x="1295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5" name="Rectangle 13"/>
          <p:cNvSpPr>
            <a:spLocks noChangeArrowheads="1"/>
          </p:cNvSpPr>
          <p:nvPr/>
        </p:nvSpPr>
        <p:spPr bwMode="auto">
          <a:xfrm>
            <a:off x="5867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6" name="Rectangle 14"/>
          <p:cNvSpPr>
            <a:spLocks noChangeArrowheads="1"/>
          </p:cNvSpPr>
          <p:nvPr/>
        </p:nvSpPr>
        <p:spPr bwMode="auto">
          <a:xfrm>
            <a:off x="1676400" y="19812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7" name="Rectangle 15"/>
          <p:cNvSpPr>
            <a:spLocks noChangeArrowheads="1"/>
          </p:cNvSpPr>
          <p:nvPr/>
        </p:nvSpPr>
        <p:spPr bwMode="auto">
          <a:xfrm>
            <a:off x="1295400" y="14478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8" name="Rectangle 16"/>
          <p:cNvSpPr>
            <a:spLocks noChangeArrowheads="1"/>
          </p:cNvSpPr>
          <p:nvPr/>
        </p:nvSpPr>
        <p:spPr bwMode="auto">
          <a:xfrm>
            <a:off x="5867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359" name="Rectangle 17"/>
          <p:cNvSpPr>
            <a:spLocks noChangeArrowheads="1"/>
          </p:cNvSpPr>
          <p:nvPr/>
        </p:nvSpPr>
        <p:spPr bwMode="auto">
          <a:xfrm>
            <a:off x="6248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0" name="Rectangle 18"/>
          <p:cNvSpPr>
            <a:spLocks noChangeArrowheads="1"/>
          </p:cNvSpPr>
          <p:nvPr/>
        </p:nvSpPr>
        <p:spPr bwMode="auto">
          <a:xfrm>
            <a:off x="6629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1" name="Rectangle 19"/>
          <p:cNvSpPr>
            <a:spLocks noChangeArrowheads="1"/>
          </p:cNvSpPr>
          <p:nvPr/>
        </p:nvSpPr>
        <p:spPr bwMode="auto">
          <a:xfrm>
            <a:off x="7010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2" name="Rectangle 20"/>
          <p:cNvSpPr>
            <a:spLocks noChangeArrowheads="1"/>
          </p:cNvSpPr>
          <p:nvPr/>
        </p:nvSpPr>
        <p:spPr bwMode="auto">
          <a:xfrm>
            <a:off x="7391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3" name="Rectangle 21"/>
          <p:cNvSpPr>
            <a:spLocks noChangeArrowheads="1"/>
          </p:cNvSpPr>
          <p:nvPr/>
        </p:nvSpPr>
        <p:spPr bwMode="auto">
          <a:xfrm>
            <a:off x="7772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4" name="Rectangle 22"/>
          <p:cNvSpPr>
            <a:spLocks noChangeArrowheads="1"/>
          </p:cNvSpPr>
          <p:nvPr/>
        </p:nvSpPr>
        <p:spPr bwMode="auto">
          <a:xfrm>
            <a:off x="1295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5" name="Rectangle 23"/>
          <p:cNvSpPr>
            <a:spLocks noChangeArrowheads="1"/>
          </p:cNvSpPr>
          <p:nvPr/>
        </p:nvSpPr>
        <p:spPr bwMode="auto">
          <a:xfrm>
            <a:off x="1676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6" name="Rectangle 24"/>
          <p:cNvSpPr>
            <a:spLocks noChangeArrowheads="1"/>
          </p:cNvSpPr>
          <p:nvPr/>
        </p:nvSpPr>
        <p:spPr bwMode="auto">
          <a:xfrm>
            <a:off x="2057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7" name="Rectangle 25"/>
          <p:cNvSpPr>
            <a:spLocks noChangeArrowheads="1"/>
          </p:cNvSpPr>
          <p:nvPr/>
        </p:nvSpPr>
        <p:spPr bwMode="auto">
          <a:xfrm>
            <a:off x="2438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8" name="Rectangle 26"/>
          <p:cNvSpPr>
            <a:spLocks noChangeArrowheads="1"/>
          </p:cNvSpPr>
          <p:nvPr/>
        </p:nvSpPr>
        <p:spPr bwMode="auto">
          <a:xfrm>
            <a:off x="2819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69" name="Rectangle 27"/>
          <p:cNvSpPr>
            <a:spLocks noChangeArrowheads="1"/>
          </p:cNvSpPr>
          <p:nvPr/>
        </p:nvSpPr>
        <p:spPr bwMode="auto">
          <a:xfrm>
            <a:off x="3200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0" name="Rectangle 28"/>
          <p:cNvSpPr>
            <a:spLocks noChangeArrowheads="1"/>
          </p:cNvSpPr>
          <p:nvPr/>
        </p:nvSpPr>
        <p:spPr bwMode="auto">
          <a:xfrm>
            <a:off x="3581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1" name="Rectangle 29"/>
          <p:cNvSpPr>
            <a:spLocks noChangeArrowheads="1"/>
          </p:cNvSpPr>
          <p:nvPr/>
        </p:nvSpPr>
        <p:spPr bwMode="auto">
          <a:xfrm>
            <a:off x="3962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2" name="Rectangle 30"/>
          <p:cNvSpPr>
            <a:spLocks noChangeArrowheads="1"/>
          </p:cNvSpPr>
          <p:nvPr/>
        </p:nvSpPr>
        <p:spPr bwMode="auto">
          <a:xfrm>
            <a:off x="4343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3" name="Rectangle 31"/>
          <p:cNvSpPr>
            <a:spLocks noChangeArrowheads="1"/>
          </p:cNvSpPr>
          <p:nvPr/>
        </p:nvSpPr>
        <p:spPr bwMode="auto">
          <a:xfrm>
            <a:off x="4724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4" name="Rectangle 32"/>
          <p:cNvSpPr>
            <a:spLocks noChangeArrowheads="1"/>
          </p:cNvSpPr>
          <p:nvPr/>
        </p:nvSpPr>
        <p:spPr bwMode="auto">
          <a:xfrm>
            <a:off x="5105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5" name="Rectangle 33"/>
          <p:cNvSpPr>
            <a:spLocks noChangeArrowheads="1"/>
          </p:cNvSpPr>
          <p:nvPr/>
        </p:nvSpPr>
        <p:spPr bwMode="auto">
          <a:xfrm>
            <a:off x="5486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6" name="Rectangle 34"/>
          <p:cNvSpPr>
            <a:spLocks noChangeArrowheads="1"/>
          </p:cNvSpPr>
          <p:nvPr/>
        </p:nvSpPr>
        <p:spPr bwMode="auto">
          <a:xfrm>
            <a:off x="5867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7" name="Rectangle 35"/>
          <p:cNvSpPr>
            <a:spLocks noChangeArrowheads="1"/>
          </p:cNvSpPr>
          <p:nvPr/>
        </p:nvSpPr>
        <p:spPr bwMode="auto">
          <a:xfrm>
            <a:off x="6248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8" name="Rectangle 36"/>
          <p:cNvSpPr>
            <a:spLocks noChangeArrowheads="1"/>
          </p:cNvSpPr>
          <p:nvPr/>
        </p:nvSpPr>
        <p:spPr bwMode="auto">
          <a:xfrm>
            <a:off x="6629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79" name="Rectangle 37"/>
          <p:cNvSpPr>
            <a:spLocks noChangeArrowheads="1"/>
          </p:cNvSpPr>
          <p:nvPr/>
        </p:nvSpPr>
        <p:spPr bwMode="auto">
          <a:xfrm>
            <a:off x="7010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0" name="Rectangle 38"/>
          <p:cNvSpPr>
            <a:spLocks noChangeArrowheads="1"/>
          </p:cNvSpPr>
          <p:nvPr/>
        </p:nvSpPr>
        <p:spPr bwMode="auto">
          <a:xfrm>
            <a:off x="7391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1" name="Rectangle 39"/>
          <p:cNvSpPr>
            <a:spLocks noChangeArrowheads="1"/>
          </p:cNvSpPr>
          <p:nvPr/>
        </p:nvSpPr>
        <p:spPr bwMode="auto">
          <a:xfrm>
            <a:off x="7772400" y="30480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2" name="Rectangle 40"/>
          <p:cNvSpPr>
            <a:spLocks noChangeArrowheads="1"/>
          </p:cNvSpPr>
          <p:nvPr/>
        </p:nvSpPr>
        <p:spPr bwMode="auto">
          <a:xfrm>
            <a:off x="1295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3" name="Rectangle 41"/>
          <p:cNvSpPr>
            <a:spLocks noChangeArrowheads="1"/>
          </p:cNvSpPr>
          <p:nvPr/>
        </p:nvSpPr>
        <p:spPr bwMode="auto">
          <a:xfrm>
            <a:off x="1676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4" name="Rectangle 42"/>
          <p:cNvSpPr>
            <a:spLocks noChangeArrowheads="1"/>
          </p:cNvSpPr>
          <p:nvPr/>
        </p:nvSpPr>
        <p:spPr bwMode="auto">
          <a:xfrm>
            <a:off x="2057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5" name="Rectangle 43"/>
          <p:cNvSpPr>
            <a:spLocks noChangeArrowheads="1"/>
          </p:cNvSpPr>
          <p:nvPr/>
        </p:nvSpPr>
        <p:spPr bwMode="auto">
          <a:xfrm>
            <a:off x="2438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6" name="Rectangle 44"/>
          <p:cNvSpPr>
            <a:spLocks noChangeArrowheads="1"/>
          </p:cNvSpPr>
          <p:nvPr/>
        </p:nvSpPr>
        <p:spPr bwMode="auto">
          <a:xfrm>
            <a:off x="2819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7" name="Rectangle 45"/>
          <p:cNvSpPr>
            <a:spLocks noChangeArrowheads="1"/>
          </p:cNvSpPr>
          <p:nvPr/>
        </p:nvSpPr>
        <p:spPr bwMode="auto">
          <a:xfrm>
            <a:off x="3200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8" name="Rectangle 46"/>
          <p:cNvSpPr>
            <a:spLocks noChangeArrowheads="1"/>
          </p:cNvSpPr>
          <p:nvPr/>
        </p:nvSpPr>
        <p:spPr bwMode="auto">
          <a:xfrm>
            <a:off x="3581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89" name="Rectangle 47"/>
          <p:cNvSpPr>
            <a:spLocks noChangeArrowheads="1"/>
          </p:cNvSpPr>
          <p:nvPr/>
        </p:nvSpPr>
        <p:spPr bwMode="auto">
          <a:xfrm>
            <a:off x="3962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0" name="Rectangle 48"/>
          <p:cNvSpPr>
            <a:spLocks noChangeArrowheads="1"/>
          </p:cNvSpPr>
          <p:nvPr/>
        </p:nvSpPr>
        <p:spPr bwMode="auto">
          <a:xfrm>
            <a:off x="4343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1" name="Rectangle 49"/>
          <p:cNvSpPr>
            <a:spLocks noChangeArrowheads="1"/>
          </p:cNvSpPr>
          <p:nvPr/>
        </p:nvSpPr>
        <p:spPr bwMode="auto">
          <a:xfrm>
            <a:off x="4724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2" name="Rectangle 50"/>
          <p:cNvSpPr>
            <a:spLocks noChangeArrowheads="1"/>
          </p:cNvSpPr>
          <p:nvPr/>
        </p:nvSpPr>
        <p:spPr bwMode="auto">
          <a:xfrm>
            <a:off x="5105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3" name="Rectangle 51"/>
          <p:cNvSpPr>
            <a:spLocks noChangeArrowheads="1"/>
          </p:cNvSpPr>
          <p:nvPr/>
        </p:nvSpPr>
        <p:spPr bwMode="auto">
          <a:xfrm>
            <a:off x="5486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4" name="Rectangle 52"/>
          <p:cNvSpPr>
            <a:spLocks noChangeArrowheads="1"/>
          </p:cNvSpPr>
          <p:nvPr/>
        </p:nvSpPr>
        <p:spPr bwMode="auto">
          <a:xfrm>
            <a:off x="5867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5" name="Rectangle 53"/>
          <p:cNvSpPr>
            <a:spLocks noChangeArrowheads="1"/>
          </p:cNvSpPr>
          <p:nvPr/>
        </p:nvSpPr>
        <p:spPr bwMode="auto">
          <a:xfrm>
            <a:off x="6248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6" name="Rectangle 54"/>
          <p:cNvSpPr>
            <a:spLocks noChangeArrowheads="1"/>
          </p:cNvSpPr>
          <p:nvPr/>
        </p:nvSpPr>
        <p:spPr bwMode="auto">
          <a:xfrm>
            <a:off x="6629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7" name="Rectangle 55"/>
          <p:cNvSpPr>
            <a:spLocks noChangeArrowheads="1"/>
          </p:cNvSpPr>
          <p:nvPr/>
        </p:nvSpPr>
        <p:spPr bwMode="auto">
          <a:xfrm>
            <a:off x="7010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8" name="Rectangle 56"/>
          <p:cNvSpPr>
            <a:spLocks noChangeArrowheads="1"/>
          </p:cNvSpPr>
          <p:nvPr/>
        </p:nvSpPr>
        <p:spPr bwMode="auto">
          <a:xfrm>
            <a:off x="7391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399" name="Rectangle 57"/>
          <p:cNvSpPr>
            <a:spLocks noChangeArrowheads="1"/>
          </p:cNvSpPr>
          <p:nvPr/>
        </p:nvSpPr>
        <p:spPr bwMode="auto">
          <a:xfrm>
            <a:off x="7772400" y="35814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0" name="Rectangle 58"/>
          <p:cNvSpPr>
            <a:spLocks noChangeArrowheads="1"/>
          </p:cNvSpPr>
          <p:nvPr/>
        </p:nvSpPr>
        <p:spPr bwMode="auto">
          <a:xfrm>
            <a:off x="1295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1" name="Rectangle 59"/>
          <p:cNvSpPr>
            <a:spLocks noChangeArrowheads="1"/>
          </p:cNvSpPr>
          <p:nvPr/>
        </p:nvSpPr>
        <p:spPr bwMode="auto">
          <a:xfrm>
            <a:off x="1676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2" name="Rectangle 60"/>
          <p:cNvSpPr>
            <a:spLocks noChangeArrowheads="1"/>
          </p:cNvSpPr>
          <p:nvPr/>
        </p:nvSpPr>
        <p:spPr bwMode="auto">
          <a:xfrm>
            <a:off x="2057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3" name="Rectangle 61"/>
          <p:cNvSpPr>
            <a:spLocks noChangeArrowheads="1"/>
          </p:cNvSpPr>
          <p:nvPr/>
        </p:nvSpPr>
        <p:spPr bwMode="auto">
          <a:xfrm>
            <a:off x="2438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4" name="Rectangle 62"/>
          <p:cNvSpPr>
            <a:spLocks noChangeArrowheads="1"/>
          </p:cNvSpPr>
          <p:nvPr/>
        </p:nvSpPr>
        <p:spPr bwMode="auto">
          <a:xfrm>
            <a:off x="2819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5" name="Rectangle 63"/>
          <p:cNvSpPr>
            <a:spLocks noChangeArrowheads="1"/>
          </p:cNvSpPr>
          <p:nvPr/>
        </p:nvSpPr>
        <p:spPr bwMode="auto">
          <a:xfrm>
            <a:off x="3200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6" name="Rectangle 64"/>
          <p:cNvSpPr>
            <a:spLocks noChangeArrowheads="1"/>
          </p:cNvSpPr>
          <p:nvPr/>
        </p:nvSpPr>
        <p:spPr bwMode="auto">
          <a:xfrm>
            <a:off x="3581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7" name="Rectangle 65"/>
          <p:cNvSpPr>
            <a:spLocks noChangeArrowheads="1"/>
          </p:cNvSpPr>
          <p:nvPr/>
        </p:nvSpPr>
        <p:spPr bwMode="auto">
          <a:xfrm>
            <a:off x="3962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8" name="Rectangle 66"/>
          <p:cNvSpPr>
            <a:spLocks noChangeArrowheads="1"/>
          </p:cNvSpPr>
          <p:nvPr/>
        </p:nvSpPr>
        <p:spPr bwMode="auto">
          <a:xfrm>
            <a:off x="4343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09" name="Rectangle 67"/>
          <p:cNvSpPr>
            <a:spLocks noChangeArrowheads="1"/>
          </p:cNvSpPr>
          <p:nvPr/>
        </p:nvSpPr>
        <p:spPr bwMode="auto">
          <a:xfrm>
            <a:off x="4724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0" name="Rectangle 68"/>
          <p:cNvSpPr>
            <a:spLocks noChangeArrowheads="1"/>
          </p:cNvSpPr>
          <p:nvPr/>
        </p:nvSpPr>
        <p:spPr bwMode="auto">
          <a:xfrm>
            <a:off x="5105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1" name="Rectangle 69"/>
          <p:cNvSpPr>
            <a:spLocks noChangeArrowheads="1"/>
          </p:cNvSpPr>
          <p:nvPr/>
        </p:nvSpPr>
        <p:spPr bwMode="auto">
          <a:xfrm>
            <a:off x="5486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2" name="Rectangle 70"/>
          <p:cNvSpPr>
            <a:spLocks noChangeArrowheads="1"/>
          </p:cNvSpPr>
          <p:nvPr/>
        </p:nvSpPr>
        <p:spPr bwMode="auto">
          <a:xfrm>
            <a:off x="5867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3" name="Rectangle 71"/>
          <p:cNvSpPr>
            <a:spLocks noChangeArrowheads="1"/>
          </p:cNvSpPr>
          <p:nvPr/>
        </p:nvSpPr>
        <p:spPr bwMode="auto">
          <a:xfrm>
            <a:off x="6248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4" name="Rectangle 72"/>
          <p:cNvSpPr>
            <a:spLocks noChangeArrowheads="1"/>
          </p:cNvSpPr>
          <p:nvPr/>
        </p:nvSpPr>
        <p:spPr bwMode="auto">
          <a:xfrm>
            <a:off x="6629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5" name="Rectangle 73"/>
          <p:cNvSpPr>
            <a:spLocks noChangeArrowheads="1"/>
          </p:cNvSpPr>
          <p:nvPr/>
        </p:nvSpPr>
        <p:spPr bwMode="auto">
          <a:xfrm>
            <a:off x="7010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6" name="Rectangle 74"/>
          <p:cNvSpPr>
            <a:spLocks noChangeArrowheads="1"/>
          </p:cNvSpPr>
          <p:nvPr/>
        </p:nvSpPr>
        <p:spPr bwMode="auto">
          <a:xfrm>
            <a:off x="7391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7" name="Rectangle 75"/>
          <p:cNvSpPr>
            <a:spLocks noChangeArrowheads="1"/>
          </p:cNvSpPr>
          <p:nvPr/>
        </p:nvSpPr>
        <p:spPr bwMode="auto">
          <a:xfrm>
            <a:off x="7772400" y="41148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8" name="Rectangle 76"/>
          <p:cNvSpPr>
            <a:spLocks noChangeArrowheads="1"/>
          </p:cNvSpPr>
          <p:nvPr/>
        </p:nvSpPr>
        <p:spPr bwMode="auto">
          <a:xfrm>
            <a:off x="1295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19" name="Rectangle 77"/>
          <p:cNvSpPr>
            <a:spLocks noChangeArrowheads="1"/>
          </p:cNvSpPr>
          <p:nvPr/>
        </p:nvSpPr>
        <p:spPr bwMode="auto">
          <a:xfrm>
            <a:off x="1676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0" name="Rectangle 78"/>
          <p:cNvSpPr>
            <a:spLocks noChangeArrowheads="1"/>
          </p:cNvSpPr>
          <p:nvPr/>
        </p:nvSpPr>
        <p:spPr bwMode="auto">
          <a:xfrm>
            <a:off x="2057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1" name="Rectangle 79"/>
          <p:cNvSpPr>
            <a:spLocks noChangeArrowheads="1"/>
          </p:cNvSpPr>
          <p:nvPr/>
        </p:nvSpPr>
        <p:spPr bwMode="auto">
          <a:xfrm>
            <a:off x="2438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2" name="Rectangle 80"/>
          <p:cNvSpPr>
            <a:spLocks noChangeArrowheads="1"/>
          </p:cNvSpPr>
          <p:nvPr/>
        </p:nvSpPr>
        <p:spPr bwMode="auto">
          <a:xfrm>
            <a:off x="2819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3" name="Rectangle 81"/>
          <p:cNvSpPr>
            <a:spLocks noChangeArrowheads="1"/>
          </p:cNvSpPr>
          <p:nvPr/>
        </p:nvSpPr>
        <p:spPr bwMode="auto">
          <a:xfrm>
            <a:off x="3200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4" name="Rectangle 82"/>
          <p:cNvSpPr>
            <a:spLocks noChangeArrowheads="1"/>
          </p:cNvSpPr>
          <p:nvPr/>
        </p:nvSpPr>
        <p:spPr bwMode="auto">
          <a:xfrm>
            <a:off x="3581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5" name="Rectangle 83"/>
          <p:cNvSpPr>
            <a:spLocks noChangeArrowheads="1"/>
          </p:cNvSpPr>
          <p:nvPr/>
        </p:nvSpPr>
        <p:spPr bwMode="auto">
          <a:xfrm>
            <a:off x="3962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6" name="Rectangle 84"/>
          <p:cNvSpPr>
            <a:spLocks noChangeArrowheads="1"/>
          </p:cNvSpPr>
          <p:nvPr/>
        </p:nvSpPr>
        <p:spPr bwMode="auto">
          <a:xfrm>
            <a:off x="4343400" y="46482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7" name="Rectangle 85"/>
          <p:cNvSpPr>
            <a:spLocks noChangeArrowheads="1"/>
          </p:cNvSpPr>
          <p:nvPr/>
        </p:nvSpPr>
        <p:spPr bwMode="auto">
          <a:xfrm>
            <a:off x="1676400" y="2514600"/>
            <a:ext cx="381000" cy="533400"/>
          </a:xfrm>
          <a:prstGeom prst="rect">
            <a:avLst/>
          </a:prstGeom>
          <a:noFill/>
          <a:ln w="9525">
            <a:solidFill>
              <a:schemeClr val="tx1"/>
            </a:solidFill>
            <a:miter lim="800000"/>
            <a:headEnd/>
            <a:tailEnd/>
          </a:ln>
        </p:spPr>
        <p:txBody>
          <a:bodyPr wrap="none" anchor="ctr"/>
          <a:lstStyle/>
          <a:p>
            <a:endParaRPr lang="en-US"/>
          </a:p>
        </p:txBody>
      </p:sp>
      <p:sp>
        <p:nvSpPr>
          <p:cNvPr id="57428" name="AutoShape 8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7429" name="Freeform 87"/>
          <p:cNvSpPr>
            <a:spLocks/>
          </p:cNvSpPr>
          <p:nvPr/>
        </p:nvSpPr>
        <p:spPr bwMode="auto">
          <a:xfrm>
            <a:off x="1295400" y="1447800"/>
            <a:ext cx="6858000" cy="3733800"/>
          </a:xfrm>
          <a:custGeom>
            <a:avLst/>
            <a:gdLst>
              <a:gd name="T0" fmla="*/ 0 w 4320"/>
              <a:gd name="T1" fmla="*/ 0 h 2352"/>
              <a:gd name="T2" fmla="*/ 240 w 4320"/>
              <a:gd name="T3" fmla="*/ 0 h 2352"/>
              <a:gd name="T4" fmla="*/ 240 w 4320"/>
              <a:gd name="T5" fmla="*/ 336 h 2352"/>
              <a:gd name="T6" fmla="*/ 480 w 4320"/>
              <a:gd name="T7" fmla="*/ 336 h 2352"/>
              <a:gd name="T8" fmla="*/ 480 w 4320"/>
              <a:gd name="T9" fmla="*/ 1008 h 2352"/>
              <a:gd name="T10" fmla="*/ 2880 w 4320"/>
              <a:gd name="T11" fmla="*/ 1008 h 2352"/>
              <a:gd name="T12" fmla="*/ 2880 w 4320"/>
              <a:gd name="T13" fmla="*/ 336 h 2352"/>
              <a:gd name="T14" fmla="*/ 4080 w 4320"/>
              <a:gd name="T15" fmla="*/ 336 h 2352"/>
              <a:gd name="T16" fmla="*/ 4080 w 4320"/>
              <a:gd name="T17" fmla="*/ 0 h 2352"/>
              <a:gd name="T18" fmla="*/ 4320 w 4320"/>
              <a:gd name="T19" fmla="*/ 0 h 2352"/>
              <a:gd name="T20" fmla="*/ 4320 w 4320"/>
              <a:gd name="T21" fmla="*/ 2016 h 2352"/>
              <a:gd name="T22" fmla="*/ 2160 w 4320"/>
              <a:gd name="T23" fmla="*/ 2016 h 2352"/>
              <a:gd name="T24" fmla="*/ 2160 w 4320"/>
              <a:gd name="T25" fmla="*/ 2352 h 2352"/>
              <a:gd name="T26" fmla="*/ 0 w 4320"/>
              <a:gd name="T27" fmla="*/ 2352 h 2352"/>
              <a:gd name="T28" fmla="*/ 0 w 4320"/>
              <a:gd name="T29" fmla="*/ 0 h 2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20"/>
              <a:gd name="T46" fmla="*/ 0 h 2352"/>
              <a:gd name="T47" fmla="*/ 4320 w 4320"/>
              <a:gd name="T48" fmla="*/ 2352 h 2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20" h="2352">
                <a:moveTo>
                  <a:pt x="0" y="0"/>
                </a:moveTo>
                <a:lnTo>
                  <a:pt x="240" y="0"/>
                </a:lnTo>
                <a:lnTo>
                  <a:pt x="240" y="336"/>
                </a:lnTo>
                <a:lnTo>
                  <a:pt x="480" y="336"/>
                </a:lnTo>
                <a:lnTo>
                  <a:pt x="480" y="1008"/>
                </a:lnTo>
                <a:lnTo>
                  <a:pt x="2880" y="1008"/>
                </a:lnTo>
                <a:lnTo>
                  <a:pt x="2880" y="336"/>
                </a:lnTo>
                <a:lnTo>
                  <a:pt x="4080" y="336"/>
                </a:lnTo>
                <a:lnTo>
                  <a:pt x="4080" y="0"/>
                </a:lnTo>
                <a:lnTo>
                  <a:pt x="4320" y="0"/>
                </a:lnTo>
                <a:lnTo>
                  <a:pt x="4320" y="2016"/>
                </a:lnTo>
                <a:lnTo>
                  <a:pt x="2160" y="2016"/>
                </a:lnTo>
                <a:lnTo>
                  <a:pt x="2160" y="2352"/>
                </a:lnTo>
                <a:lnTo>
                  <a:pt x="0" y="2352"/>
                </a:lnTo>
                <a:lnTo>
                  <a:pt x="0" y="0"/>
                </a:lnTo>
                <a:close/>
              </a:path>
            </a:pathLst>
          </a:custGeom>
          <a:gradFill rotWithShape="1">
            <a:gsLst>
              <a:gs pos="0">
                <a:srgbClr val="95A3E7"/>
              </a:gs>
              <a:gs pos="100000">
                <a:srgbClr val="95C0FF">
                  <a:alpha val="50000"/>
                </a:srgbClr>
              </a:gs>
            </a:gsLst>
            <a:lin ang="18900000" scaled="1"/>
          </a:gradFill>
          <a:ln w="9525">
            <a:noFill/>
            <a:round/>
            <a:headEnd/>
            <a:tailEnd/>
          </a:ln>
        </p:spPr>
        <p:txBody>
          <a:bodyPr wrap="none" anchor="ctr"/>
          <a:lstStyle/>
          <a:p>
            <a:endParaRPr lang="en-US"/>
          </a:p>
        </p:txBody>
      </p:sp>
      <p:sp>
        <p:nvSpPr>
          <p:cNvPr id="57430" name="Line 88"/>
          <p:cNvSpPr>
            <a:spLocks noChangeShapeType="1"/>
          </p:cNvSpPr>
          <p:nvPr/>
        </p:nvSpPr>
        <p:spPr bwMode="auto">
          <a:xfrm flipH="1">
            <a:off x="1828800" y="1219200"/>
            <a:ext cx="5867400" cy="0"/>
          </a:xfrm>
          <a:prstGeom prst="line">
            <a:avLst/>
          </a:prstGeom>
          <a:noFill/>
          <a:ln w="9525">
            <a:solidFill>
              <a:schemeClr val="tx1"/>
            </a:solidFill>
            <a:round/>
            <a:headEnd/>
            <a:tailEnd type="triangle" w="med" len="med"/>
          </a:ln>
        </p:spPr>
        <p:txBody>
          <a:bodyPr wrap="none" anchor="ctr"/>
          <a:lstStyle/>
          <a:p>
            <a:endParaRPr lang="en-US"/>
          </a:p>
        </p:txBody>
      </p:sp>
      <p:sp>
        <p:nvSpPr>
          <p:cNvPr id="57431" name="Text Box 89"/>
          <p:cNvSpPr txBox="1">
            <a:spLocks noChangeArrowheads="1"/>
          </p:cNvSpPr>
          <p:nvPr/>
        </p:nvSpPr>
        <p:spPr bwMode="auto">
          <a:xfrm>
            <a:off x="3562350" y="914400"/>
            <a:ext cx="2381250" cy="304800"/>
          </a:xfrm>
          <a:prstGeom prst="rect">
            <a:avLst/>
          </a:prstGeom>
          <a:noFill/>
          <a:ln w="9525">
            <a:noFill/>
            <a:miter lim="800000"/>
            <a:headEnd/>
            <a:tailEnd/>
          </a:ln>
        </p:spPr>
        <p:txBody>
          <a:bodyPr wrap="none">
            <a:spAutoFit/>
          </a:bodyPr>
          <a:lstStyle/>
          <a:p>
            <a:pPr algn="ctr"/>
            <a:r>
              <a:rPr lang="en-US" sz="1400"/>
              <a:t>metallic character increases</a:t>
            </a:r>
          </a:p>
        </p:txBody>
      </p:sp>
      <p:sp>
        <p:nvSpPr>
          <p:cNvPr id="57432" name="Line 90"/>
          <p:cNvSpPr>
            <a:spLocks noChangeShapeType="1"/>
          </p:cNvSpPr>
          <p:nvPr/>
        </p:nvSpPr>
        <p:spPr bwMode="auto">
          <a:xfrm flipH="1">
            <a:off x="1828800" y="5791200"/>
            <a:ext cx="5867400" cy="0"/>
          </a:xfrm>
          <a:prstGeom prst="line">
            <a:avLst/>
          </a:prstGeom>
          <a:noFill/>
          <a:ln w="9525">
            <a:solidFill>
              <a:schemeClr val="tx1"/>
            </a:solidFill>
            <a:round/>
            <a:headEnd type="triangle" w="med" len="med"/>
            <a:tailEnd/>
          </a:ln>
        </p:spPr>
        <p:txBody>
          <a:bodyPr wrap="none" anchor="ctr"/>
          <a:lstStyle/>
          <a:p>
            <a:endParaRPr lang="en-US"/>
          </a:p>
        </p:txBody>
      </p:sp>
      <p:sp>
        <p:nvSpPr>
          <p:cNvPr id="57433" name="Text Box 91"/>
          <p:cNvSpPr txBox="1">
            <a:spLocks noChangeArrowheads="1"/>
          </p:cNvSpPr>
          <p:nvPr/>
        </p:nvSpPr>
        <p:spPr bwMode="auto">
          <a:xfrm>
            <a:off x="3414713" y="5486400"/>
            <a:ext cx="2676525" cy="304800"/>
          </a:xfrm>
          <a:prstGeom prst="rect">
            <a:avLst/>
          </a:prstGeom>
          <a:noFill/>
          <a:ln w="9525">
            <a:noFill/>
            <a:miter lim="800000"/>
            <a:headEnd/>
            <a:tailEnd/>
          </a:ln>
        </p:spPr>
        <p:txBody>
          <a:bodyPr wrap="none">
            <a:spAutoFit/>
          </a:bodyPr>
          <a:lstStyle/>
          <a:p>
            <a:pPr algn="ctr"/>
            <a:r>
              <a:rPr lang="en-US" sz="1400"/>
              <a:t>nonmetallic character increases</a:t>
            </a:r>
          </a:p>
        </p:txBody>
      </p:sp>
      <p:sp>
        <p:nvSpPr>
          <p:cNvPr id="57434" name="Line 92"/>
          <p:cNvSpPr>
            <a:spLocks noChangeShapeType="1"/>
          </p:cNvSpPr>
          <p:nvPr/>
        </p:nvSpPr>
        <p:spPr bwMode="auto">
          <a:xfrm>
            <a:off x="838200" y="1981200"/>
            <a:ext cx="0" cy="3048000"/>
          </a:xfrm>
          <a:prstGeom prst="line">
            <a:avLst/>
          </a:prstGeom>
          <a:noFill/>
          <a:ln w="9525">
            <a:solidFill>
              <a:schemeClr val="tx1"/>
            </a:solidFill>
            <a:round/>
            <a:headEnd/>
            <a:tailEnd type="triangle" w="med" len="med"/>
          </a:ln>
        </p:spPr>
        <p:txBody>
          <a:bodyPr wrap="none" anchor="ctr"/>
          <a:lstStyle/>
          <a:p>
            <a:endParaRPr lang="en-US"/>
          </a:p>
        </p:txBody>
      </p:sp>
      <p:sp>
        <p:nvSpPr>
          <p:cNvPr id="57435" name="Line 93"/>
          <p:cNvSpPr>
            <a:spLocks noChangeShapeType="1"/>
          </p:cNvSpPr>
          <p:nvPr/>
        </p:nvSpPr>
        <p:spPr bwMode="auto">
          <a:xfrm>
            <a:off x="8686800" y="1600200"/>
            <a:ext cx="0" cy="3048000"/>
          </a:xfrm>
          <a:prstGeom prst="line">
            <a:avLst/>
          </a:prstGeom>
          <a:noFill/>
          <a:ln w="9525">
            <a:solidFill>
              <a:schemeClr val="tx1"/>
            </a:solidFill>
            <a:round/>
            <a:headEnd type="triangle" w="med" len="med"/>
            <a:tailEnd/>
          </a:ln>
        </p:spPr>
        <p:txBody>
          <a:bodyPr wrap="none" anchor="ctr"/>
          <a:lstStyle/>
          <a:p>
            <a:endParaRPr lang="en-US"/>
          </a:p>
        </p:txBody>
      </p:sp>
      <p:sp>
        <p:nvSpPr>
          <p:cNvPr id="57436" name="Text Box 94"/>
          <p:cNvSpPr txBox="1">
            <a:spLocks noChangeArrowheads="1"/>
          </p:cNvSpPr>
          <p:nvPr/>
        </p:nvSpPr>
        <p:spPr bwMode="auto">
          <a:xfrm rot="-5400000">
            <a:off x="-581025" y="3248025"/>
            <a:ext cx="2381250" cy="304800"/>
          </a:xfrm>
          <a:prstGeom prst="rect">
            <a:avLst/>
          </a:prstGeom>
          <a:noFill/>
          <a:ln w="9525">
            <a:noFill/>
            <a:miter lim="800000"/>
            <a:headEnd/>
            <a:tailEnd/>
          </a:ln>
        </p:spPr>
        <p:txBody>
          <a:bodyPr wrap="none">
            <a:spAutoFit/>
          </a:bodyPr>
          <a:lstStyle/>
          <a:p>
            <a:pPr algn="ctr"/>
            <a:r>
              <a:rPr lang="en-US" sz="1400"/>
              <a:t>metallic character increases</a:t>
            </a:r>
          </a:p>
        </p:txBody>
      </p:sp>
      <p:sp>
        <p:nvSpPr>
          <p:cNvPr id="57437" name="Text Box 95"/>
          <p:cNvSpPr txBox="1">
            <a:spLocks noChangeArrowheads="1"/>
          </p:cNvSpPr>
          <p:nvPr/>
        </p:nvSpPr>
        <p:spPr bwMode="auto">
          <a:xfrm rot="-5400000">
            <a:off x="7119937" y="3014663"/>
            <a:ext cx="2676525" cy="304800"/>
          </a:xfrm>
          <a:prstGeom prst="rect">
            <a:avLst/>
          </a:prstGeom>
          <a:noFill/>
          <a:ln w="9525">
            <a:noFill/>
            <a:miter lim="800000"/>
            <a:headEnd/>
            <a:tailEnd/>
          </a:ln>
        </p:spPr>
        <p:txBody>
          <a:bodyPr wrap="none">
            <a:spAutoFit/>
          </a:bodyPr>
          <a:lstStyle/>
          <a:p>
            <a:pPr algn="ctr"/>
            <a:r>
              <a:rPr lang="en-US" sz="1400"/>
              <a:t>nonmetallic character increases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62000"/>
          </a:xfrm>
        </p:spPr>
        <p:txBody>
          <a:bodyPr/>
          <a:lstStyle/>
          <a:p>
            <a:pPr eaLnBrk="1" hangingPunct="1"/>
            <a:r>
              <a:rPr lang="en-US" smtClean="0"/>
              <a:t>Summary of Periodic Trends</a:t>
            </a:r>
          </a:p>
        </p:txBody>
      </p:sp>
      <p:sp>
        <p:nvSpPr>
          <p:cNvPr id="58371" name="Rectangle 3"/>
          <p:cNvSpPr>
            <a:spLocks noChangeArrowheads="1"/>
          </p:cNvSpPr>
          <p:nvPr/>
        </p:nvSpPr>
        <p:spPr bwMode="auto">
          <a:xfrm>
            <a:off x="3657600" y="3657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2" name="Rectangle 4"/>
          <p:cNvSpPr>
            <a:spLocks noChangeArrowheads="1"/>
          </p:cNvSpPr>
          <p:nvPr/>
        </p:nvSpPr>
        <p:spPr bwMode="auto">
          <a:xfrm>
            <a:off x="36576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3" name="Rectangle 5"/>
          <p:cNvSpPr>
            <a:spLocks noChangeArrowheads="1"/>
          </p:cNvSpPr>
          <p:nvPr/>
        </p:nvSpPr>
        <p:spPr bwMode="auto">
          <a:xfrm>
            <a:off x="36576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4" name="Rectangle 6"/>
          <p:cNvSpPr>
            <a:spLocks noChangeArrowheads="1"/>
          </p:cNvSpPr>
          <p:nvPr/>
        </p:nvSpPr>
        <p:spPr bwMode="auto">
          <a:xfrm>
            <a:off x="3657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5" name="Rectangle 7"/>
          <p:cNvSpPr>
            <a:spLocks noChangeArrowheads="1"/>
          </p:cNvSpPr>
          <p:nvPr/>
        </p:nvSpPr>
        <p:spPr bwMode="auto">
          <a:xfrm>
            <a:off x="3657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6" name="Rectangle 8"/>
          <p:cNvSpPr>
            <a:spLocks noChangeArrowheads="1"/>
          </p:cNvSpPr>
          <p:nvPr/>
        </p:nvSpPr>
        <p:spPr bwMode="auto">
          <a:xfrm>
            <a:off x="3657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7" name="Rectangle 9"/>
          <p:cNvSpPr>
            <a:spLocks noChangeArrowheads="1"/>
          </p:cNvSpPr>
          <p:nvPr/>
        </p:nvSpPr>
        <p:spPr bwMode="auto">
          <a:xfrm>
            <a:off x="3657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8" name="Rectangle 12"/>
          <p:cNvSpPr>
            <a:spLocks noChangeArrowheads="1"/>
          </p:cNvSpPr>
          <p:nvPr/>
        </p:nvSpPr>
        <p:spPr bwMode="auto">
          <a:xfrm>
            <a:off x="38862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79" name="Rectangle 13"/>
          <p:cNvSpPr>
            <a:spLocks noChangeArrowheads="1"/>
          </p:cNvSpPr>
          <p:nvPr/>
        </p:nvSpPr>
        <p:spPr bwMode="auto">
          <a:xfrm>
            <a:off x="38862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0" name="Rectangle 14"/>
          <p:cNvSpPr>
            <a:spLocks noChangeArrowheads="1"/>
          </p:cNvSpPr>
          <p:nvPr/>
        </p:nvSpPr>
        <p:spPr bwMode="auto">
          <a:xfrm>
            <a:off x="3886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1" name="Rectangle 15"/>
          <p:cNvSpPr>
            <a:spLocks noChangeArrowheads="1"/>
          </p:cNvSpPr>
          <p:nvPr/>
        </p:nvSpPr>
        <p:spPr bwMode="auto">
          <a:xfrm>
            <a:off x="3886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2" name="Rectangle 16"/>
          <p:cNvSpPr>
            <a:spLocks noChangeArrowheads="1"/>
          </p:cNvSpPr>
          <p:nvPr/>
        </p:nvSpPr>
        <p:spPr bwMode="auto">
          <a:xfrm>
            <a:off x="3886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3" name="Rectangle 17"/>
          <p:cNvSpPr>
            <a:spLocks noChangeArrowheads="1"/>
          </p:cNvSpPr>
          <p:nvPr/>
        </p:nvSpPr>
        <p:spPr bwMode="auto">
          <a:xfrm>
            <a:off x="3886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4" name="Rectangle 22"/>
          <p:cNvSpPr>
            <a:spLocks noChangeArrowheads="1"/>
          </p:cNvSpPr>
          <p:nvPr/>
        </p:nvSpPr>
        <p:spPr bwMode="auto">
          <a:xfrm>
            <a:off x="4114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5" name="Rectangle 23"/>
          <p:cNvSpPr>
            <a:spLocks noChangeArrowheads="1"/>
          </p:cNvSpPr>
          <p:nvPr/>
        </p:nvSpPr>
        <p:spPr bwMode="auto">
          <a:xfrm>
            <a:off x="4114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6" name="Rectangle 24"/>
          <p:cNvSpPr>
            <a:spLocks noChangeArrowheads="1"/>
          </p:cNvSpPr>
          <p:nvPr/>
        </p:nvSpPr>
        <p:spPr bwMode="auto">
          <a:xfrm>
            <a:off x="4114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7" name="Rectangle 25"/>
          <p:cNvSpPr>
            <a:spLocks noChangeArrowheads="1"/>
          </p:cNvSpPr>
          <p:nvPr/>
        </p:nvSpPr>
        <p:spPr bwMode="auto">
          <a:xfrm>
            <a:off x="4114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8" name="Rectangle 30"/>
          <p:cNvSpPr>
            <a:spLocks noChangeArrowheads="1"/>
          </p:cNvSpPr>
          <p:nvPr/>
        </p:nvSpPr>
        <p:spPr bwMode="auto">
          <a:xfrm>
            <a:off x="43434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89" name="Rectangle 31"/>
          <p:cNvSpPr>
            <a:spLocks noChangeArrowheads="1"/>
          </p:cNvSpPr>
          <p:nvPr/>
        </p:nvSpPr>
        <p:spPr bwMode="auto">
          <a:xfrm>
            <a:off x="43434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0" name="Rectangle 32"/>
          <p:cNvSpPr>
            <a:spLocks noChangeArrowheads="1"/>
          </p:cNvSpPr>
          <p:nvPr/>
        </p:nvSpPr>
        <p:spPr bwMode="auto">
          <a:xfrm>
            <a:off x="43434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1" name="Rectangle 33"/>
          <p:cNvSpPr>
            <a:spLocks noChangeArrowheads="1"/>
          </p:cNvSpPr>
          <p:nvPr/>
        </p:nvSpPr>
        <p:spPr bwMode="auto">
          <a:xfrm>
            <a:off x="43434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2" name="Rectangle 38"/>
          <p:cNvSpPr>
            <a:spLocks noChangeArrowheads="1"/>
          </p:cNvSpPr>
          <p:nvPr/>
        </p:nvSpPr>
        <p:spPr bwMode="auto">
          <a:xfrm>
            <a:off x="45720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3" name="Rectangle 39"/>
          <p:cNvSpPr>
            <a:spLocks noChangeArrowheads="1"/>
          </p:cNvSpPr>
          <p:nvPr/>
        </p:nvSpPr>
        <p:spPr bwMode="auto">
          <a:xfrm>
            <a:off x="45720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4" name="Rectangle 40"/>
          <p:cNvSpPr>
            <a:spLocks noChangeArrowheads="1"/>
          </p:cNvSpPr>
          <p:nvPr/>
        </p:nvSpPr>
        <p:spPr bwMode="auto">
          <a:xfrm>
            <a:off x="45720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5" name="Rectangle 41"/>
          <p:cNvSpPr>
            <a:spLocks noChangeArrowheads="1"/>
          </p:cNvSpPr>
          <p:nvPr/>
        </p:nvSpPr>
        <p:spPr bwMode="auto">
          <a:xfrm>
            <a:off x="45720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6" name="Rectangle 42"/>
          <p:cNvSpPr>
            <a:spLocks noChangeArrowheads="1"/>
          </p:cNvSpPr>
          <p:nvPr/>
        </p:nvSpPr>
        <p:spPr bwMode="auto">
          <a:xfrm>
            <a:off x="45720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7" name="Rectangle 46"/>
          <p:cNvSpPr>
            <a:spLocks noChangeArrowheads="1"/>
          </p:cNvSpPr>
          <p:nvPr/>
        </p:nvSpPr>
        <p:spPr bwMode="auto">
          <a:xfrm>
            <a:off x="4800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8" name="Rectangle 47"/>
          <p:cNvSpPr>
            <a:spLocks noChangeArrowheads="1"/>
          </p:cNvSpPr>
          <p:nvPr/>
        </p:nvSpPr>
        <p:spPr bwMode="auto">
          <a:xfrm>
            <a:off x="4800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399" name="Rectangle 48"/>
          <p:cNvSpPr>
            <a:spLocks noChangeArrowheads="1"/>
          </p:cNvSpPr>
          <p:nvPr/>
        </p:nvSpPr>
        <p:spPr bwMode="auto">
          <a:xfrm>
            <a:off x="4800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0" name="Rectangle 49"/>
          <p:cNvSpPr>
            <a:spLocks noChangeArrowheads="1"/>
          </p:cNvSpPr>
          <p:nvPr/>
        </p:nvSpPr>
        <p:spPr bwMode="auto">
          <a:xfrm>
            <a:off x="4800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1" name="Rectangle 50"/>
          <p:cNvSpPr>
            <a:spLocks noChangeArrowheads="1"/>
          </p:cNvSpPr>
          <p:nvPr/>
        </p:nvSpPr>
        <p:spPr bwMode="auto">
          <a:xfrm>
            <a:off x="48006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2" name="Rectangle 54"/>
          <p:cNvSpPr>
            <a:spLocks noChangeArrowheads="1"/>
          </p:cNvSpPr>
          <p:nvPr/>
        </p:nvSpPr>
        <p:spPr bwMode="auto">
          <a:xfrm>
            <a:off x="5029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3" name="Rectangle 55"/>
          <p:cNvSpPr>
            <a:spLocks noChangeArrowheads="1"/>
          </p:cNvSpPr>
          <p:nvPr/>
        </p:nvSpPr>
        <p:spPr bwMode="auto">
          <a:xfrm>
            <a:off x="5029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4" name="Rectangle 56"/>
          <p:cNvSpPr>
            <a:spLocks noChangeArrowheads="1"/>
          </p:cNvSpPr>
          <p:nvPr/>
        </p:nvSpPr>
        <p:spPr bwMode="auto">
          <a:xfrm>
            <a:off x="5029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5" name="Rectangle 57"/>
          <p:cNvSpPr>
            <a:spLocks noChangeArrowheads="1"/>
          </p:cNvSpPr>
          <p:nvPr/>
        </p:nvSpPr>
        <p:spPr bwMode="auto">
          <a:xfrm>
            <a:off x="5029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6" name="Rectangle 58"/>
          <p:cNvSpPr>
            <a:spLocks noChangeArrowheads="1"/>
          </p:cNvSpPr>
          <p:nvPr/>
        </p:nvSpPr>
        <p:spPr bwMode="auto">
          <a:xfrm>
            <a:off x="50292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7" name="Rectangle 62"/>
          <p:cNvSpPr>
            <a:spLocks noChangeArrowheads="1"/>
          </p:cNvSpPr>
          <p:nvPr/>
        </p:nvSpPr>
        <p:spPr bwMode="auto">
          <a:xfrm>
            <a:off x="5257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8" name="Rectangle 63"/>
          <p:cNvSpPr>
            <a:spLocks noChangeArrowheads="1"/>
          </p:cNvSpPr>
          <p:nvPr/>
        </p:nvSpPr>
        <p:spPr bwMode="auto">
          <a:xfrm>
            <a:off x="5257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09" name="Rectangle 64"/>
          <p:cNvSpPr>
            <a:spLocks noChangeArrowheads="1"/>
          </p:cNvSpPr>
          <p:nvPr/>
        </p:nvSpPr>
        <p:spPr bwMode="auto">
          <a:xfrm>
            <a:off x="5257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0" name="Rectangle 65"/>
          <p:cNvSpPr>
            <a:spLocks noChangeArrowheads="1"/>
          </p:cNvSpPr>
          <p:nvPr/>
        </p:nvSpPr>
        <p:spPr bwMode="auto">
          <a:xfrm>
            <a:off x="5257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1" name="Rectangle 66"/>
          <p:cNvSpPr>
            <a:spLocks noChangeArrowheads="1"/>
          </p:cNvSpPr>
          <p:nvPr/>
        </p:nvSpPr>
        <p:spPr bwMode="auto">
          <a:xfrm>
            <a:off x="52578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2" name="Rectangle 70"/>
          <p:cNvSpPr>
            <a:spLocks noChangeArrowheads="1"/>
          </p:cNvSpPr>
          <p:nvPr/>
        </p:nvSpPr>
        <p:spPr bwMode="auto">
          <a:xfrm>
            <a:off x="54864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3" name="Rectangle 71"/>
          <p:cNvSpPr>
            <a:spLocks noChangeArrowheads="1"/>
          </p:cNvSpPr>
          <p:nvPr/>
        </p:nvSpPr>
        <p:spPr bwMode="auto">
          <a:xfrm>
            <a:off x="54864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4" name="Rectangle 72"/>
          <p:cNvSpPr>
            <a:spLocks noChangeArrowheads="1"/>
          </p:cNvSpPr>
          <p:nvPr/>
        </p:nvSpPr>
        <p:spPr bwMode="auto">
          <a:xfrm>
            <a:off x="54864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5" name="Rectangle 73"/>
          <p:cNvSpPr>
            <a:spLocks noChangeArrowheads="1"/>
          </p:cNvSpPr>
          <p:nvPr/>
        </p:nvSpPr>
        <p:spPr bwMode="auto">
          <a:xfrm>
            <a:off x="54864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6" name="Rectangle 74"/>
          <p:cNvSpPr>
            <a:spLocks noChangeArrowheads="1"/>
          </p:cNvSpPr>
          <p:nvPr/>
        </p:nvSpPr>
        <p:spPr bwMode="auto">
          <a:xfrm>
            <a:off x="54864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7" name="Rectangle 78"/>
          <p:cNvSpPr>
            <a:spLocks noChangeArrowheads="1"/>
          </p:cNvSpPr>
          <p:nvPr/>
        </p:nvSpPr>
        <p:spPr bwMode="auto">
          <a:xfrm>
            <a:off x="57150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8" name="Rectangle 79"/>
          <p:cNvSpPr>
            <a:spLocks noChangeArrowheads="1"/>
          </p:cNvSpPr>
          <p:nvPr/>
        </p:nvSpPr>
        <p:spPr bwMode="auto">
          <a:xfrm>
            <a:off x="57150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19" name="Rectangle 80"/>
          <p:cNvSpPr>
            <a:spLocks noChangeArrowheads="1"/>
          </p:cNvSpPr>
          <p:nvPr/>
        </p:nvSpPr>
        <p:spPr bwMode="auto">
          <a:xfrm>
            <a:off x="57150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0" name="Rectangle 81"/>
          <p:cNvSpPr>
            <a:spLocks noChangeArrowheads="1"/>
          </p:cNvSpPr>
          <p:nvPr/>
        </p:nvSpPr>
        <p:spPr bwMode="auto">
          <a:xfrm>
            <a:off x="57150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1" name="Rectangle 82"/>
          <p:cNvSpPr>
            <a:spLocks noChangeArrowheads="1"/>
          </p:cNvSpPr>
          <p:nvPr/>
        </p:nvSpPr>
        <p:spPr bwMode="auto">
          <a:xfrm>
            <a:off x="57150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2" name="Rectangle 86"/>
          <p:cNvSpPr>
            <a:spLocks noChangeArrowheads="1"/>
          </p:cNvSpPr>
          <p:nvPr/>
        </p:nvSpPr>
        <p:spPr bwMode="auto">
          <a:xfrm>
            <a:off x="5943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3" name="Rectangle 87"/>
          <p:cNvSpPr>
            <a:spLocks noChangeArrowheads="1"/>
          </p:cNvSpPr>
          <p:nvPr/>
        </p:nvSpPr>
        <p:spPr bwMode="auto">
          <a:xfrm>
            <a:off x="5943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4" name="Rectangle 88"/>
          <p:cNvSpPr>
            <a:spLocks noChangeArrowheads="1"/>
          </p:cNvSpPr>
          <p:nvPr/>
        </p:nvSpPr>
        <p:spPr bwMode="auto">
          <a:xfrm>
            <a:off x="5943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5" name="Rectangle 89"/>
          <p:cNvSpPr>
            <a:spLocks noChangeArrowheads="1"/>
          </p:cNvSpPr>
          <p:nvPr/>
        </p:nvSpPr>
        <p:spPr bwMode="auto">
          <a:xfrm>
            <a:off x="5943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6" name="Rectangle 90"/>
          <p:cNvSpPr>
            <a:spLocks noChangeArrowheads="1"/>
          </p:cNvSpPr>
          <p:nvPr/>
        </p:nvSpPr>
        <p:spPr bwMode="auto">
          <a:xfrm>
            <a:off x="59436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7" name="Rectangle 94"/>
          <p:cNvSpPr>
            <a:spLocks noChangeArrowheads="1"/>
          </p:cNvSpPr>
          <p:nvPr/>
        </p:nvSpPr>
        <p:spPr bwMode="auto">
          <a:xfrm>
            <a:off x="6172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8" name="Rectangle 95"/>
          <p:cNvSpPr>
            <a:spLocks noChangeArrowheads="1"/>
          </p:cNvSpPr>
          <p:nvPr/>
        </p:nvSpPr>
        <p:spPr bwMode="auto">
          <a:xfrm>
            <a:off x="6172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29" name="Rectangle 96"/>
          <p:cNvSpPr>
            <a:spLocks noChangeArrowheads="1"/>
          </p:cNvSpPr>
          <p:nvPr/>
        </p:nvSpPr>
        <p:spPr bwMode="auto">
          <a:xfrm>
            <a:off x="6172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0" name="Rectangle 97"/>
          <p:cNvSpPr>
            <a:spLocks noChangeArrowheads="1"/>
          </p:cNvSpPr>
          <p:nvPr/>
        </p:nvSpPr>
        <p:spPr bwMode="auto">
          <a:xfrm>
            <a:off x="6172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1" name="Rectangle 98"/>
          <p:cNvSpPr>
            <a:spLocks noChangeArrowheads="1"/>
          </p:cNvSpPr>
          <p:nvPr/>
        </p:nvSpPr>
        <p:spPr bwMode="auto">
          <a:xfrm>
            <a:off x="61722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2" name="Rectangle 100"/>
          <p:cNvSpPr>
            <a:spLocks noChangeArrowheads="1"/>
          </p:cNvSpPr>
          <p:nvPr/>
        </p:nvSpPr>
        <p:spPr bwMode="auto">
          <a:xfrm>
            <a:off x="64008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3" name="Rectangle 101"/>
          <p:cNvSpPr>
            <a:spLocks noChangeArrowheads="1"/>
          </p:cNvSpPr>
          <p:nvPr/>
        </p:nvSpPr>
        <p:spPr bwMode="auto">
          <a:xfrm>
            <a:off x="64008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4" name="Rectangle 102"/>
          <p:cNvSpPr>
            <a:spLocks noChangeArrowheads="1"/>
          </p:cNvSpPr>
          <p:nvPr/>
        </p:nvSpPr>
        <p:spPr bwMode="auto">
          <a:xfrm>
            <a:off x="6400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5" name="Rectangle 103"/>
          <p:cNvSpPr>
            <a:spLocks noChangeArrowheads="1"/>
          </p:cNvSpPr>
          <p:nvPr/>
        </p:nvSpPr>
        <p:spPr bwMode="auto">
          <a:xfrm>
            <a:off x="6400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6" name="Rectangle 104"/>
          <p:cNvSpPr>
            <a:spLocks noChangeArrowheads="1"/>
          </p:cNvSpPr>
          <p:nvPr/>
        </p:nvSpPr>
        <p:spPr bwMode="auto">
          <a:xfrm>
            <a:off x="6400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7" name="Rectangle 105"/>
          <p:cNvSpPr>
            <a:spLocks noChangeArrowheads="1"/>
          </p:cNvSpPr>
          <p:nvPr/>
        </p:nvSpPr>
        <p:spPr bwMode="auto">
          <a:xfrm>
            <a:off x="6400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8" name="Rectangle 106"/>
          <p:cNvSpPr>
            <a:spLocks noChangeArrowheads="1"/>
          </p:cNvSpPr>
          <p:nvPr/>
        </p:nvSpPr>
        <p:spPr bwMode="auto">
          <a:xfrm>
            <a:off x="64008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39" name="Rectangle 108"/>
          <p:cNvSpPr>
            <a:spLocks noChangeArrowheads="1"/>
          </p:cNvSpPr>
          <p:nvPr/>
        </p:nvSpPr>
        <p:spPr bwMode="auto">
          <a:xfrm>
            <a:off x="66294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0" name="Rectangle 109"/>
          <p:cNvSpPr>
            <a:spLocks noChangeArrowheads="1"/>
          </p:cNvSpPr>
          <p:nvPr/>
        </p:nvSpPr>
        <p:spPr bwMode="auto">
          <a:xfrm>
            <a:off x="66294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1" name="Rectangle 110"/>
          <p:cNvSpPr>
            <a:spLocks noChangeArrowheads="1"/>
          </p:cNvSpPr>
          <p:nvPr/>
        </p:nvSpPr>
        <p:spPr bwMode="auto">
          <a:xfrm>
            <a:off x="66294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2" name="Rectangle 111"/>
          <p:cNvSpPr>
            <a:spLocks noChangeArrowheads="1"/>
          </p:cNvSpPr>
          <p:nvPr/>
        </p:nvSpPr>
        <p:spPr bwMode="auto">
          <a:xfrm>
            <a:off x="66294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3" name="Rectangle 112"/>
          <p:cNvSpPr>
            <a:spLocks noChangeArrowheads="1"/>
          </p:cNvSpPr>
          <p:nvPr/>
        </p:nvSpPr>
        <p:spPr bwMode="auto">
          <a:xfrm>
            <a:off x="66294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4" name="Rectangle 113"/>
          <p:cNvSpPr>
            <a:spLocks noChangeArrowheads="1"/>
          </p:cNvSpPr>
          <p:nvPr/>
        </p:nvSpPr>
        <p:spPr bwMode="auto">
          <a:xfrm>
            <a:off x="66294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5" name="Rectangle 114"/>
          <p:cNvSpPr>
            <a:spLocks noChangeArrowheads="1"/>
          </p:cNvSpPr>
          <p:nvPr/>
        </p:nvSpPr>
        <p:spPr bwMode="auto">
          <a:xfrm>
            <a:off x="66294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6" name="Rectangle 116"/>
          <p:cNvSpPr>
            <a:spLocks noChangeArrowheads="1"/>
          </p:cNvSpPr>
          <p:nvPr/>
        </p:nvSpPr>
        <p:spPr bwMode="auto">
          <a:xfrm>
            <a:off x="68580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7" name="Rectangle 117"/>
          <p:cNvSpPr>
            <a:spLocks noChangeArrowheads="1"/>
          </p:cNvSpPr>
          <p:nvPr/>
        </p:nvSpPr>
        <p:spPr bwMode="auto">
          <a:xfrm>
            <a:off x="68580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8" name="Rectangle 118"/>
          <p:cNvSpPr>
            <a:spLocks noChangeArrowheads="1"/>
          </p:cNvSpPr>
          <p:nvPr/>
        </p:nvSpPr>
        <p:spPr bwMode="auto">
          <a:xfrm>
            <a:off x="68580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49" name="Rectangle 119"/>
          <p:cNvSpPr>
            <a:spLocks noChangeArrowheads="1"/>
          </p:cNvSpPr>
          <p:nvPr/>
        </p:nvSpPr>
        <p:spPr bwMode="auto">
          <a:xfrm>
            <a:off x="68580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0" name="Rectangle 120"/>
          <p:cNvSpPr>
            <a:spLocks noChangeArrowheads="1"/>
          </p:cNvSpPr>
          <p:nvPr/>
        </p:nvSpPr>
        <p:spPr bwMode="auto">
          <a:xfrm>
            <a:off x="68580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1" name="Rectangle 121"/>
          <p:cNvSpPr>
            <a:spLocks noChangeArrowheads="1"/>
          </p:cNvSpPr>
          <p:nvPr/>
        </p:nvSpPr>
        <p:spPr bwMode="auto">
          <a:xfrm>
            <a:off x="68580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2" name="Rectangle 122"/>
          <p:cNvSpPr>
            <a:spLocks noChangeArrowheads="1"/>
          </p:cNvSpPr>
          <p:nvPr/>
        </p:nvSpPr>
        <p:spPr bwMode="auto">
          <a:xfrm>
            <a:off x="68580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3" name="Rectangle 124"/>
          <p:cNvSpPr>
            <a:spLocks noChangeArrowheads="1"/>
          </p:cNvSpPr>
          <p:nvPr/>
        </p:nvSpPr>
        <p:spPr bwMode="auto">
          <a:xfrm>
            <a:off x="70866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4" name="Rectangle 125"/>
          <p:cNvSpPr>
            <a:spLocks noChangeArrowheads="1"/>
          </p:cNvSpPr>
          <p:nvPr/>
        </p:nvSpPr>
        <p:spPr bwMode="auto">
          <a:xfrm>
            <a:off x="70866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5" name="Rectangle 126"/>
          <p:cNvSpPr>
            <a:spLocks noChangeArrowheads="1"/>
          </p:cNvSpPr>
          <p:nvPr/>
        </p:nvSpPr>
        <p:spPr bwMode="auto">
          <a:xfrm>
            <a:off x="70866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6" name="Rectangle 127"/>
          <p:cNvSpPr>
            <a:spLocks noChangeArrowheads="1"/>
          </p:cNvSpPr>
          <p:nvPr/>
        </p:nvSpPr>
        <p:spPr bwMode="auto">
          <a:xfrm>
            <a:off x="70866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7" name="Rectangle 128"/>
          <p:cNvSpPr>
            <a:spLocks noChangeArrowheads="1"/>
          </p:cNvSpPr>
          <p:nvPr/>
        </p:nvSpPr>
        <p:spPr bwMode="auto">
          <a:xfrm>
            <a:off x="70866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8" name="Rectangle 129"/>
          <p:cNvSpPr>
            <a:spLocks noChangeArrowheads="1"/>
          </p:cNvSpPr>
          <p:nvPr/>
        </p:nvSpPr>
        <p:spPr bwMode="auto">
          <a:xfrm>
            <a:off x="70866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59" name="Rectangle 130"/>
          <p:cNvSpPr>
            <a:spLocks noChangeArrowheads="1"/>
          </p:cNvSpPr>
          <p:nvPr/>
        </p:nvSpPr>
        <p:spPr bwMode="auto">
          <a:xfrm>
            <a:off x="70866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0" name="Rectangle 132"/>
          <p:cNvSpPr>
            <a:spLocks noChangeArrowheads="1"/>
          </p:cNvSpPr>
          <p:nvPr/>
        </p:nvSpPr>
        <p:spPr bwMode="auto">
          <a:xfrm>
            <a:off x="73152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1" name="Rectangle 133"/>
          <p:cNvSpPr>
            <a:spLocks noChangeArrowheads="1"/>
          </p:cNvSpPr>
          <p:nvPr/>
        </p:nvSpPr>
        <p:spPr bwMode="auto">
          <a:xfrm>
            <a:off x="73152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2" name="Rectangle 134"/>
          <p:cNvSpPr>
            <a:spLocks noChangeArrowheads="1"/>
          </p:cNvSpPr>
          <p:nvPr/>
        </p:nvSpPr>
        <p:spPr bwMode="auto">
          <a:xfrm>
            <a:off x="73152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3" name="Rectangle 135"/>
          <p:cNvSpPr>
            <a:spLocks noChangeArrowheads="1"/>
          </p:cNvSpPr>
          <p:nvPr/>
        </p:nvSpPr>
        <p:spPr bwMode="auto">
          <a:xfrm>
            <a:off x="73152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4" name="Rectangle 136"/>
          <p:cNvSpPr>
            <a:spLocks noChangeArrowheads="1"/>
          </p:cNvSpPr>
          <p:nvPr/>
        </p:nvSpPr>
        <p:spPr bwMode="auto">
          <a:xfrm>
            <a:off x="73152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5" name="Rectangle 137"/>
          <p:cNvSpPr>
            <a:spLocks noChangeArrowheads="1"/>
          </p:cNvSpPr>
          <p:nvPr/>
        </p:nvSpPr>
        <p:spPr bwMode="auto">
          <a:xfrm>
            <a:off x="73152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6" name="Rectangle 138"/>
          <p:cNvSpPr>
            <a:spLocks noChangeArrowheads="1"/>
          </p:cNvSpPr>
          <p:nvPr/>
        </p:nvSpPr>
        <p:spPr bwMode="auto">
          <a:xfrm>
            <a:off x="73152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7" name="Rectangle 139"/>
          <p:cNvSpPr>
            <a:spLocks noChangeArrowheads="1"/>
          </p:cNvSpPr>
          <p:nvPr/>
        </p:nvSpPr>
        <p:spPr bwMode="auto">
          <a:xfrm>
            <a:off x="7543800" y="3657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8" name="Rectangle 140"/>
          <p:cNvSpPr>
            <a:spLocks noChangeArrowheads="1"/>
          </p:cNvSpPr>
          <p:nvPr/>
        </p:nvSpPr>
        <p:spPr bwMode="auto">
          <a:xfrm>
            <a:off x="7543800" y="3886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69" name="Rectangle 141"/>
          <p:cNvSpPr>
            <a:spLocks noChangeArrowheads="1"/>
          </p:cNvSpPr>
          <p:nvPr/>
        </p:nvSpPr>
        <p:spPr bwMode="auto">
          <a:xfrm>
            <a:off x="7543800" y="41148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0" name="Rectangle 142"/>
          <p:cNvSpPr>
            <a:spLocks noChangeArrowheads="1"/>
          </p:cNvSpPr>
          <p:nvPr/>
        </p:nvSpPr>
        <p:spPr bwMode="auto">
          <a:xfrm>
            <a:off x="7543800" y="4343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1" name="Rectangle 143"/>
          <p:cNvSpPr>
            <a:spLocks noChangeArrowheads="1"/>
          </p:cNvSpPr>
          <p:nvPr/>
        </p:nvSpPr>
        <p:spPr bwMode="auto">
          <a:xfrm>
            <a:off x="7543800" y="4572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2" name="Rectangle 144"/>
          <p:cNvSpPr>
            <a:spLocks noChangeArrowheads="1"/>
          </p:cNvSpPr>
          <p:nvPr/>
        </p:nvSpPr>
        <p:spPr bwMode="auto">
          <a:xfrm>
            <a:off x="7543800" y="48006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3" name="Rectangle 145"/>
          <p:cNvSpPr>
            <a:spLocks noChangeArrowheads="1"/>
          </p:cNvSpPr>
          <p:nvPr/>
        </p:nvSpPr>
        <p:spPr bwMode="auto">
          <a:xfrm>
            <a:off x="7543800" y="50292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4" name="Rectangle 146"/>
          <p:cNvSpPr>
            <a:spLocks noChangeArrowheads="1"/>
          </p:cNvSpPr>
          <p:nvPr/>
        </p:nvSpPr>
        <p:spPr bwMode="auto">
          <a:xfrm>
            <a:off x="7543800" y="54864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5" name="Rectangle 168"/>
          <p:cNvSpPr>
            <a:spLocks noChangeArrowheads="1"/>
          </p:cNvSpPr>
          <p:nvPr/>
        </p:nvSpPr>
        <p:spPr bwMode="auto">
          <a:xfrm>
            <a:off x="45720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6" name="Rectangle 169"/>
          <p:cNvSpPr>
            <a:spLocks noChangeArrowheads="1"/>
          </p:cNvSpPr>
          <p:nvPr/>
        </p:nvSpPr>
        <p:spPr bwMode="auto">
          <a:xfrm>
            <a:off x="48006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7" name="Rectangle 170"/>
          <p:cNvSpPr>
            <a:spLocks noChangeArrowheads="1"/>
          </p:cNvSpPr>
          <p:nvPr/>
        </p:nvSpPr>
        <p:spPr bwMode="auto">
          <a:xfrm>
            <a:off x="50292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8" name="Rectangle 171"/>
          <p:cNvSpPr>
            <a:spLocks noChangeArrowheads="1"/>
          </p:cNvSpPr>
          <p:nvPr/>
        </p:nvSpPr>
        <p:spPr bwMode="auto">
          <a:xfrm>
            <a:off x="52578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79" name="Rectangle 172"/>
          <p:cNvSpPr>
            <a:spLocks noChangeArrowheads="1"/>
          </p:cNvSpPr>
          <p:nvPr/>
        </p:nvSpPr>
        <p:spPr bwMode="auto">
          <a:xfrm>
            <a:off x="54864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0" name="Rectangle 173"/>
          <p:cNvSpPr>
            <a:spLocks noChangeArrowheads="1"/>
          </p:cNvSpPr>
          <p:nvPr/>
        </p:nvSpPr>
        <p:spPr bwMode="auto">
          <a:xfrm>
            <a:off x="57150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1" name="Rectangle 174"/>
          <p:cNvSpPr>
            <a:spLocks noChangeArrowheads="1"/>
          </p:cNvSpPr>
          <p:nvPr/>
        </p:nvSpPr>
        <p:spPr bwMode="auto">
          <a:xfrm>
            <a:off x="59436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2" name="Rectangle 175"/>
          <p:cNvSpPr>
            <a:spLocks noChangeArrowheads="1"/>
          </p:cNvSpPr>
          <p:nvPr/>
        </p:nvSpPr>
        <p:spPr bwMode="auto">
          <a:xfrm>
            <a:off x="61722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3" name="Rectangle 176"/>
          <p:cNvSpPr>
            <a:spLocks noChangeArrowheads="1"/>
          </p:cNvSpPr>
          <p:nvPr/>
        </p:nvSpPr>
        <p:spPr bwMode="auto">
          <a:xfrm>
            <a:off x="64008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4" name="Rectangle 177"/>
          <p:cNvSpPr>
            <a:spLocks noChangeArrowheads="1"/>
          </p:cNvSpPr>
          <p:nvPr/>
        </p:nvSpPr>
        <p:spPr bwMode="auto">
          <a:xfrm>
            <a:off x="66294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5" name="Rectangle 178"/>
          <p:cNvSpPr>
            <a:spLocks noChangeArrowheads="1"/>
          </p:cNvSpPr>
          <p:nvPr/>
        </p:nvSpPr>
        <p:spPr bwMode="auto">
          <a:xfrm>
            <a:off x="68580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6" name="Rectangle 179"/>
          <p:cNvSpPr>
            <a:spLocks noChangeArrowheads="1"/>
          </p:cNvSpPr>
          <p:nvPr/>
        </p:nvSpPr>
        <p:spPr bwMode="auto">
          <a:xfrm>
            <a:off x="70866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7" name="Rectangle 180"/>
          <p:cNvSpPr>
            <a:spLocks noChangeArrowheads="1"/>
          </p:cNvSpPr>
          <p:nvPr/>
        </p:nvSpPr>
        <p:spPr bwMode="auto">
          <a:xfrm>
            <a:off x="73152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8" name="Rectangle 181"/>
          <p:cNvSpPr>
            <a:spLocks noChangeArrowheads="1"/>
          </p:cNvSpPr>
          <p:nvPr/>
        </p:nvSpPr>
        <p:spPr bwMode="auto">
          <a:xfrm>
            <a:off x="7543800" y="5715000"/>
            <a:ext cx="228600" cy="228600"/>
          </a:xfrm>
          <a:prstGeom prst="rect">
            <a:avLst/>
          </a:prstGeom>
          <a:solidFill>
            <a:srgbClr val="FFCC99">
              <a:alpha val="50195"/>
            </a:srgbClr>
          </a:solidFill>
          <a:ln w="9525">
            <a:solidFill>
              <a:schemeClr val="tx1"/>
            </a:solidFill>
            <a:miter lim="800000"/>
            <a:headEnd/>
            <a:tailEnd/>
          </a:ln>
        </p:spPr>
        <p:txBody>
          <a:bodyPr wrap="none" anchor="ctr"/>
          <a:lstStyle/>
          <a:p>
            <a:endParaRPr lang="en-US"/>
          </a:p>
        </p:txBody>
      </p:sp>
      <p:sp>
        <p:nvSpPr>
          <p:cNvPr id="58489" name="Text Box 184"/>
          <p:cNvSpPr txBox="1">
            <a:spLocks noChangeArrowheads="1"/>
          </p:cNvSpPr>
          <p:nvPr/>
        </p:nvSpPr>
        <p:spPr bwMode="auto">
          <a:xfrm>
            <a:off x="3489325" y="6107113"/>
            <a:ext cx="4032250" cy="517525"/>
          </a:xfrm>
          <a:prstGeom prst="rect">
            <a:avLst/>
          </a:prstGeom>
          <a:noFill/>
          <a:ln w="9525">
            <a:noFill/>
            <a:miter lim="800000"/>
            <a:headEnd/>
            <a:tailEnd/>
          </a:ln>
        </p:spPr>
        <p:txBody>
          <a:bodyPr wrap="none">
            <a:spAutoFit/>
          </a:bodyPr>
          <a:lstStyle/>
          <a:p>
            <a:r>
              <a:rPr lang="en-US" sz="1400"/>
              <a:t>Ionic size (cations)	            Ionic size (anions)</a:t>
            </a:r>
          </a:p>
          <a:p>
            <a:r>
              <a:rPr lang="en-US" sz="1400"/>
              <a:t>decreases		            decreases</a:t>
            </a:r>
          </a:p>
        </p:txBody>
      </p:sp>
      <p:sp>
        <p:nvSpPr>
          <p:cNvPr id="58490" name="AutoShape 190"/>
          <p:cNvSpPr>
            <a:spLocks noChangeArrowheads="1"/>
          </p:cNvSpPr>
          <p:nvPr/>
        </p:nvSpPr>
        <p:spPr bwMode="auto">
          <a:xfrm>
            <a:off x="3886200" y="1295400"/>
            <a:ext cx="2895600" cy="2590800"/>
          </a:xfrm>
          <a:prstGeom prst="rightArrow">
            <a:avLst>
              <a:gd name="adj1" fmla="val 50000"/>
              <a:gd name="adj2" fmla="val 27941"/>
            </a:avLst>
          </a:prstGeom>
          <a:solidFill>
            <a:srgbClr val="D4D4F4">
              <a:alpha val="50195"/>
            </a:srgbClr>
          </a:solidFill>
          <a:ln w="9525">
            <a:solidFill>
              <a:schemeClr val="tx1"/>
            </a:solidFill>
            <a:miter lim="800000"/>
            <a:headEnd/>
            <a:tailEnd/>
          </a:ln>
        </p:spPr>
        <p:txBody>
          <a:bodyPr wrap="none" anchor="ctr"/>
          <a:lstStyle/>
          <a:p>
            <a:endParaRPr lang="en-US"/>
          </a:p>
        </p:txBody>
      </p:sp>
      <p:sp>
        <p:nvSpPr>
          <p:cNvPr id="58491" name="Text Box 191"/>
          <p:cNvSpPr txBox="1">
            <a:spLocks noChangeArrowheads="1"/>
          </p:cNvSpPr>
          <p:nvPr/>
        </p:nvSpPr>
        <p:spPr bwMode="auto">
          <a:xfrm>
            <a:off x="4038600" y="2044700"/>
            <a:ext cx="2755900" cy="1155700"/>
          </a:xfrm>
          <a:prstGeom prst="rect">
            <a:avLst/>
          </a:prstGeom>
          <a:noFill/>
          <a:ln w="9525">
            <a:noFill/>
            <a:miter lim="800000"/>
            <a:headEnd/>
            <a:tailEnd/>
          </a:ln>
        </p:spPr>
        <p:txBody>
          <a:bodyPr>
            <a:spAutoFit/>
          </a:bodyPr>
          <a:lstStyle/>
          <a:p>
            <a:r>
              <a:rPr lang="en-US" sz="1400" b="1"/>
              <a:t>Shielding is constant</a:t>
            </a:r>
          </a:p>
          <a:p>
            <a:r>
              <a:rPr lang="en-US" sz="1400" b="1"/>
              <a:t>Atomic radius decreases</a:t>
            </a:r>
          </a:p>
          <a:p>
            <a:r>
              <a:rPr lang="en-US" sz="1400" b="1"/>
              <a:t>Ionization energy increases</a:t>
            </a:r>
          </a:p>
          <a:p>
            <a:r>
              <a:rPr lang="en-US" sz="1400" b="1"/>
              <a:t>Electronegativity increases</a:t>
            </a:r>
          </a:p>
          <a:p>
            <a:r>
              <a:rPr lang="en-US" sz="1400" b="1"/>
              <a:t>Nuclear charge increases</a:t>
            </a:r>
          </a:p>
        </p:txBody>
      </p:sp>
      <p:sp>
        <p:nvSpPr>
          <p:cNvPr id="58492" name="AutoShape 192"/>
          <p:cNvSpPr>
            <a:spLocks noChangeArrowheads="1"/>
          </p:cNvSpPr>
          <p:nvPr/>
        </p:nvSpPr>
        <p:spPr bwMode="auto">
          <a:xfrm>
            <a:off x="685800" y="2971800"/>
            <a:ext cx="3429000" cy="3352800"/>
          </a:xfrm>
          <a:prstGeom prst="downArrow">
            <a:avLst>
              <a:gd name="adj1" fmla="val 50000"/>
              <a:gd name="adj2" fmla="val 25000"/>
            </a:avLst>
          </a:prstGeom>
          <a:solidFill>
            <a:srgbClr val="CCFFCC">
              <a:alpha val="50195"/>
            </a:srgbClr>
          </a:solidFill>
          <a:ln w="9525">
            <a:solidFill>
              <a:schemeClr val="tx1"/>
            </a:solidFill>
            <a:miter lim="800000"/>
            <a:headEnd/>
            <a:tailEnd/>
          </a:ln>
        </p:spPr>
        <p:txBody>
          <a:bodyPr wrap="none" anchor="ctr"/>
          <a:lstStyle/>
          <a:p>
            <a:endParaRPr lang="en-US"/>
          </a:p>
        </p:txBody>
      </p:sp>
      <p:sp>
        <p:nvSpPr>
          <p:cNvPr id="58493" name="Text Box 193"/>
          <p:cNvSpPr txBox="1">
            <a:spLocks noChangeArrowheads="1"/>
          </p:cNvSpPr>
          <p:nvPr/>
        </p:nvSpPr>
        <p:spPr bwMode="auto">
          <a:xfrm rot="-5400000">
            <a:off x="1157288" y="3560763"/>
            <a:ext cx="2555875" cy="1368425"/>
          </a:xfrm>
          <a:prstGeom prst="rect">
            <a:avLst/>
          </a:prstGeom>
          <a:noFill/>
          <a:ln w="9525">
            <a:noFill/>
            <a:miter lim="800000"/>
            <a:headEnd/>
            <a:tailEnd/>
          </a:ln>
        </p:spPr>
        <p:txBody>
          <a:bodyPr wrap="none">
            <a:spAutoFit/>
          </a:bodyPr>
          <a:lstStyle/>
          <a:p>
            <a:r>
              <a:rPr lang="en-US" sz="1400" b="1"/>
              <a:t>Nuclear charge increases</a:t>
            </a:r>
          </a:p>
          <a:p>
            <a:r>
              <a:rPr lang="en-US" sz="1400" b="1"/>
              <a:t>Shielding increases</a:t>
            </a:r>
          </a:p>
          <a:p>
            <a:r>
              <a:rPr lang="en-US" sz="1400" b="1"/>
              <a:t>Atomic radius increases</a:t>
            </a:r>
          </a:p>
          <a:p>
            <a:r>
              <a:rPr lang="en-US" sz="1400" b="1"/>
              <a:t>Ionic size increases</a:t>
            </a:r>
          </a:p>
          <a:p>
            <a:r>
              <a:rPr lang="en-US" sz="1400" b="1"/>
              <a:t>Ionization energy decreases</a:t>
            </a:r>
          </a:p>
          <a:p>
            <a:r>
              <a:rPr lang="en-US" sz="1400" b="1"/>
              <a:t>Electronegativity decreases</a:t>
            </a:r>
          </a:p>
        </p:txBody>
      </p:sp>
      <p:sp>
        <p:nvSpPr>
          <p:cNvPr id="58494" name="Line 194"/>
          <p:cNvSpPr>
            <a:spLocks noChangeShapeType="1"/>
          </p:cNvSpPr>
          <p:nvPr/>
        </p:nvSpPr>
        <p:spPr bwMode="auto">
          <a:xfrm>
            <a:off x="5181600" y="6248400"/>
            <a:ext cx="533400" cy="0"/>
          </a:xfrm>
          <a:prstGeom prst="line">
            <a:avLst/>
          </a:prstGeom>
          <a:noFill/>
          <a:ln w="9525">
            <a:solidFill>
              <a:schemeClr val="tx1"/>
            </a:solidFill>
            <a:round/>
            <a:headEnd/>
            <a:tailEnd type="triangle" w="med" len="med"/>
          </a:ln>
        </p:spPr>
        <p:txBody>
          <a:bodyPr/>
          <a:lstStyle/>
          <a:p>
            <a:endParaRPr lang="en-US"/>
          </a:p>
        </p:txBody>
      </p:sp>
      <p:sp>
        <p:nvSpPr>
          <p:cNvPr id="58495" name="Line 195"/>
          <p:cNvSpPr>
            <a:spLocks noChangeShapeType="1"/>
          </p:cNvSpPr>
          <p:nvPr/>
        </p:nvSpPr>
        <p:spPr bwMode="auto">
          <a:xfrm>
            <a:off x="7543800" y="6248400"/>
            <a:ext cx="457200" cy="0"/>
          </a:xfrm>
          <a:prstGeom prst="line">
            <a:avLst/>
          </a:prstGeom>
          <a:noFill/>
          <a:ln w="9525">
            <a:solidFill>
              <a:schemeClr val="tx1"/>
            </a:solidFill>
            <a:round/>
            <a:headEnd/>
            <a:tailEnd type="triangle" w="med" len="med"/>
          </a:ln>
        </p:spPr>
        <p:txBody>
          <a:bodyPr/>
          <a:lstStyle/>
          <a:p>
            <a:endParaRPr lang="en-US"/>
          </a:p>
        </p:txBody>
      </p:sp>
      <p:sp>
        <p:nvSpPr>
          <p:cNvPr id="58496" name="Text Box 196"/>
          <p:cNvSpPr txBox="1">
            <a:spLocks noChangeArrowheads="1"/>
          </p:cNvSpPr>
          <p:nvPr/>
        </p:nvSpPr>
        <p:spPr bwMode="auto">
          <a:xfrm>
            <a:off x="3565525" y="3424238"/>
            <a:ext cx="323850" cy="228600"/>
          </a:xfrm>
          <a:prstGeom prst="rect">
            <a:avLst/>
          </a:prstGeom>
          <a:noFill/>
          <a:ln w="9525">
            <a:noFill/>
            <a:miter lim="800000"/>
            <a:headEnd/>
            <a:tailEnd/>
          </a:ln>
        </p:spPr>
        <p:txBody>
          <a:bodyPr wrap="none">
            <a:spAutoFit/>
          </a:bodyPr>
          <a:lstStyle/>
          <a:p>
            <a:r>
              <a:rPr lang="en-US" sz="900"/>
              <a:t>1A</a:t>
            </a:r>
          </a:p>
        </p:txBody>
      </p:sp>
      <p:sp>
        <p:nvSpPr>
          <p:cNvPr id="58497" name="Rectangle 197"/>
          <p:cNvSpPr>
            <a:spLocks noChangeArrowheads="1"/>
          </p:cNvSpPr>
          <p:nvPr/>
        </p:nvSpPr>
        <p:spPr bwMode="auto">
          <a:xfrm>
            <a:off x="3852863" y="3654425"/>
            <a:ext cx="323850" cy="228600"/>
          </a:xfrm>
          <a:prstGeom prst="rect">
            <a:avLst/>
          </a:prstGeom>
          <a:noFill/>
          <a:ln w="9525">
            <a:noFill/>
            <a:miter lim="800000"/>
            <a:headEnd/>
            <a:tailEnd/>
          </a:ln>
        </p:spPr>
        <p:txBody>
          <a:bodyPr wrap="none">
            <a:spAutoFit/>
          </a:bodyPr>
          <a:lstStyle/>
          <a:p>
            <a:r>
              <a:rPr lang="en-US" sz="900"/>
              <a:t>2A</a:t>
            </a:r>
          </a:p>
        </p:txBody>
      </p:sp>
      <p:sp>
        <p:nvSpPr>
          <p:cNvPr id="58498" name="Rectangle 198"/>
          <p:cNvSpPr>
            <a:spLocks noChangeArrowheads="1"/>
          </p:cNvSpPr>
          <p:nvPr/>
        </p:nvSpPr>
        <p:spPr bwMode="auto">
          <a:xfrm>
            <a:off x="6324600" y="3654425"/>
            <a:ext cx="323850" cy="228600"/>
          </a:xfrm>
          <a:prstGeom prst="rect">
            <a:avLst/>
          </a:prstGeom>
          <a:noFill/>
          <a:ln w="9525">
            <a:noFill/>
            <a:miter lim="800000"/>
            <a:headEnd/>
            <a:tailEnd/>
          </a:ln>
        </p:spPr>
        <p:txBody>
          <a:bodyPr wrap="none">
            <a:spAutoFit/>
          </a:bodyPr>
          <a:lstStyle/>
          <a:p>
            <a:r>
              <a:rPr lang="en-US" sz="900"/>
              <a:t>3A</a:t>
            </a:r>
          </a:p>
        </p:txBody>
      </p:sp>
      <p:sp>
        <p:nvSpPr>
          <p:cNvPr id="58499" name="Rectangle 199"/>
          <p:cNvSpPr>
            <a:spLocks noChangeArrowheads="1"/>
          </p:cNvSpPr>
          <p:nvPr/>
        </p:nvSpPr>
        <p:spPr bwMode="auto">
          <a:xfrm>
            <a:off x="6553200" y="3654425"/>
            <a:ext cx="323850" cy="228600"/>
          </a:xfrm>
          <a:prstGeom prst="rect">
            <a:avLst/>
          </a:prstGeom>
          <a:noFill/>
          <a:ln w="9525">
            <a:noFill/>
            <a:miter lim="800000"/>
            <a:headEnd/>
            <a:tailEnd/>
          </a:ln>
        </p:spPr>
        <p:txBody>
          <a:bodyPr wrap="none">
            <a:spAutoFit/>
          </a:bodyPr>
          <a:lstStyle/>
          <a:p>
            <a:r>
              <a:rPr lang="en-US" sz="900"/>
              <a:t>4A</a:t>
            </a:r>
          </a:p>
        </p:txBody>
      </p:sp>
      <p:sp>
        <p:nvSpPr>
          <p:cNvPr id="58500" name="Rectangle 200"/>
          <p:cNvSpPr>
            <a:spLocks noChangeArrowheads="1"/>
          </p:cNvSpPr>
          <p:nvPr/>
        </p:nvSpPr>
        <p:spPr bwMode="auto">
          <a:xfrm>
            <a:off x="6781800" y="3670300"/>
            <a:ext cx="323850" cy="228600"/>
          </a:xfrm>
          <a:prstGeom prst="rect">
            <a:avLst/>
          </a:prstGeom>
          <a:noFill/>
          <a:ln w="9525">
            <a:noFill/>
            <a:miter lim="800000"/>
            <a:headEnd/>
            <a:tailEnd/>
          </a:ln>
        </p:spPr>
        <p:txBody>
          <a:bodyPr wrap="none">
            <a:spAutoFit/>
          </a:bodyPr>
          <a:lstStyle/>
          <a:p>
            <a:r>
              <a:rPr lang="en-US" sz="900"/>
              <a:t>5A</a:t>
            </a:r>
          </a:p>
        </p:txBody>
      </p:sp>
      <p:sp>
        <p:nvSpPr>
          <p:cNvPr id="58501" name="Rectangle 201"/>
          <p:cNvSpPr>
            <a:spLocks noChangeArrowheads="1"/>
          </p:cNvSpPr>
          <p:nvPr/>
        </p:nvSpPr>
        <p:spPr bwMode="auto">
          <a:xfrm>
            <a:off x="7010400" y="3657600"/>
            <a:ext cx="323850" cy="228600"/>
          </a:xfrm>
          <a:prstGeom prst="rect">
            <a:avLst/>
          </a:prstGeom>
          <a:noFill/>
          <a:ln w="9525">
            <a:noFill/>
            <a:miter lim="800000"/>
            <a:headEnd/>
            <a:tailEnd/>
          </a:ln>
        </p:spPr>
        <p:txBody>
          <a:bodyPr wrap="none">
            <a:spAutoFit/>
          </a:bodyPr>
          <a:lstStyle/>
          <a:p>
            <a:r>
              <a:rPr lang="en-US" sz="900"/>
              <a:t>6A</a:t>
            </a:r>
          </a:p>
        </p:txBody>
      </p:sp>
      <p:sp>
        <p:nvSpPr>
          <p:cNvPr id="58502" name="Rectangle 202"/>
          <p:cNvSpPr>
            <a:spLocks noChangeArrowheads="1"/>
          </p:cNvSpPr>
          <p:nvPr/>
        </p:nvSpPr>
        <p:spPr bwMode="auto">
          <a:xfrm>
            <a:off x="7239000" y="3657600"/>
            <a:ext cx="323850" cy="228600"/>
          </a:xfrm>
          <a:prstGeom prst="rect">
            <a:avLst/>
          </a:prstGeom>
          <a:noFill/>
          <a:ln w="9525">
            <a:noFill/>
            <a:miter lim="800000"/>
            <a:headEnd/>
            <a:tailEnd/>
          </a:ln>
        </p:spPr>
        <p:txBody>
          <a:bodyPr wrap="none">
            <a:spAutoFit/>
          </a:bodyPr>
          <a:lstStyle/>
          <a:p>
            <a:r>
              <a:rPr lang="en-US" sz="900"/>
              <a:t>7A</a:t>
            </a:r>
          </a:p>
        </p:txBody>
      </p:sp>
      <p:sp>
        <p:nvSpPr>
          <p:cNvPr id="58503" name="Rectangle 203"/>
          <p:cNvSpPr>
            <a:spLocks noChangeArrowheads="1"/>
          </p:cNvSpPr>
          <p:nvPr/>
        </p:nvSpPr>
        <p:spPr bwMode="auto">
          <a:xfrm>
            <a:off x="7524750" y="3429000"/>
            <a:ext cx="247650" cy="228600"/>
          </a:xfrm>
          <a:prstGeom prst="rect">
            <a:avLst/>
          </a:prstGeom>
          <a:noFill/>
          <a:ln w="9525">
            <a:noFill/>
            <a:miter lim="800000"/>
            <a:headEnd/>
            <a:tailEnd/>
          </a:ln>
        </p:spPr>
        <p:txBody>
          <a:bodyPr wrap="none">
            <a:spAutoFit/>
          </a:bodyPr>
          <a:lstStyle/>
          <a:p>
            <a:r>
              <a:rPr lang="en-US" sz="900"/>
              <a:t>0</a:t>
            </a:r>
          </a:p>
        </p:txBody>
      </p:sp>
      <p:sp>
        <p:nvSpPr>
          <p:cNvPr id="58504" name="AutoShape 204">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Autobiography of an Element</a:t>
            </a:r>
          </a:p>
        </p:txBody>
      </p:sp>
      <p:sp>
        <p:nvSpPr>
          <p:cNvPr id="59395" name="Rectangle 3"/>
          <p:cNvSpPr>
            <a:spLocks noChangeArrowheads="1"/>
          </p:cNvSpPr>
          <p:nvPr/>
        </p:nvSpPr>
        <p:spPr bwMode="auto">
          <a:xfrm>
            <a:off x="457200" y="1676400"/>
            <a:ext cx="8458200" cy="5035550"/>
          </a:xfrm>
          <a:prstGeom prst="rect">
            <a:avLst/>
          </a:prstGeom>
          <a:noFill/>
          <a:ln w="9525">
            <a:noFill/>
            <a:miter lim="800000"/>
            <a:headEnd/>
            <a:tailEnd/>
          </a:ln>
        </p:spPr>
        <p:txBody>
          <a:bodyPr>
            <a:spAutoFit/>
          </a:bodyPr>
          <a:lstStyle/>
          <a:p>
            <a:pPr algn="just"/>
            <a:r>
              <a:rPr lang="en-US">
                <a:cs typeface="Times New Roman" pitchFamily="18" charset="0"/>
              </a:rPr>
              <a:t>     I am Promethium, Pm for short.  I was named after Prometheus, who </a:t>
            </a:r>
          </a:p>
          <a:p>
            <a:pPr algn="just"/>
            <a:r>
              <a:rPr lang="en-US">
                <a:cs typeface="Times New Roman" pitchFamily="18" charset="0"/>
              </a:rPr>
              <a:t>according to Greek mythology, brought fire to man.  I'm a member of the</a:t>
            </a:r>
          </a:p>
          <a:p>
            <a:pPr algn="just"/>
            <a:r>
              <a:rPr lang="en-US">
                <a:cs typeface="Times New Roman" pitchFamily="18" charset="0"/>
              </a:rPr>
              <a:t>Lanthanide (rare earth) elements.  My family name is derived from the Greek </a:t>
            </a:r>
          </a:p>
          <a:p>
            <a:pPr algn="just"/>
            <a:r>
              <a:rPr lang="en-US" i="1">
                <a:cs typeface="Times New Roman" pitchFamily="18" charset="0"/>
              </a:rPr>
              <a:t>lanthum</a:t>
            </a:r>
            <a:r>
              <a:rPr lang="en-US">
                <a:cs typeface="Times New Roman" pitchFamily="18" charset="0"/>
              </a:rPr>
              <a:t>, meaning “to escape notice”.  </a:t>
            </a:r>
          </a:p>
          <a:p>
            <a:pPr algn="just" eaLnBrk="0" hangingPunct="0"/>
            <a:r>
              <a:rPr lang="en-US"/>
              <a:t> </a:t>
            </a:r>
            <a:endParaRPr lang="en-US">
              <a:cs typeface="Times New Roman" pitchFamily="18" charset="0"/>
            </a:endParaRPr>
          </a:p>
          <a:p>
            <a:pPr algn="just" eaLnBrk="0" hangingPunct="0"/>
            <a:r>
              <a:rPr lang="en-US"/>
              <a:t>     You may not have noticed me around before, as I have </a:t>
            </a:r>
            <a:r>
              <a:rPr lang="en-US" i="1"/>
              <a:t>no naturally </a:t>
            </a:r>
          </a:p>
          <a:p>
            <a:pPr algn="just" eaLnBrk="0" hangingPunct="0"/>
            <a:r>
              <a:rPr lang="en-US" i="1"/>
              <a:t>occurring isotopes.</a:t>
            </a:r>
            <a:r>
              <a:rPr lang="en-US"/>
              <a:t>  True to family tradition, I managed to avoid positive </a:t>
            </a:r>
          </a:p>
          <a:p>
            <a:pPr algn="just" eaLnBrk="0" hangingPunct="0"/>
            <a:r>
              <a:rPr lang="en-US"/>
              <a:t>identification until 1965.  O. Ermetsa </a:t>
            </a:r>
            <a:r>
              <a:rPr lang="en-US" i="1"/>
              <a:t>first isolated 350 mg </a:t>
            </a:r>
            <a:r>
              <a:rPr lang="en-US" i="1" baseline="30000"/>
              <a:t>147</a:t>
            </a:r>
            <a:r>
              <a:rPr lang="en-US" i="1"/>
              <a:t>Pm from 6000 </a:t>
            </a:r>
          </a:p>
          <a:p>
            <a:pPr algn="just" eaLnBrk="0" hangingPunct="0"/>
            <a:r>
              <a:rPr lang="en-US" i="1"/>
              <a:t>tons apatite.</a:t>
            </a:r>
            <a:r>
              <a:rPr lang="en-US"/>
              <a:t>  Once discovered, I was immediately put to work.  Large quantities </a:t>
            </a:r>
          </a:p>
          <a:p>
            <a:pPr algn="just" eaLnBrk="0" hangingPunct="0"/>
            <a:r>
              <a:rPr lang="en-US"/>
              <a:t>of </a:t>
            </a:r>
            <a:r>
              <a:rPr lang="en-US" baseline="30000"/>
              <a:t>147</a:t>
            </a:r>
            <a:r>
              <a:rPr lang="en-US"/>
              <a:t>Pm salts (luminesce pale blue or green) are used in </a:t>
            </a:r>
            <a:r>
              <a:rPr lang="en-US" i="1"/>
              <a:t>luminescent paint </a:t>
            </a:r>
          </a:p>
          <a:p>
            <a:pPr algn="just" eaLnBrk="0" hangingPunct="0"/>
            <a:r>
              <a:rPr lang="en-US" i="1"/>
              <a:t>for watch dials.</a:t>
            </a:r>
            <a:r>
              <a:rPr lang="en-US"/>
              <a:t>  Another job I've held is as </a:t>
            </a:r>
            <a:r>
              <a:rPr lang="en-US" i="1"/>
              <a:t>a part in a beta-voltaic battery.</a:t>
            </a:r>
            <a:r>
              <a:rPr lang="en-US"/>
              <a:t>  </a:t>
            </a:r>
            <a:endParaRPr lang="en-US">
              <a:cs typeface="Times New Roman" pitchFamily="18" charset="0"/>
            </a:endParaRPr>
          </a:p>
          <a:p>
            <a:pPr algn="just" eaLnBrk="0" hangingPunct="0"/>
            <a:r>
              <a:rPr lang="en-US"/>
              <a:t> </a:t>
            </a:r>
            <a:endParaRPr lang="en-US">
              <a:cs typeface="Times New Roman" pitchFamily="18" charset="0"/>
            </a:endParaRPr>
          </a:p>
          <a:p>
            <a:pPr algn="just" eaLnBrk="0" hangingPunct="0"/>
            <a:r>
              <a:rPr lang="en-US"/>
              <a:t>     You may think there is not enough of me to go around.  However, everyday, </a:t>
            </a:r>
          </a:p>
          <a:p>
            <a:pPr algn="just" eaLnBrk="0" hangingPunct="0"/>
            <a:r>
              <a:rPr lang="en-US"/>
              <a:t>my cousin </a:t>
            </a:r>
            <a:r>
              <a:rPr lang="en-US" baseline="30000"/>
              <a:t>147</a:t>
            </a:r>
            <a:r>
              <a:rPr lang="en-US"/>
              <a:t>Sm </a:t>
            </a:r>
            <a:r>
              <a:rPr lang="en-US" i="1"/>
              <a:t>transforms into Promethium by radioactive decay</a:t>
            </a:r>
            <a:r>
              <a:rPr lang="en-US"/>
              <a:t> (at a rate of </a:t>
            </a:r>
          </a:p>
          <a:p>
            <a:pPr algn="just" eaLnBrk="0" hangingPunct="0"/>
            <a:r>
              <a:rPr lang="en-US"/>
              <a:t>0.07%/day).  Also, I'm a </a:t>
            </a:r>
            <a:r>
              <a:rPr lang="en-US" i="1"/>
              <a:t>rare earth fission product of uranium.</a:t>
            </a:r>
            <a:r>
              <a:rPr lang="en-US"/>
              <a:t>  Please get to </a:t>
            </a:r>
          </a:p>
          <a:p>
            <a:pPr algn="just" eaLnBrk="0" hangingPunct="0"/>
            <a:r>
              <a:rPr lang="en-US"/>
              <a:t>know me.  I'll be around for awhile with </a:t>
            </a:r>
            <a:r>
              <a:rPr lang="en-US" baseline="30000"/>
              <a:t>147</a:t>
            </a:r>
            <a:r>
              <a:rPr lang="en-US"/>
              <a:t>Pm half-life of 2.5 years and </a:t>
            </a:r>
            <a:r>
              <a:rPr lang="en-US" baseline="30000"/>
              <a:t>145</a:t>
            </a:r>
            <a:r>
              <a:rPr lang="en-US"/>
              <a:t>Pm </a:t>
            </a:r>
          </a:p>
          <a:p>
            <a:pPr algn="just" eaLnBrk="0" hangingPunct="0"/>
            <a:r>
              <a:rPr lang="en-US"/>
              <a:t>half-life of 30 years.</a:t>
            </a:r>
            <a:endParaRPr lang="en-US">
              <a:cs typeface="Times New Roman" pitchFamily="18" charset="0"/>
            </a:endParaRPr>
          </a:p>
          <a:p>
            <a:pPr eaLnBrk="0" hangingPunct="0"/>
            <a:endParaRPr lang="en-US"/>
          </a:p>
        </p:txBody>
      </p:sp>
      <p:sp>
        <p:nvSpPr>
          <p:cNvPr id="59396" name="AutoShape 4">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Diatomic Molecules</a:t>
            </a:r>
          </a:p>
        </p:txBody>
      </p:sp>
      <p:sp>
        <p:nvSpPr>
          <p:cNvPr id="8195" name="Text Box 3"/>
          <p:cNvSpPr txBox="1">
            <a:spLocks noChangeArrowheads="1"/>
          </p:cNvSpPr>
          <p:nvPr/>
        </p:nvSpPr>
        <p:spPr bwMode="auto">
          <a:xfrm>
            <a:off x="1457325" y="6019800"/>
            <a:ext cx="2505075" cy="457200"/>
          </a:xfrm>
          <a:prstGeom prst="rect">
            <a:avLst/>
          </a:prstGeom>
          <a:noFill/>
          <a:ln w="9525">
            <a:noFill/>
            <a:miter lim="800000"/>
            <a:headEnd/>
            <a:tailEnd/>
          </a:ln>
        </p:spPr>
        <p:txBody>
          <a:bodyPr wrap="none">
            <a:spAutoFit/>
          </a:bodyPr>
          <a:lstStyle/>
          <a:p>
            <a:r>
              <a:rPr lang="en-US" sz="2400"/>
              <a:t>HOBrFINCl </a:t>
            </a:r>
            <a:r>
              <a:rPr lang="en-US" sz="2400" i="1"/>
              <a:t>twins</a:t>
            </a:r>
            <a:endParaRPr lang="en-US" sz="2400"/>
          </a:p>
        </p:txBody>
      </p:sp>
      <p:sp>
        <p:nvSpPr>
          <p:cNvPr id="8196" name="Text Box 4"/>
          <p:cNvSpPr txBox="1">
            <a:spLocks noChangeArrowheads="1"/>
          </p:cNvSpPr>
          <p:nvPr/>
        </p:nvSpPr>
        <p:spPr bwMode="auto">
          <a:xfrm>
            <a:off x="4240213" y="6019800"/>
            <a:ext cx="3608387" cy="457200"/>
          </a:xfrm>
          <a:prstGeom prst="rect">
            <a:avLst/>
          </a:prstGeom>
          <a:noFill/>
          <a:ln w="9525">
            <a:noFill/>
            <a:miter lim="800000"/>
            <a:headEnd/>
            <a:tailEnd/>
          </a:ln>
        </p:spPr>
        <p:txBody>
          <a:bodyPr wrap="none">
            <a:spAutoFit/>
          </a:bodyPr>
          <a:lstStyle/>
          <a:p>
            <a:r>
              <a:rPr lang="en-US" sz="2400">
                <a:solidFill>
                  <a:srgbClr val="57ABFF"/>
                </a:solidFill>
              </a:rPr>
              <a:t>H</a:t>
            </a:r>
            <a:r>
              <a:rPr lang="en-US" sz="2400" baseline="-25000">
                <a:solidFill>
                  <a:srgbClr val="57ABFF"/>
                </a:solidFill>
              </a:rPr>
              <a:t>2</a:t>
            </a:r>
            <a:r>
              <a:rPr lang="en-US" sz="2400"/>
              <a:t>  </a:t>
            </a:r>
            <a:r>
              <a:rPr lang="en-US" sz="2400">
                <a:solidFill>
                  <a:srgbClr val="FF0000"/>
                </a:solidFill>
              </a:rPr>
              <a:t>O</a:t>
            </a:r>
            <a:r>
              <a:rPr lang="en-US" sz="2400" baseline="-25000">
                <a:solidFill>
                  <a:srgbClr val="FF0000"/>
                </a:solidFill>
              </a:rPr>
              <a:t>2</a:t>
            </a:r>
            <a:r>
              <a:rPr lang="en-US" sz="2400"/>
              <a:t>  </a:t>
            </a:r>
            <a:r>
              <a:rPr lang="en-US" sz="2400">
                <a:solidFill>
                  <a:srgbClr val="CC3300"/>
                </a:solidFill>
              </a:rPr>
              <a:t>Br</a:t>
            </a:r>
            <a:r>
              <a:rPr lang="en-US" sz="2400" baseline="-25000">
                <a:solidFill>
                  <a:srgbClr val="CC3300"/>
                </a:solidFill>
              </a:rPr>
              <a:t>2</a:t>
            </a:r>
            <a:r>
              <a:rPr lang="en-US" sz="2400"/>
              <a:t>  </a:t>
            </a:r>
            <a:r>
              <a:rPr lang="en-US" sz="2400">
                <a:solidFill>
                  <a:srgbClr val="006600"/>
                </a:solidFill>
              </a:rPr>
              <a:t>F</a:t>
            </a:r>
            <a:r>
              <a:rPr lang="en-US" sz="2400" baseline="-25000">
                <a:solidFill>
                  <a:srgbClr val="006600"/>
                </a:solidFill>
              </a:rPr>
              <a:t>2</a:t>
            </a:r>
            <a:r>
              <a:rPr lang="en-US" sz="2400"/>
              <a:t>  </a:t>
            </a:r>
            <a:r>
              <a:rPr lang="en-US" sz="2400">
                <a:solidFill>
                  <a:srgbClr val="990099"/>
                </a:solidFill>
              </a:rPr>
              <a:t>I</a:t>
            </a:r>
            <a:r>
              <a:rPr lang="en-US" sz="2400" baseline="-25000">
                <a:solidFill>
                  <a:srgbClr val="990099"/>
                </a:solidFill>
              </a:rPr>
              <a:t>2</a:t>
            </a:r>
            <a:r>
              <a:rPr lang="en-US" sz="2400"/>
              <a:t>  </a:t>
            </a:r>
            <a:r>
              <a:rPr lang="en-US" sz="2400">
                <a:solidFill>
                  <a:schemeClr val="accent2"/>
                </a:solidFill>
              </a:rPr>
              <a:t>N</a:t>
            </a:r>
            <a:r>
              <a:rPr lang="en-US" sz="2400" baseline="-25000">
                <a:solidFill>
                  <a:schemeClr val="accent2"/>
                </a:solidFill>
              </a:rPr>
              <a:t>2</a:t>
            </a:r>
            <a:r>
              <a:rPr lang="en-US" sz="2400"/>
              <a:t>  </a:t>
            </a:r>
            <a:r>
              <a:rPr lang="en-US" sz="2400">
                <a:solidFill>
                  <a:srgbClr val="009900"/>
                </a:solidFill>
              </a:rPr>
              <a:t>Cl</a:t>
            </a:r>
            <a:r>
              <a:rPr lang="en-US" sz="2400" baseline="-25000">
                <a:solidFill>
                  <a:srgbClr val="009900"/>
                </a:solidFill>
              </a:rPr>
              <a:t>2</a:t>
            </a:r>
            <a:r>
              <a:rPr lang="en-US" sz="2400"/>
              <a:t> </a:t>
            </a:r>
          </a:p>
        </p:txBody>
      </p:sp>
      <p:sp>
        <p:nvSpPr>
          <p:cNvPr id="8197" name="AutoShape 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8198" name="Text Box 7"/>
          <p:cNvSpPr txBox="1">
            <a:spLocks noChangeArrowheads="1"/>
          </p:cNvSpPr>
          <p:nvPr/>
        </p:nvSpPr>
        <p:spPr bwMode="auto">
          <a:xfrm>
            <a:off x="3976688" y="2462213"/>
            <a:ext cx="1419225" cy="457200"/>
          </a:xfrm>
          <a:prstGeom prst="rect">
            <a:avLst/>
          </a:prstGeom>
          <a:noFill/>
          <a:ln w="9525">
            <a:noFill/>
            <a:miter lim="800000"/>
            <a:headEnd/>
            <a:tailEnd/>
          </a:ln>
        </p:spPr>
        <p:txBody>
          <a:bodyPr wrap="none">
            <a:spAutoFit/>
          </a:bodyPr>
          <a:lstStyle/>
          <a:p>
            <a:r>
              <a:rPr lang="en-US" sz="1200">
                <a:latin typeface="Arial Narrow" pitchFamily="34" charset="0"/>
              </a:rPr>
              <a:t>Hydrogen (H</a:t>
            </a:r>
            <a:r>
              <a:rPr lang="en-US" sz="1200" baseline="-25000">
                <a:latin typeface="Arial Narrow" pitchFamily="34" charset="0"/>
              </a:rPr>
              <a:t>2</a:t>
            </a:r>
            <a:r>
              <a:rPr lang="en-US" sz="1200">
                <a:latin typeface="Arial Narrow" pitchFamily="34" charset="0"/>
              </a:rPr>
              <a:t>)</a:t>
            </a:r>
          </a:p>
          <a:p>
            <a:r>
              <a:rPr lang="en-US" sz="1200">
                <a:latin typeface="Arial Narrow" pitchFamily="34" charset="0"/>
              </a:rPr>
              <a:t>atomic radius = 37 pm</a:t>
            </a:r>
          </a:p>
        </p:txBody>
      </p:sp>
      <p:sp>
        <p:nvSpPr>
          <p:cNvPr id="8199" name="Text Box 8"/>
          <p:cNvSpPr txBox="1">
            <a:spLocks noChangeArrowheads="1"/>
          </p:cNvSpPr>
          <p:nvPr/>
        </p:nvSpPr>
        <p:spPr bwMode="auto">
          <a:xfrm>
            <a:off x="3975100" y="3295650"/>
            <a:ext cx="1419225" cy="457200"/>
          </a:xfrm>
          <a:prstGeom prst="rect">
            <a:avLst/>
          </a:prstGeom>
          <a:noFill/>
          <a:ln w="9525">
            <a:noFill/>
            <a:miter lim="800000"/>
            <a:headEnd/>
            <a:tailEnd/>
          </a:ln>
        </p:spPr>
        <p:txBody>
          <a:bodyPr wrap="none">
            <a:spAutoFit/>
          </a:bodyPr>
          <a:lstStyle/>
          <a:p>
            <a:r>
              <a:rPr lang="en-US" sz="1200">
                <a:latin typeface="Arial Narrow" pitchFamily="34" charset="0"/>
              </a:rPr>
              <a:t>Fluorine (F</a:t>
            </a:r>
            <a:r>
              <a:rPr lang="en-US" sz="1200" baseline="-25000">
                <a:latin typeface="Arial Narrow" pitchFamily="34" charset="0"/>
              </a:rPr>
              <a:t>2</a:t>
            </a:r>
            <a:r>
              <a:rPr lang="en-US" sz="1200">
                <a:latin typeface="Arial Narrow" pitchFamily="34" charset="0"/>
              </a:rPr>
              <a:t>)</a:t>
            </a:r>
          </a:p>
          <a:p>
            <a:r>
              <a:rPr lang="en-US" sz="1200">
                <a:latin typeface="Arial Narrow" pitchFamily="34" charset="0"/>
              </a:rPr>
              <a:t>atomic radius = 64 pm</a:t>
            </a:r>
          </a:p>
        </p:txBody>
      </p:sp>
      <p:sp>
        <p:nvSpPr>
          <p:cNvPr id="8200" name="Text Box 9"/>
          <p:cNvSpPr txBox="1">
            <a:spLocks noChangeArrowheads="1"/>
          </p:cNvSpPr>
          <p:nvPr/>
        </p:nvSpPr>
        <p:spPr bwMode="auto">
          <a:xfrm>
            <a:off x="3983038" y="4164013"/>
            <a:ext cx="1419225" cy="457200"/>
          </a:xfrm>
          <a:prstGeom prst="rect">
            <a:avLst/>
          </a:prstGeom>
          <a:noFill/>
          <a:ln w="9525">
            <a:noFill/>
            <a:miter lim="800000"/>
            <a:headEnd/>
            <a:tailEnd/>
          </a:ln>
        </p:spPr>
        <p:txBody>
          <a:bodyPr wrap="none">
            <a:spAutoFit/>
          </a:bodyPr>
          <a:lstStyle/>
          <a:p>
            <a:r>
              <a:rPr lang="en-US" sz="1200">
                <a:latin typeface="Arial Narrow" pitchFamily="34" charset="0"/>
              </a:rPr>
              <a:t>Oxygen (O</a:t>
            </a:r>
            <a:r>
              <a:rPr lang="en-US" sz="1200" baseline="-25000">
                <a:latin typeface="Arial Narrow" pitchFamily="34" charset="0"/>
              </a:rPr>
              <a:t>2</a:t>
            </a:r>
            <a:r>
              <a:rPr lang="en-US" sz="1200">
                <a:latin typeface="Arial Narrow" pitchFamily="34" charset="0"/>
              </a:rPr>
              <a:t>)</a:t>
            </a:r>
          </a:p>
          <a:p>
            <a:r>
              <a:rPr lang="en-US" sz="1200">
                <a:latin typeface="Arial Narrow" pitchFamily="34" charset="0"/>
              </a:rPr>
              <a:t>atomic radius = 66 pm</a:t>
            </a:r>
          </a:p>
        </p:txBody>
      </p:sp>
      <p:sp>
        <p:nvSpPr>
          <p:cNvPr id="8201" name="Text Box 10"/>
          <p:cNvSpPr txBox="1">
            <a:spLocks noChangeArrowheads="1"/>
          </p:cNvSpPr>
          <p:nvPr/>
        </p:nvSpPr>
        <p:spPr bwMode="auto">
          <a:xfrm>
            <a:off x="3994150" y="5072063"/>
            <a:ext cx="1419225" cy="457200"/>
          </a:xfrm>
          <a:prstGeom prst="rect">
            <a:avLst/>
          </a:prstGeom>
          <a:noFill/>
          <a:ln w="9525">
            <a:noFill/>
            <a:miter lim="800000"/>
            <a:headEnd/>
            <a:tailEnd/>
          </a:ln>
        </p:spPr>
        <p:txBody>
          <a:bodyPr wrap="none">
            <a:spAutoFit/>
          </a:bodyPr>
          <a:lstStyle/>
          <a:p>
            <a:r>
              <a:rPr lang="en-US" sz="1200">
                <a:latin typeface="Arial Narrow" pitchFamily="34" charset="0"/>
              </a:rPr>
              <a:t>Nitrogen (N</a:t>
            </a:r>
            <a:r>
              <a:rPr lang="en-US" sz="1200" baseline="-25000">
                <a:latin typeface="Arial Narrow" pitchFamily="34" charset="0"/>
              </a:rPr>
              <a:t>2</a:t>
            </a:r>
            <a:r>
              <a:rPr lang="en-US" sz="1200">
                <a:latin typeface="Arial Narrow" pitchFamily="34" charset="0"/>
              </a:rPr>
              <a:t>)</a:t>
            </a:r>
          </a:p>
          <a:p>
            <a:r>
              <a:rPr lang="en-US" sz="1200">
                <a:latin typeface="Arial Narrow" pitchFamily="34" charset="0"/>
              </a:rPr>
              <a:t>atomic radius = 71 pm</a:t>
            </a:r>
          </a:p>
        </p:txBody>
      </p:sp>
      <p:sp>
        <p:nvSpPr>
          <p:cNvPr id="8202" name="Text Box 11"/>
          <p:cNvSpPr txBox="1">
            <a:spLocks noChangeArrowheads="1"/>
          </p:cNvSpPr>
          <p:nvPr/>
        </p:nvSpPr>
        <p:spPr bwMode="auto">
          <a:xfrm>
            <a:off x="5937250" y="2454275"/>
            <a:ext cx="1419225" cy="457200"/>
          </a:xfrm>
          <a:prstGeom prst="rect">
            <a:avLst/>
          </a:prstGeom>
          <a:noFill/>
          <a:ln w="9525">
            <a:noFill/>
            <a:miter lim="800000"/>
            <a:headEnd/>
            <a:tailEnd/>
          </a:ln>
        </p:spPr>
        <p:txBody>
          <a:bodyPr wrap="none">
            <a:spAutoFit/>
          </a:bodyPr>
          <a:lstStyle/>
          <a:p>
            <a:r>
              <a:rPr lang="en-US" sz="1200">
                <a:latin typeface="Arial Narrow" pitchFamily="34" charset="0"/>
              </a:rPr>
              <a:t>Chlorine (Cl</a:t>
            </a:r>
            <a:r>
              <a:rPr lang="en-US" sz="1200" baseline="-25000">
                <a:latin typeface="Arial Narrow" pitchFamily="34" charset="0"/>
              </a:rPr>
              <a:t>2</a:t>
            </a:r>
            <a:r>
              <a:rPr lang="en-US" sz="1200">
                <a:latin typeface="Arial Narrow" pitchFamily="34" charset="0"/>
              </a:rPr>
              <a:t>)</a:t>
            </a:r>
          </a:p>
          <a:p>
            <a:r>
              <a:rPr lang="en-US" sz="1200">
                <a:latin typeface="Arial Narrow" pitchFamily="34" charset="0"/>
              </a:rPr>
              <a:t>atomic radius = 99 pm</a:t>
            </a:r>
          </a:p>
        </p:txBody>
      </p:sp>
      <p:sp>
        <p:nvSpPr>
          <p:cNvPr id="8203" name="Text Box 12"/>
          <p:cNvSpPr txBox="1">
            <a:spLocks noChangeArrowheads="1"/>
          </p:cNvSpPr>
          <p:nvPr/>
        </p:nvSpPr>
        <p:spPr bwMode="auto">
          <a:xfrm>
            <a:off x="5943600" y="3735388"/>
            <a:ext cx="1489075" cy="457200"/>
          </a:xfrm>
          <a:prstGeom prst="rect">
            <a:avLst/>
          </a:prstGeom>
          <a:noFill/>
          <a:ln w="9525">
            <a:noFill/>
            <a:miter lim="800000"/>
            <a:headEnd/>
            <a:tailEnd/>
          </a:ln>
        </p:spPr>
        <p:txBody>
          <a:bodyPr wrap="none">
            <a:spAutoFit/>
          </a:bodyPr>
          <a:lstStyle/>
          <a:p>
            <a:r>
              <a:rPr lang="en-US" sz="1200">
                <a:latin typeface="Arial Narrow" pitchFamily="34" charset="0"/>
              </a:rPr>
              <a:t>Bromine (Br</a:t>
            </a:r>
            <a:r>
              <a:rPr lang="en-US" sz="1200" baseline="-25000">
                <a:latin typeface="Arial Narrow" pitchFamily="34" charset="0"/>
              </a:rPr>
              <a:t>2</a:t>
            </a:r>
            <a:r>
              <a:rPr lang="en-US" sz="1200">
                <a:latin typeface="Arial Narrow" pitchFamily="34" charset="0"/>
              </a:rPr>
              <a:t>)</a:t>
            </a:r>
          </a:p>
          <a:p>
            <a:r>
              <a:rPr lang="en-US" sz="1200">
                <a:latin typeface="Arial Narrow" pitchFamily="34" charset="0"/>
              </a:rPr>
              <a:t>atomic radius = 114 pm</a:t>
            </a:r>
          </a:p>
        </p:txBody>
      </p:sp>
      <p:sp>
        <p:nvSpPr>
          <p:cNvPr id="8204" name="Text Box 13"/>
          <p:cNvSpPr txBox="1">
            <a:spLocks noChangeArrowheads="1"/>
          </p:cNvSpPr>
          <p:nvPr/>
        </p:nvSpPr>
        <p:spPr bwMode="auto">
          <a:xfrm>
            <a:off x="5969000" y="5054600"/>
            <a:ext cx="1489075" cy="457200"/>
          </a:xfrm>
          <a:prstGeom prst="rect">
            <a:avLst/>
          </a:prstGeom>
          <a:noFill/>
          <a:ln w="9525">
            <a:noFill/>
            <a:miter lim="800000"/>
            <a:headEnd/>
            <a:tailEnd/>
          </a:ln>
        </p:spPr>
        <p:txBody>
          <a:bodyPr wrap="none">
            <a:spAutoFit/>
          </a:bodyPr>
          <a:lstStyle/>
          <a:p>
            <a:r>
              <a:rPr lang="en-US" sz="1200">
                <a:latin typeface="Arial Narrow" pitchFamily="34" charset="0"/>
              </a:rPr>
              <a:t>Iodine (I</a:t>
            </a:r>
            <a:r>
              <a:rPr lang="en-US" sz="1200" baseline="-25000">
                <a:latin typeface="Arial Narrow" pitchFamily="34" charset="0"/>
              </a:rPr>
              <a:t>2</a:t>
            </a:r>
            <a:r>
              <a:rPr lang="en-US" sz="1200">
                <a:latin typeface="Arial Narrow" pitchFamily="34" charset="0"/>
              </a:rPr>
              <a:t>)</a:t>
            </a:r>
          </a:p>
          <a:p>
            <a:r>
              <a:rPr lang="en-US" sz="1200">
                <a:latin typeface="Arial Narrow" pitchFamily="34" charset="0"/>
              </a:rPr>
              <a:t>atomic radius = 138 pm</a:t>
            </a:r>
          </a:p>
        </p:txBody>
      </p:sp>
      <p:sp>
        <p:nvSpPr>
          <p:cNvPr id="8205" name="Text Box 14"/>
          <p:cNvSpPr txBox="1">
            <a:spLocks noChangeArrowheads="1"/>
          </p:cNvSpPr>
          <p:nvPr/>
        </p:nvSpPr>
        <p:spPr bwMode="auto">
          <a:xfrm>
            <a:off x="2205038" y="2486025"/>
            <a:ext cx="669925" cy="639763"/>
          </a:xfrm>
          <a:prstGeom prst="rect">
            <a:avLst/>
          </a:prstGeom>
          <a:noFill/>
          <a:ln w="9525">
            <a:noFill/>
            <a:miter lim="800000"/>
            <a:headEnd/>
            <a:tailEnd/>
          </a:ln>
        </p:spPr>
        <p:txBody>
          <a:bodyPr wrap="none">
            <a:spAutoFit/>
          </a:bodyPr>
          <a:lstStyle/>
          <a:p>
            <a:r>
              <a:rPr lang="en-US" sz="1200">
                <a:latin typeface="Arial Narrow" pitchFamily="34" charset="0"/>
              </a:rPr>
              <a:t>Distance</a:t>
            </a:r>
          </a:p>
          <a:p>
            <a:r>
              <a:rPr lang="en-US" sz="1200">
                <a:latin typeface="Arial Narrow" pitchFamily="34" charset="0"/>
              </a:rPr>
              <a:t>between</a:t>
            </a:r>
          </a:p>
          <a:p>
            <a:r>
              <a:rPr lang="en-US" sz="1200">
                <a:latin typeface="Arial Narrow" pitchFamily="34" charset="0"/>
              </a:rPr>
              <a:t>nuclei</a:t>
            </a:r>
          </a:p>
        </p:txBody>
      </p:sp>
      <p:sp>
        <p:nvSpPr>
          <p:cNvPr id="8206" name="Line 15"/>
          <p:cNvSpPr>
            <a:spLocks noChangeShapeType="1"/>
          </p:cNvSpPr>
          <p:nvPr/>
        </p:nvSpPr>
        <p:spPr bwMode="auto">
          <a:xfrm>
            <a:off x="2100263" y="3090863"/>
            <a:ext cx="857250" cy="0"/>
          </a:xfrm>
          <a:prstGeom prst="line">
            <a:avLst/>
          </a:prstGeom>
          <a:noFill/>
          <a:ln w="15875">
            <a:solidFill>
              <a:schemeClr val="tx1"/>
            </a:solidFill>
            <a:round/>
            <a:headEnd type="stealth" w="med" len="med"/>
            <a:tailEnd type="stealth" w="med" len="med"/>
          </a:ln>
        </p:spPr>
        <p:txBody>
          <a:bodyPr wrap="none" anchor="ctr"/>
          <a:lstStyle/>
          <a:p>
            <a:endParaRPr lang="en-US"/>
          </a:p>
        </p:txBody>
      </p:sp>
      <p:sp>
        <p:nvSpPr>
          <p:cNvPr id="8207" name="Line 21"/>
          <p:cNvSpPr>
            <a:spLocks noChangeShapeType="1"/>
          </p:cNvSpPr>
          <p:nvPr/>
        </p:nvSpPr>
        <p:spPr bwMode="auto">
          <a:xfrm>
            <a:off x="2106613" y="4243388"/>
            <a:ext cx="420687" cy="0"/>
          </a:xfrm>
          <a:prstGeom prst="line">
            <a:avLst/>
          </a:prstGeom>
          <a:noFill/>
          <a:ln w="15875">
            <a:solidFill>
              <a:schemeClr val="tx1"/>
            </a:solidFill>
            <a:round/>
            <a:headEnd type="stealth" w="med" len="med"/>
            <a:tailEnd type="stealth" w="med" len="med"/>
          </a:ln>
        </p:spPr>
        <p:txBody>
          <a:bodyPr wrap="none" anchor="ctr"/>
          <a:lstStyle/>
          <a:p>
            <a:endParaRPr lang="en-US"/>
          </a:p>
        </p:txBody>
      </p:sp>
      <p:sp>
        <p:nvSpPr>
          <p:cNvPr id="8208" name="Text Box 22"/>
          <p:cNvSpPr txBox="1">
            <a:spLocks noChangeArrowheads="1"/>
          </p:cNvSpPr>
          <p:nvPr/>
        </p:nvSpPr>
        <p:spPr bwMode="auto">
          <a:xfrm>
            <a:off x="3335338" y="3198813"/>
            <a:ext cx="635000" cy="274637"/>
          </a:xfrm>
          <a:prstGeom prst="rect">
            <a:avLst/>
          </a:prstGeom>
          <a:noFill/>
          <a:ln w="9525">
            <a:noFill/>
            <a:miter lim="800000"/>
            <a:headEnd/>
            <a:tailEnd/>
          </a:ln>
        </p:spPr>
        <p:txBody>
          <a:bodyPr wrap="none">
            <a:spAutoFit/>
          </a:bodyPr>
          <a:lstStyle/>
          <a:p>
            <a:r>
              <a:rPr lang="en-US" sz="1200">
                <a:latin typeface="Arial Narrow" pitchFamily="34" charset="0"/>
              </a:rPr>
              <a:t>Nucleus</a:t>
            </a:r>
          </a:p>
        </p:txBody>
      </p:sp>
      <p:sp>
        <p:nvSpPr>
          <p:cNvPr id="8209" name="Text Box 23"/>
          <p:cNvSpPr txBox="1">
            <a:spLocks noChangeArrowheads="1"/>
          </p:cNvSpPr>
          <p:nvPr/>
        </p:nvSpPr>
        <p:spPr bwMode="auto">
          <a:xfrm>
            <a:off x="2030413" y="4303713"/>
            <a:ext cx="566737" cy="457200"/>
          </a:xfrm>
          <a:prstGeom prst="rect">
            <a:avLst/>
          </a:prstGeom>
          <a:noFill/>
          <a:ln w="9525">
            <a:noFill/>
            <a:miter lim="800000"/>
            <a:headEnd/>
            <a:tailEnd/>
          </a:ln>
        </p:spPr>
        <p:txBody>
          <a:bodyPr wrap="none">
            <a:spAutoFit/>
          </a:bodyPr>
          <a:lstStyle/>
          <a:p>
            <a:r>
              <a:rPr lang="en-US" sz="1200">
                <a:latin typeface="Arial Narrow" pitchFamily="34" charset="0"/>
              </a:rPr>
              <a:t>Atomic</a:t>
            </a:r>
          </a:p>
          <a:p>
            <a:r>
              <a:rPr lang="en-US" sz="1200">
                <a:latin typeface="Arial Narrow" pitchFamily="34" charset="0"/>
              </a:rPr>
              <a:t>radius</a:t>
            </a:r>
          </a:p>
        </p:txBody>
      </p:sp>
      <p:pic>
        <p:nvPicPr>
          <p:cNvPr id="8210" name="Picture 24" descr="diatomic molecules (HOBrFINCl twins or BRINClHOF)"/>
          <p:cNvPicPr>
            <a:picLocks noChangeAspect="1" noChangeArrowheads="1"/>
          </p:cNvPicPr>
          <p:nvPr/>
        </p:nvPicPr>
        <p:blipFill>
          <a:blip r:embed="rId4" cstate="print">
            <a:lum contrast="18000"/>
          </a:blip>
          <a:srcRect l="4367" t="37021" r="67946" b="41577"/>
          <a:stretch>
            <a:fillRect/>
          </a:stretch>
        </p:blipFill>
        <p:spPr bwMode="auto">
          <a:xfrm>
            <a:off x="1641475" y="3187700"/>
            <a:ext cx="1751013" cy="887413"/>
          </a:xfrm>
          <a:prstGeom prst="rect">
            <a:avLst/>
          </a:prstGeom>
          <a:noFill/>
          <a:ln w="9525">
            <a:noFill/>
            <a:miter lim="800000"/>
            <a:headEnd/>
            <a:tailEnd/>
          </a:ln>
        </p:spPr>
      </p:pic>
      <p:pic>
        <p:nvPicPr>
          <p:cNvPr id="8211" name="Picture 25" descr="diatomic molecules (HOBrFINCl twins or BRINClHOF)"/>
          <p:cNvPicPr>
            <a:picLocks noChangeAspect="1" noChangeArrowheads="1"/>
          </p:cNvPicPr>
          <p:nvPr/>
        </p:nvPicPr>
        <p:blipFill>
          <a:blip r:embed="rId4" cstate="print">
            <a:lum contrast="18000"/>
          </a:blip>
          <a:srcRect l="42421" t="72090" r="47540" b="17152"/>
          <a:stretch>
            <a:fillRect/>
          </a:stretch>
        </p:blipFill>
        <p:spPr bwMode="auto">
          <a:xfrm>
            <a:off x="4056063" y="4668838"/>
            <a:ext cx="635000" cy="446087"/>
          </a:xfrm>
          <a:prstGeom prst="rect">
            <a:avLst/>
          </a:prstGeom>
          <a:noFill/>
          <a:ln w="9525">
            <a:noFill/>
            <a:miter lim="800000"/>
            <a:headEnd/>
            <a:tailEnd/>
          </a:ln>
        </p:spPr>
      </p:pic>
      <p:pic>
        <p:nvPicPr>
          <p:cNvPr id="8212" name="Picture 26" descr="diatomic molecules (HOBrFINCl twins or BRINClHOF)"/>
          <p:cNvPicPr>
            <a:picLocks noChangeAspect="1" noChangeArrowheads="1"/>
          </p:cNvPicPr>
          <p:nvPr/>
        </p:nvPicPr>
        <p:blipFill>
          <a:blip r:embed="rId4" cstate="print">
            <a:lum contrast="18000"/>
          </a:blip>
          <a:srcRect l="73795" t="8078" r="14333" b="80360"/>
          <a:stretch>
            <a:fillRect/>
          </a:stretch>
        </p:blipFill>
        <p:spPr bwMode="auto">
          <a:xfrm>
            <a:off x="6016625" y="2006600"/>
            <a:ext cx="750888" cy="479425"/>
          </a:xfrm>
          <a:prstGeom prst="rect">
            <a:avLst/>
          </a:prstGeom>
          <a:noFill/>
          <a:ln w="9525">
            <a:noFill/>
            <a:miter lim="800000"/>
            <a:headEnd/>
            <a:tailEnd/>
          </a:ln>
        </p:spPr>
      </p:pic>
      <p:pic>
        <p:nvPicPr>
          <p:cNvPr id="8213" name="Picture 27" descr="diatomic molecules (HOBrFINCl twins or BRINClHOF)"/>
          <p:cNvPicPr>
            <a:picLocks noChangeAspect="1" noChangeArrowheads="1"/>
          </p:cNvPicPr>
          <p:nvPr/>
        </p:nvPicPr>
        <p:blipFill>
          <a:blip r:embed="rId4" cstate="print">
            <a:lum contrast="18000"/>
          </a:blip>
          <a:srcRect l="42697" t="51111" r="48518" b="39854"/>
          <a:stretch>
            <a:fillRect/>
          </a:stretch>
        </p:blipFill>
        <p:spPr bwMode="auto">
          <a:xfrm>
            <a:off x="4068763" y="3802063"/>
            <a:ext cx="555625" cy="374650"/>
          </a:xfrm>
          <a:prstGeom prst="rect">
            <a:avLst/>
          </a:prstGeom>
          <a:noFill/>
          <a:ln w="9525">
            <a:noFill/>
            <a:miter lim="800000"/>
            <a:headEnd/>
            <a:tailEnd/>
          </a:ln>
        </p:spPr>
      </p:pic>
      <p:pic>
        <p:nvPicPr>
          <p:cNvPr id="8214" name="Picture 28" descr="diatomic molecules (HOBrFINCl twins or BRINClHOF)"/>
          <p:cNvPicPr>
            <a:picLocks noChangeAspect="1" noChangeArrowheads="1"/>
          </p:cNvPicPr>
          <p:nvPr/>
        </p:nvPicPr>
        <p:blipFill>
          <a:blip r:embed="rId4" cstate="print">
            <a:lum contrast="18000"/>
          </a:blip>
          <a:srcRect l="41718" t="31165" r="49623" b="59801"/>
          <a:stretch>
            <a:fillRect/>
          </a:stretch>
        </p:blipFill>
        <p:spPr bwMode="auto">
          <a:xfrm>
            <a:off x="4027488" y="2968625"/>
            <a:ext cx="547687" cy="374650"/>
          </a:xfrm>
          <a:prstGeom prst="rect">
            <a:avLst/>
          </a:prstGeom>
          <a:noFill/>
          <a:ln w="9525">
            <a:noFill/>
            <a:miter lim="800000"/>
            <a:headEnd/>
            <a:tailEnd/>
          </a:ln>
        </p:spPr>
      </p:pic>
      <p:pic>
        <p:nvPicPr>
          <p:cNvPr id="8215" name="Picture 29" descr="diatomic molecules (HOBrFINCl twins or BRINClHOF)"/>
          <p:cNvPicPr>
            <a:picLocks noChangeAspect="1" noChangeArrowheads="1"/>
          </p:cNvPicPr>
          <p:nvPr/>
        </p:nvPicPr>
        <p:blipFill>
          <a:blip r:embed="rId4" cstate="print">
            <a:lum contrast="18000"/>
          </a:blip>
          <a:srcRect l="41718" t="13170" r="52534" b="80360"/>
          <a:stretch>
            <a:fillRect/>
          </a:stretch>
        </p:blipFill>
        <p:spPr bwMode="auto">
          <a:xfrm>
            <a:off x="4021138" y="2216150"/>
            <a:ext cx="363537" cy="268288"/>
          </a:xfrm>
          <a:prstGeom prst="rect">
            <a:avLst/>
          </a:prstGeom>
          <a:noFill/>
          <a:ln w="9525">
            <a:noFill/>
            <a:miter lim="800000"/>
            <a:headEnd/>
            <a:tailEnd/>
          </a:ln>
        </p:spPr>
      </p:pic>
      <p:pic>
        <p:nvPicPr>
          <p:cNvPr id="8216" name="Picture 30" descr="diatomic molecules (HOBrFINCl twins or BRINClHOF)"/>
          <p:cNvPicPr>
            <a:picLocks noChangeAspect="1" noChangeArrowheads="1"/>
          </p:cNvPicPr>
          <p:nvPr/>
        </p:nvPicPr>
        <p:blipFill>
          <a:blip r:embed="rId4" cstate="print">
            <a:lum contrast="18000"/>
          </a:blip>
          <a:srcRect l="73669" t="36906" r="12099" b="49617"/>
          <a:stretch>
            <a:fillRect/>
          </a:stretch>
        </p:blipFill>
        <p:spPr bwMode="auto">
          <a:xfrm>
            <a:off x="6019800" y="3195638"/>
            <a:ext cx="900113" cy="558800"/>
          </a:xfrm>
          <a:prstGeom prst="rect">
            <a:avLst/>
          </a:prstGeom>
          <a:noFill/>
          <a:ln w="9525">
            <a:noFill/>
            <a:miter lim="800000"/>
            <a:headEnd/>
            <a:tailEnd/>
          </a:ln>
        </p:spPr>
      </p:pic>
      <p:pic>
        <p:nvPicPr>
          <p:cNvPr id="8217" name="Picture 31" descr="diatomic molecules (HOBrFINCl twins or BRINClHOF)"/>
          <p:cNvPicPr>
            <a:picLocks noChangeAspect="1" noChangeArrowheads="1"/>
          </p:cNvPicPr>
          <p:nvPr/>
        </p:nvPicPr>
        <p:blipFill>
          <a:blip r:embed="rId4" cstate="print">
            <a:lum contrast="18000"/>
          </a:blip>
          <a:srcRect l="73795" t="67612" r="10292" b="17381"/>
          <a:stretch>
            <a:fillRect/>
          </a:stretch>
        </p:blipFill>
        <p:spPr bwMode="auto">
          <a:xfrm>
            <a:off x="6040438" y="4464050"/>
            <a:ext cx="1006475" cy="622300"/>
          </a:xfrm>
          <a:prstGeom prst="rect">
            <a:avLst/>
          </a:prstGeom>
          <a:noFill/>
          <a:ln w="9525">
            <a:noFill/>
            <a:miter lim="800000"/>
            <a:headEnd/>
            <a:tailEnd/>
          </a:ln>
        </p:spPr>
      </p:pic>
      <p:sp>
        <p:nvSpPr>
          <p:cNvPr id="8218" name="Line 32"/>
          <p:cNvSpPr>
            <a:spLocks noChangeShapeType="1"/>
          </p:cNvSpPr>
          <p:nvPr/>
        </p:nvSpPr>
        <p:spPr bwMode="auto">
          <a:xfrm flipV="1">
            <a:off x="2098675" y="3003550"/>
            <a:ext cx="0" cy="530225"/>
          </a:xfrm>
          <a:prstGeom prst="line">
            <a:avLst/>
          </a:prstGeom>
          <a:noFill/>
          <a:ln w="15875">
            <a:solidFill>
              <a:schemeClr val="tx1"/>
            </a:solidFill>
            <a:round/>
            <a:headEnd/>
            <a:tailEnd/>
          </a:ln>
        </p:spPr>
        <p:txBody>
          <a:bodyPr wrap="none" anchor="ctr"/>
          <a:lstStyle/>
          <a:p>
            <a:endParaRPr lang="en-US"/>
          </a:p>
        </p:txBody>
      </p:sp>
      <p:sp>
        <p:nvSpPr>
          <p:cNvPr id="8219" name="Line 33"/>
          <p:cNvSpPr>
            <a:spLocks noChangeShapeType="1"/>
          </p:cNvSpPr>
          <p:nvPr/>
        </p:nvSpPr>
        <p:spPr bwMode="auto">
          <a:xfrm flipV="1">
            <a:off x="2103438" y="3729038"/>
            <a:ext cx="0" cy="558800"/>
          </a:xfrm>
          <a:prstGeom prst="line">
            <a:avLst/>
          </a:prstGeom>
          <a:noFill/>
          <a:ln w="15875">
            <a:solidFill>
              <a:schemeClr val="tx1"/>
            </a:solidFill>
            <a:round/>
            <a:headEnd/>
            <a:tailEnd/>
          </a:ln>
        </p:spPr>
        <p:txBody>
          <a:bodyPr wrap="none" anchor="ctr"/>
          <a:lstStyle/>
          <a:p>
            <a:endParaRPr lang="en-US"/>
          </a:p>
        </p:txBody>
      </p:sp>
      <p:sp>
        <p:nvSpPr>
          <p:cNvPr id="8220" name="Line 34"/>
          <p:cNvSpPr>
            <a:spLocks noChangeShapeType="1"/>
          </p:cNvSpPr>
          <p:nvPr/>
        </p:nvSpPr>
        <p:spPr bwMode="auto">
          <a:xfrm flipV="1">
            <a:off x="2957513" y="3005138"/>
            <a:ext cx="0" cy="530225"/>
          </a:xfrm>
          <a:prstGeom prst="line">
            <a:avLst/>
          </a:prstGeom>
          <a:noFill/>
          <a:ln w="15875">
            <a:solidFill>
              <a:schemeClr val="tx1"/>
            </a:solidFill>
            <a:round/>
            <a:headEnd/>
            <a:tailEnd/>
          </a:ln>
        </p:spPr>
        <p:txBody>
          <a:bodyPr wrap="none" anchor="ctr"/>
          <a:lstStyle/>
          <a:p>
            <a:endParaRPr lang="en-US"/>
          </a:p>
        </p:txBody>
      </p:sp>
      <p:sp>
        <p:nvSpPr>
          <p:cNvPr id="8221" name="Line 35"/>
          <p:cNvSpPr>
            <a:spLocks noChangeShapeType="1"/>
          </p:cNvSpPr>
          <p:nvPr/>
        </p:nvSpPr>
        <p:spPr bwMode="auto">
          <a:xfrm flipV="1">
            <a:off x="2530475" y="3732213"/>
            <a:ext cx="0" cy="558800"/>
          </a:xfrm>
          <a:prstGeom prst="line">
            <a:avLst/>
          </a:prstGeom>
          <a:noFill/>
          <a:ln w="15875">
            <a:solidFill>
              <a:schemeClr val="tx1"/>
            </a:solidFill>
            <a:round/>
            <a:headEnd/>
            <a:tailEnd/>
          </a:ln>
        </p:spPr>
        <p:txBody>
          <a:bodyPr wrap="none" anchor="ctr"/>
          <a:lstStyle/>
          <a:p>
            <a:endParaRPr lang="en-US"/>
          </a:p>
        </p:txBody>
      </p:sp>
      <p:sp>
        <p:nvSpPr>
          <p:cNvPr id="8222" name="Line 36"/>
          <p:cNvSpPr>
            <a:spLocks noChangeShapeType="1"/>
          </p:cNvSpPr>
          <p:nvPr/>
        </p:nvSpPr>
        <p:spPr bwMode="auto">
          <a:xfrm flipV="1">
            <a:off x="2960688" y="3730625"/>
            <a:ext cx="0" cy="555625"/>
          </a:xfrm>
          <a:prstGeom prst="line">
            <a:avLst/>
          </a:prstGeom>
          <a:noFill/>
          <a:ln w="15875">
            <a:solidFill>
              <a:schemeClr val="tx1"/>
            </a:solidFill>
            <a:round/>
            <a:headEnd/>
            <a:tailEnd/>
          </a:ln>
        </p:spPr>
        <p:txBody>
          <a:bodyPr wrap="none" anchor="ctr"/>
          <a:lstStyle/>
          <a:p>
            <a:endParaRPr lang="en-US"/>
          </a:p>
        </p:txBody>
      </p:sp>
      <p:sp>
        <p:nvSpPr>
          <p:cNvPr id="8223" name="Line 37"/>
          <p:cNvSpPr>
            <a:spLocks noChangeShapeType="1"/>
          </p:cNvSpPr>
          <p:nvPr/>
        </p:nvSpPr>
        <p:spPr bwMode="auto">
          <a:xfrm flipV="1">
            <a:off x="2995613" y="3327400"/>
            <a:ext cx="400050" cy="290513"/>
          </a:xfrm>
          <a:prstGeom prst="line">
            <a:avLst/>
          </a:prstGeom>
          <a:noFill/>
          <a:ln w="1587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02-01-Figure_ILL"/>
          <p:cNvPicPr>
            <a:picLocks noChangeAspect="1" noChangeArrowheads="1"/>
          </p:cNvPicPr>
          <p:nvPr/>
        </p:nvPicPr>
        <p:blipFill>
          <a:blip r:embed="rId2" cstate="print"/>
          <a:srcRect t="47090" b="4788"/>
          <a:stretch>
            <a:fillRect/>
          </a:stretch>
        </p:blipFill>
        <p:spPr bwMode="auto">
          <a:xfrm>
            <a:off x="314325" y="3965575"/>
            <a:ext cx="8515350" cy="1851025"/>
          </a:xfrm>
          <a:prstGeom prst="rect">
            <a:avLst/>
          </a:prstGeom>
          <a:noFill/>
          <a:ln w="9525">
            <a:noFill/>
            <a:miter lim="800000"/>
            <a:headEnd/>
            <a:tailEnd/>
          </a:ln>
        </p:spPr>
      </p:pic>
      <p:pic>
        <p:nvPicPr>
          <p:cNvPr id="9219" name="Picture 5" descr="02-01-Figure_ILL"/>
          <p:cNvPicPr>
            <a:picLocks noChangeAspect="1" noChangeArrowheads="1"/>
          </p:cNvPicPr>
          <p:nvPr/>
        </p:nvPicPr>
        <p:blipFill>
          <a:blip r:embed="rId2" cstate="print"/>
          <a:srcRect t="95088" r="58147" b="-743"/>
          <a:stretch>
            <a:fillRect/>
          </a:stretch>
        </p:blipFill>
        <p:spPr bwMode="auto">
          <a:xfrm>
            <a:off x="249238" y="6419850"/>
            <a:ext cx="3563937" cy="217488"/>
          </a:xfrm>
          <a:prstGeom prst="rect">
            <a:avLst/>
          </a:prstGeom>
          <a:noFill/>
          <a:ln w="9525">
            <a:noFill/>
            <a:miter lim="800000"/>
            <a:headEnd/>
            <a:tailEnd/>
          </a:ln>
        </p:spPr>
      </p:pic>
      <p:pic>
        <p:nvPicPr>
          <p:cNvPr id="9220" name="Picture 6" descr="02-01-Figure_ILL"/>
          <p:cNvPicPr>
            <a:picLocks noChangeAspect="1" noChangeArrowheads="1"/>
          </p:cNvPicPr>
          <p:nvPr/>
        </p:nvPicPr>
        <p:blipFill>
          <a:blip r:embed="rId2" cstate="print"/>
          <a:srcRect b="57161"/>
          <a:stretch>
            <a:fillRect/>
          </a:stretch>
        </p:blipFill>
        <p:spPr bwMode="auto">
          <a:xfrm>
            <a:off x="314325" y="1468438"/>
            <a:ext cx="851535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1536700" y="2755900"/>
            <a:ext cx="6215063" cy="1016000"/>
          </a:xfrm>
          <a:prstGeom prst="rect">
            <a:avLst/>
          </a:prstGeom>
          <a:noFill/>
          <a:ln w="9525">
            <a:noFill/>
            <a:miter lim="800000"/>
            <a:headEnd/>
            <a:tailEnd/>
          </a:ln>
        </p:spPr>
        <p:txBody>
          <a:bodyPr>
            <a:spAutoFit/>
          </a:bodyPr>
          <a:lstStyle/>
          <a:p>
            <a:r>
              <a:rPr lang="en-US" sz="6000"/>
              <a:t>Periodic Trends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8600" y="1752600"/>
            <a:ext cx="2819400" cy="4800600"/>
          </a:xfrm>
          <a:prstGeom prst="rect">
            <a:avLst/>
          </a:prstGeom>
          <a:solidFill>
            <a:srgbClr val="D9EDEF"/>
          </a:solidFill>
          <a:ln w="9525">
            <a:solidFill>
              <a:schemeClr val="tx1"/>
            </a:solidFill>
            <a:miter lim="800000"/>
            <a:headEnd/>
            <a:tailEnd/>
          </a:ln>
        </p:spPr>
        <p:txBody>
          <a:bodyPr wrap="none" anchor="ctr"/>
          <a:lstStyle/>
          <a:p>
            <a:endParaRPr lang="en-US"/>
          </a:p>
        </p:txBody>
      </p:sp>
      <p:grpSp>
        <p:nvGrpSpPr>
          <p:cNvPr id="2" name="Group 3"/>
          <p:cNvGrpSpPr>
            <a:grpSpLocks/>
          </p:cNvGrpSpPr>
          <p:nvPr/>
        </p:nvGrpSpPr>
        <p:grpSpPr bwMode="auto">
          <a:xfrm>
            <a:off x="3194050" y="4056063"/>
            <a:ext cx="2616200" cy="1371600"/>
            <a:chOff x="240" y="2544"/>
            <a:chExt cx="1648" cy="864"/>
          </a:xfrm>
        </p:grpSpPr>
        <p:grpSp>
          <p:nvGrpSpPr>
            <p:cNvPr id="11348" name="Group 4"/>
            <p:cNvGrpSpPr>
              <a:grpSpLocks/>
            </p:cNvGrpSpPr>
            <p:nvPr/>
          </p:nvGrpSpPr>
          <p:grpSpPr bwMode="auto">
            <a:xfrm flipH="1">
              <a:off x="336" y="2544"/>
              <a:ext cx="432" cy="864"/>
              <a:chOff x="-144" y="528"/>
              <a:chExt cx="432" cy="864"/>
            </a:xfrm>
          </p:grpSpPr>
          <p:sp>
            <p:nvSpPr>
              <p:cNvPr id="11358" name="Oval 5"/>
              <p:cNvSpPr>
                <a:spLocks noChangeArrowheads="1"/>
              </p:cNvSpPr>
              <p:nvPr/>
            </p:nvSpPr>
            <p:spPr bwMode="auto">
              <a:xfrm>
                <a:off x="-48" y="720"/>
                <a:ext cx="336" cy="480"/>
              </a:xfrm>
              <a:prstGeom prst="ellipse">
                <a:avLst/>
              </a:prstGeom>
              <a:noFill/>
              <a:ln w="19050">
                <a:solidFill>
                  <a:schemeClr val="bg2"/>
                </a:solidFill>
                <a:round/>
                <a:headEnd/>
                <a:tailEnd/>
              </a:ln>
            </p:spPr>
            <p:txBody>
              <a:bodyPr wrap="none" anchor="ctr"/>
              <a:lstStyle/>
              <a:p>
                <a:endParaRPr lang="en-US"/>
              </a:p>
            </p:txBody>
          </p:sp>
          <p:sp>
            <p:nvSpPr>
              <p:cNvPr id="11359" name="Rectangle 6"/>
              <p:cNvSpPr>
                <a:spLocks noChangeArrowheads="1"/>
              </p:cNvSpPr>
              <p:nvPr/>
            </p:nvSpPr>
            <p:spPr bwMode="auto">
              <a:xfrm>
                <a:off x="-144" y="528"/>
                <a:ext cx="336" cy="864"/>
              </a:xfrm>
              <a:prstGeom prst="rect">
                <a:avLst/>
              </a:prstGeom>
              <a:solidFill>
                <a:srgbClr val="D9EDEF"/>
              </a:solidFill>
              <a:ln w="9525">
                <a:noFill/>
                <a:miter lim="800000"/>
                <a:headEnd/>
                <a:tailEnd/>
              </a:ln>
            </p:spPr>
            <p:txBody>
              <a:bodyPr wrap="none" anchor="ctr"/>
              <a:lstStyle/>
              <a:p>
                <a:endParaRPr lang="en-US"/>
              </a:p>
            </p:txBody>
          </p:sp>
        </p:grpSp>
        <p:grpSp>
          <p:nvGrpSpPr>
            <p:cNvPr id="11349" name="Group 7"/>
            <p:cNvGrpSpPr>
              <a:grpSpLocks/>
            </p:cNvGrpSpPr>
            <p:nvPr/>
          </p:nvGrpSpPr>
          <p:grpSpPr bwMode="auto">
            <a:xfrm>
              <a:off x="1344" y="2544"/>
              <a:ext cx="432" cy="864"/>
              <a:chOff x="-144" y="528"/>
              <a:chExt cx="432" cy="864"/>
            </a:xfrm>
          </p:grpSpPr>
          <p:sp>
            <p:nvSpPr>
              <p:cNvPr id="11356" name="Oval 8"/>
              <p:cNvSpPr>
                <a:spLocks noChangeArrowheads="1"/>
              </p:cNvSpPr>
              <p:nvPr/>
            </p:nvSpPr>
            <p:spPr bwMode="auto">
              <a:xfrm>
                <a:off x="-48" y="720"/>
                <a:ext cx="336" cy="480"/>
              </a:xfrm>
              <a:prstGeom prst="ellipse">
                <a:avLst/>
              </a:prstGeom>
              <a:noFill/>
              <a:ln w="19050">
                <a:solidFill>
                  <a:schemeClr val="bg2"/>
                </a:solidFill>
                <a:round/>
                <a:headEnd/>
                <a:tailEnd/>
              </a:ln>
            </p:spPr>
            <p:txBody>
              <a:bodyPr wrap="none" anchor="ctr"/>
              <a:lstStyle/>
              <a:p>
                <a:endParaRPr lang="en-US"/>
              </a:p>
            </p:txBody>
          </p:sp>
          <p:sp>
            <p:nvSpPr>
              <p:cNvPr id="11357" name="Rectangle 9"/>
              <p:cNvSpPr>
                <a:spLocks noChangeArrowheads="1"/>
              </p:cNvSpPr>
              <p:nvPr/>
            </p:nvSpPr>
            <p:spPr bwMode="auto">
              <a:xfrm>
                <a:off x="-144" y="528"/>
                <a:ext cx="336" cy="864"/>
              </a:xfrm>
              <a:prstGeom prst="rect">
                <a:avLst/>
              </a:prstGeom>
              <a:solidFill>
                <a:srgbClr val="D9EDEF"/>
              </a:solidFill>
              <a:ln w="9525">
                <a:noFill/>
                <a:miter lim="800000"/>
                <a:headEnd/>
                <a:tailEnd/>
              </a:ln>
            </p:spPr>
            <p:txBody>
              <a:bodyPr wrap="none" anchor="ctr"/>
              <a:lstStyle/>
              <a:p>
                <a:endParaRPr lang="en-US"/>
              </a:p>
            </p:txBody>
          </p:sp>
        </p:grpSp>
        <p:grpSp>
          <p:nvGrpSpPr>
            <p:cNvPr id="11350" name="Group 10"/>
            <p:cNvGrpSpPr>
              <a:grpSpLocks/>
            </p:cNvGrpSpPr>
            <p:nvPr/>
          </p:nvGrpSpPr>
          <p:grpSpPr bwMode="auto">
            <a:xfrm>
              <a:off x="240" y="2805"/>
              <a:ext cx="108" cy="354"/>
              <a:chOff x="240" y="2805"/>
              <a:chExt cx="108" cy="354"/>
            </a:xfrm>
          </p:grpSpPr>
          <p:sp>
            <p:nvSpPr>
              <p:cNvPr id="11354" name="Freeform 11"/>
              <p:cNvSpPr>
                <a:spLocks/>
              </p:cNvSpPr>
              <p:nvPr/>
            </p:nvSpPr>
            <p:spPr bwMode="auto">
              <a:xfrm>
                <a:off x="284" y="2805"/>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55" name="Freeform 12"/>
              <p:cNvSpPr>
                <a:spLocks/>
              </p:cNvSpPr>
              <p:nvPr/>
            </p:nvSpPr>
            <p:spPr bwMode="auto">
              <a:xfrm>
                <a:off x="240" y="2880"/>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nvGrpSpPr>
            <p:cNvPr id="11351" name="Group 13"/>
            <p:cNvGrpSpPr>
              <a:grpSpLocks/>
            </p:cNvGrpSpPr>
            <p:nvPr/>
          </p:nvGrpSpPr>
          <p:grpSpPr bwMode="auto">
            <a:xfrm>
              <a:off x="1776" y="2832"/>
              <a:ext cx="112" cy="354"/>
              <a:chOff x="752" y="2832"/>
              <a:chExt cx="112" cy="354"/>
            </a:xfrm>
          </p:grpSpPr>
          <p:sp>
            <p:nvSpPr>
              <p:cNvPr id="11352" name="Freeform 14"/>
              <p:cNvSpPr>
                <a:spLocks/>
              </p:cNvSpPr>
              <p:nvPr/>
            </p:nvSpPr>
            <p:spPr bwMode="auto">
              <a:xfrm flipH="1">
                <a:off x="752" y="2832"/>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53" name="Freeform 15"/>
              <p:cNvSpPr>
                <a:spLocks/>
              </p:cNvSpPr>
              <p:nvPr/>
            </p:nvSpPr>
            <p:spPr bwMode="auto">
              <a:xfrm flipH="1">
                <a:off x="843" y="2907"/>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sp>
        <p:nvSpPr>
          <p:cNvPr id="11268" name="Rectangle 16"/>
          <p:cNvSpPr>
            <a:spLocks noChangeArrowheads="1"/>
          </p:cNvSpPr>
          <p:nvPr/>
        </p:nvSpPr>
        <p:spPr bwMode="auto">
          <a:xfrm>
            <a:off x="3200400" y="1752600"/>
            <a:ext cx="5715000" cy="4800600"/>
          </a:xfrm>
          <a:prstGeom prst="rect">
            <a:avLst/>
          </a:prstGeom>
          <a:solidFill>
            <a:srgbClr val="FFFFD9"/>
          </a:solidFill>
          <a:ln w="9525">
            <a:solidFill>
              <a:schemeClr val="tx1"/>
            </a:solidFill>
            <a:miter lim="800000"/>
            <a:headEnd/>
            <a:tailEnd/>
          </a:ln>
        </p:spPr>
        <p:txBody>
          <a:bodyPr wrap="none" anchor="ctr"/>
          <a:lstStyle/>
          <a:p>
            <a:endParaRPr lang="en-US"/>
          </a:p>
        </p:txBody>
      </p:sp>
      <p:grpSp>
        <p:nvGrpSpPr>
          <p:cNvPr id="7" name="Group 85"/>
          <p:cNvGrpSpPr>
            <a:grpSpLocks/>
          </p:cNvGrpSpPr>
          <p:nvPr/>
        </p:nvGrpSpPr>
        <p:grpSpPr bwMode="auto">
          <a:xfrm>
            <a:off x="6523038" y="4184650"/>
            <a:ext cx="2133600" cy="1371600"/>
            <a:chOff x="4015" y="408"/>
            <a:chExt cx="1344" cy="864"/>
          </a:xfrm>
        </p:grpSpPr>
        <p:grpSp>
          <p:nvGrpSpPr>
            <p:cNvPr id="11334" name="Group 18"/>
            <p:cNvGrpSpPr>
              <a:grpSpLocks/>
            </p:cNvGrpSpPr>
            <p:nvPr/>
          </p:nvGrpSpPr>
          <p:grpSpPr bwMode="auto">
            <a:xfrm>
              <a:off x="4015" y="408"/>
              <a:ext cx="528" cy="864"/>
              <a:chOff x="4992" y="2544"/>
              <a:chExt cx="528" cy="864"/>
            </a:xfrm>
          </p:grpSpPr>
          <p:grpSp>
            <p:nvGrpSpPr>
              <p:cNvPr id="11342" name="Group 19"/>
              <p:cNvGrpSpPr>
                <a:grpSpLocks/>
              </p:cNvGrpSpPr>
              <p:nvPr/>
            </p:nvGrpSpPr>
            <p:grpSpPr bwMode="auto">
              <a:xfrm>
                <a:off x="4992" y="2544"/>
                <a:ext cx="432" cy="864"/>
                <a:chOff x="-144" y="528"/>
                <a:chExt cx="432" cy="864"/>
              </a:xfrm>
            </p:grpSpPr>
            <p:sp>
              <p:nvSpPr>
                <p:cNvPr id="11346" name="Oval 20"/>
                <p:cNvSpPr>
                  <a:spLocks noChangeArrowheads="1"/>
                </p:cNvSpPr>
                <p:nvPr/>
              </p:nvSpPr>
              <p:spPr bwMode="auto">
                <a:xfrm>
                  <a:off x="-48" y="720"/>
                  <a:ext cx="336" cy="480"/>
                </a:xfrm>
                <a:prstGeom prst="ellipse">
                  <a:avLst/>
                </a:prstGeom>
                <a:solidFill>
                  <a:srgbClr val="FFFFD9"/>
                </a:solidFill>
                <a:ln w="19050">
                  <a:solidFill>
                    <a:schemeClr val="bg2"/>
                  </a:solidFill>
                  <a:round/>
                  <a:headEnd/>
                  <a:tailEnd/>
                </a:ln>
              </p:spPr>
              <p:txBody>
                <a:bodyPr wrap="none" anchor="ctr"/>
                <a:lstStyle/>
                <a:p>
                  <a:endParaRPr lang="en-US"/>
                </a:p>
              </p:txBody>
            </p:sp>
            <p:sp>
              <p:nvSpPr>
                <p:cNvPr id="11347" name="Rectangle 21"/>
                <p:cNvSpPr>
                  <a:spLocks noChangeArrowheads="1"/>
                </p:cNvSpPr>
                <p:nvPr/>
              </p:nvSpPr>
              <p:spPr bwMode="auto">
                <a:xfrm>
                  <a:off x="-144" y="528"/>
                  <a:ext cx="336" cy="864"/>
                </a:xfrm>
                <a:prstGeom prst="rect">
                  <a:avLst/>
                </a:prstGeom>
                <a:solidFill>
                  <a:srgbClr val="FFFFD9"/>
                </a:solidFill>
                <a:ln w="9525">
                  <a:noFill/>
                  <a:miter lim="800000"/>
                  <a:headEnd/>
                  <a:tailEnd/>
                </a:ln>
              </p:spPr>
              <p:txBody>
                <a:bodyPr wrap="none" anchor="ctr"/>
                <a:lstStyle/>
                <a:p>
                  <a:endParaRPr lang="en-US"/>
                </a:p>
              </p:txBody>
            </p:sp>
          </p:grpSp>
          <p:grpSp>
            <p:nvGrpSpPr>
              <p:cNvPr id="11343" name="Group 22"/>
              <p:cNvGrpSpPr>
                <a:grpSpLocks/>
              </p:cNvGrpSpPr>
              <p:nvPr/>
            </p:nvGrpSpPr>
            <p:grpSpPr bwMode="auto">
              <a:xfrm>
                <a:off x="5408" y="2814"/>
                <a:ext cx="112" cy="354"/>
                <a:chOff x="752" y="2832"/>
                <a:chExt cx="112" cy="354"/>
              </a:xfrm>
            </p:grpSpPr>
            <p:sp>
              <p:nvSpPr>
                <p:cNvPr id="11344" name="Freeform 23"/>
                <p:cNvSpPr>
                  <a:spLocks/>
                </p:cNvSpPr>
                <p:nvPr/>
              </p:nvSpPr>
              <p:spPr bwMode="auto">
                <a:xfrm flipH="1">
                  <a:off x="752" y="2832"/>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45" name="Freeform 24"/>
                <p:cNvSpPr>
                  <a:spLocks/>
                </p:cNvSpPr>
                <p:nvPr/>
              </p:nvSpPr>
              <p:spPr bwMode="auto">
                <a:xfrm flipH="1">
                  <a:off x="843" y="2907"/>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grpSp>
          <p:nvGrpSpPr>
            <p:cNvPr id="11335" name="Group 25"/>
            <p:cNvGrpSpPr>
              <a:grpSpLocks/>
            </p:cNvGrpSpPr>
            <p:nvPr/>
          </p:nvGrpSpPr>
          <p:grpSpPr bwMode="auto">
            <a:xfrm>
              <a:off x="4831" y="408"/>
              <a:ext cx="528" cy="864"/>
              <a:chOff x="3888" y="2544"/>
              <a:chExt cx="528" cy="864"/>
            </a:xfrm>
          </p:grpSpPr>
          <p:grpSp>
            <p:nvGrpSpPr>
              <p:cNvPr id="11336" name="Group 26"/>
              <p:cNvGrpSpPr>
                <a:grpSpLocks/>
              </p:cNvGrpSpPr>
              <p:nvPr/>
            </p:nvGrpSpPr>
            <p:grpSpPr bwMode="auto">
              <a:xfrm flipH="1">
                <a:off x="3984" y="2544"/>
                <a:ext cx="432" cy="864"/>
                <a:chOff x="-144" y="528"/>
                <a:chExt cx="432" cy="864"/>
              </a:xfrm>
            </p:grpSpPr>
            <p:sp>
              <p:nvSpPr>
                <p:cNvPr id="11340" name="Oval 27"/>
                <p:cNvSpPr>
                  <a:spLocks noChangeArrowheads="1"/>
                </p:cNvSpPr>
                <p:nvPr/>
              </p:nvSpPr>
              <p:spPr bwMode="auto">
                <a:xfrm>
                  <a:off x="-48" y="720"/>
                  <a:ext cx="336" cy="480"/>
                </a:xfrm>
                <a:prstGeom prst="ellipse">
                  <a:avLst/>
                </a:prstGeom>
                <a:solidFill>
                  <a:srgbClr val="FFFFD9"/>
                </a:solidFill>
                <a:ln w="19050">
                  <a:solidFill>
                    <a:schemeClr val="bg2"/>
                  </a:solidFill>
                  <a:round/>
                  <a:headEnd/>
                  <a:tailEnd/>
                </a:ln>
              </p:spPr>
              <p:txBody>
                <a:bodyPr wrap="none" anchor="ctr"/>
                <a:lstStyle/>
                <a:p>
                  <a:endParaRPr lang="en-US"/>
                </a:p>
              </p:txBody>
            </p:sp>
            <p:sp>
              <p:nvSpPr>
                <p:cNvPr id="11341" name="Rectangle 28"/>
                <p:cNvSpPr>
                  <a:spLocks noChangeArrowheads="1"/>
                </p:cNvSpPr>
                <p:nvPr/>
              </p:nvSpPr>
              <p:spPr bwMode="auto">
                <a:xfrm>
                  <a:off x="-144" y="528"/>
                  <a:ext cx="336" cy="864"/>
                </a:xfrm>
                <a:prstGeom prst="rect">
                  <a:avLst/>
                </a:prstGeom>
                <a:solidFill>
                  <a:srgbClr val="FFFFD9"/>
                </a:solidFill>
                <a:ln w="9525">
                  <a:noFill/>
                  <a:miter lim="800000"/>
                  <a:headEnd/>
                  <a:tailEnd/>
                </a:ln>
              </p:spPr>
              <p:txBody>
                <a:bodyPr wrap="none" anchor="ctr"/>
                <a:lstStyle/>
                <a:p>
                  <a:endParaRPr lang="en-US"/>
                </a:p>
              </p:txBody>
            </p:sp>
          </p:grpSp>
          <p:grpSp>
            <p:nvGrpSpPr>
              <p:cNvPr id="11337" name="Group 29"/>
              <p:cNvGrpSpPr>
                <a:grpSpLocks/>
              </p:cNvGrpSpPr>
              <p:nvPr/>
            </p:nvGrpSpPr>
            <p:grpSpPr bwMode="auto">
              <a:xfrm>
                <a:off x="3888" y="2814"/>
                <a:ext cx="108" cy="354"/>
                <a:chOff x="240" y="2805"/>
                <a:chExt cx="108" cy="354"/>
              </a:xfrm>
            </p:grpSpPr>
            <p:sp>
              <p:nvSpPr>
                <p:cNvPr id="11338" name="Freeform 30"/>
                <p:cNvSpPr>
                  <a:spLocks/>
                </p:cNvSpPr>
                <p:nvPr/>
              </p:nvSpPr>
              <p:spPr bwMode="auto">
                <a:xfrm>
                  <a:off x="284" y="2805"/>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39" name="Freeform 31"/>
                <p:cNvSpPr>
                  <a:spLocks/>
                </p:cNvSpPr>
                <p:nvPr/>
              </p:nvSpPr>
              <p:spPr bwMode="auto">
                <a:xfrm>
                  <a:off x="240" y="2880"/>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grpSp>
      <p:grpSp>
        <p:nvGrpSpPr>
          <p:cNvPr id="14" name="Group 86"/>
          <p:cNvGrpSpPr>
            <a:grpSpLocks/>
          </p:cNvGrpSpPr>
          <p:nvPr/>
        </p:nvGrpSpPr>
        <p:grpSpPr bwMode="auto">
          <a:xfrm>
            <a:off x="3503613" y="4178300"/>
            <a:ext cx="2133600" cy="1371600"/>
            <a:chOff x="2191" y="408"/>
            <a:chExt cx="1344" cy="864"/>
          </a:xfrm>
        </p:grpSpPr>
        <p:grpSp>
          <p:nvGrpSpPr>
            <p:cNvPr id="11320" name="Group 32"/>
            <p:cNvGrpSpPr>
              <a:grpSpLocks/>
            </p:cNvGrpSpPr>
            <p:nvPr/>
          </p:nvGrpSpPr>
          <p:grpSpPr bwMode="auto">
            <a:xfrm>
              <a:off x="2191" y="408"/>
              <a:ext cx="528" cy="864"/>
              <a:chOff x="3168" y="2544"/>
              <a:chExt cx="528" cy="864"/>
            </a:xfrm>
          </p:grpSpPr>
          <p:grpSp>
            <p:nvGrpSpPr>
              <p:cNvPr id="11328" name="Group 33"/>
              <p:cNvGrpSpPr>
                <a:grpSpLocks/>
              </p:cNvGrpSpPr>
              <p:nvPr/>
            </p:nvGrpSpPr>
            <p:grpSpPr bwMode="auto">
              <a:xfrm>
                <a:off x="3168" y="2544"/>
                <a:ext cx="432" cy="864"/>
                <a:chOff x="-144" y="528"/>
                <a:chExt cx="432" cy="864"/>
              </a:xfrm>
            </p:grpSpPr>
            <p:sp>
              <p:nvSpPr>
                <p:cNvPr id="11332" name="Oval 34"/>
                <p:cNvSpPr>
                  <a:spLocks noChangeArrowheads="1"/>
                </p:cNvSpPr>
                <p:nvPr/>
              </p:nvSpPr>
              <p:spPr bwMode="auto">
                <a:xfrm>
                  <a:off x="-48" y="720"/>
                  <a:ext cx="336" cy="480"/>
                </a:xfrm>
                <a:prstGeom prst="ellipse">
                  <a:avLst/>
                </a:prstGeom>
                <a:solidFill>
                  <a:srgbClr val="FFFFD9"/>
                </a:solidFill>
                <a:ln w="19050">
                  <a:solidFill>
                    <a:schemeClr val="bg2"/>
                  </a:solidFill>
                  <a:round/>
                  <a:headEnd/>
                  <a:tailEnd/>
                </a:ln>
              </p:spPr>
              <p:txBody>
                <a:bodyPr wrap="none" anchor="ctr"/>
                <a:lstStyle/>
                <a:p>
                  <a:endParaRPr lang="en-US"/>
                </a:p>
              </p:txBody>
            </p:sp>
            <p:sp>
              <p:nvSpPr>
                <p:cNvPr id="11333" name="Rectangle 35"/>
                <p:cNvSpPr>
                  <a:spLocks noChangeArrowheads="1"/>
                </p:cNvSpPr>
                <p:nvPr/>
              </p:nvSpPr>
              <p:spPr bwMode="auto">
                <a:xfrm>
                  <a:off x="-144" y="528"/>
                  <a:ext cx="336" cy="864"/>
                </a:xfrm>
                <a:prstGeom prst="rect">
                  <a:avLst/>
                </a:prstGeom>
                <a:solidFill>
                  <a:srgbClr val="FFFFD9"/>
                </a:solidFill>
                <a:ln w="9525">
                  <a:noFill/>
                  <a:miter lim="800000"/>
                  <a:headEnd/>
                  <a:tailEnd/>
                </a:ln>
              </p:spPr>
              <p:txBody>
                <a:bodyPr wrap="none" anchor="ctr"/>
                <a:lstStyle/>
                <a:p>
                  <a:endParaRPr lang="en-US"/>
                </a:p>
              </p:txBody>
            </p:sp>
          </p:grpSp>
          <p:grpSp>
            <p:nvGrpSpPr>
              <p:cNvPr id="11329" name="Group 36"/>
              <p:cNvGrpSpPr>
                <a:grpSpLocks/>
              </p:cNvGrpSpPr>
              <p:nvPr/>
            </p:nvGrpSpPr>
            <p:grpSpPr bwMode="auto">
              <a:xfrm>
                <a:off x="3584" y="2814"/>
                <a:ext cx="112" cy="354"/>
                <a:chOff x="752" y="2832"/>
                <a:chExt cx="112" cy="354"/>
              </a:xfrm>
            </p:grpSpPr>
            <p:sp>
              <p:nvSpPr>
                <p:cNvPr id="11330" name="Freeform 37"/>
                <p:cNvSpPr>
                  <a:spLocks/>
                </p:cNvSpPr>
                <p:nvPr/>
              </p:nvSpPr>
              <p:spPr bwMode="auto">
                <a:xfrm flipH="1">
                  <a:off x="752" y="2832"/>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31" name="Freeform 38"/>
                <p:cNvSpPr>
                  <a:spLocks/>
                </p:cNvSpPr>
                <p:nvPr/>
              </p:nvSpPr>
              <p:spPr bwMode="auto">
                <a:xfrm flipH="1">
                  <a:off x="843" y="2907"/>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grpSp>
          <p:nvGrpSpPr>
            <p:cNvPr id="11321" name="Group 39"/>
            <p:cNvGrpSpPr>
              <a:grpSpLocks/>
            </p:cNvGrpSpPr>
            <p:nvPr/>
          </p:nvGrpSpPr>
          <p:grpSpPr bwMode="auto">
            <a:xfrm>
              <a:off x="3007" y="408"/>
              <a:ext cx="528" cy="864"/>
              <a:chOff x="2064" y="2544"/>
              <a:chExt cx="528" cy="864"/>
            </a:xfrm>
          </p:grpSpPr>
          <p:grpSp>
            <p:nvGrpSpPr>
              <p:cNvPr id="11322" name="Group 40"/>
              <p:cNvGrpSpPr>
                <a:grpSpLocks/>
              </p:cNvGrpSpPr>
              <p:nvPr/>
            </p:nvGrpSpPr>
            <p:grpSpPr bwMode="auto">
              <a:xfrm flipH="1">
                <a:off x="2160" y="2544"/>
                <a:ext cx="432" cy="864"/>
                <a:chOff x="-144" y="528"/>
                <a:chExt cx="432" cy="864"/>
              </a:xfrm>
            </p:grpSpPr>
            <p:sp>
              <p:nvSpPr>
                <p:cNvPr id="11326" name="Oval 41"/>
                <p:cNvSpPr>
                  <a:spLocks noChangeArrowheads="1"/>
                </p:cNvSpPr>
                <p:nvPr/>
              </p:nvSpPr>
              <p:spPr bwMode="auto">
                <a:xfrm>
                  <a:off x="-48" y="720"/>
                  <a:ext cx="336" cy="480"/>
                </a:xfrm>
                <a:prstGeom prst="ellipse">
                  <a:avLst/>
                </a:prstGeom>
                <a:solidFill>
                  <a:srgbClr val="FFFFD9"/>
                </a:solidFill>
                <a:ln w="19050">
                  <a:solidFill>
                    <a:schemeClr val="bg2"/>
                  </a:solidFill>
                  <a:round/>
                  <a:headEnd/>
                  <a:tailEnd/>
                </a:ln>
              </p:spPr>
              <p:txBody>
                <a:bodyPr wrap="none" anchor="ctr"/>
                <a:lstStyle/>
                <a:p>
                  <a:endParaRPr lang="en-US"/>
                </a:p>
              </p:txBody>
            </p:sp>
            <p:sp>
              <p:nvSpPr>
                <p:cNvPr id="11327" name="Rectangle 42"/>
                <p:cNvSpPr>
                  <a:spLocks noChangeArrowheads="1"/>
                </p:cNvSpPr>
                <p:nvPr/>
              </p:nvSpPr>
              <p:spPr bwMode="auto">
                <a:xfrm>
                  <a:off x="-144" y="528"/>
                  <a:ext cx="336" cy="864"/>
                </a:xfrm>
                <a:prstGeom prst="rect">
                  <a:avLst/>
                </a:prstGeom>
                <a:solidFill>
                  <a:srgbClr val="FFFFD9"/>
                </a:solidFill>
                <a:ln w="9525">
                  <a:noFill/>
                  <a:miter lim="800000"/>
                  <a:headEnd/>
                  <a:tailEnd/>
                </a:ln>
              </p:spPr>
              <p:txBody>
                <a:bodyPr wrap="none" anchor="ctr"/>
                <a:lstStyle/>
                <a:p>
                  <a:endParaRPr lang="en-US"/>
                </a:p>
              </p:txBody>
            </p:sp>
          </p:grpSp>
          <p:grpSp>
            <p:nvGrpSpPr>
              <p:cNvPr id="11323" name="Group 43"/>
              <p:cNvGrpSpPr>
                <a:grpSpLocks/>
              </p:cNvGrpSpPr>
              <p:nvPr/>
            </p:nvGrpSpPr>
            <p:grpSpPr bwMode="auto">
              <a:xfrm>
                <a:off x="2064" y="2814"/>
                <a:ext cx="108" cy="354"/>
                <a:chOff x="240" y="2805"/>
                <a:chExt cx="108" cy="354"/>
              </a:xfrm>
            </p:grpSpPr>
            <p:sp>
              <p:nvSpPr>
                <p:cNvPr id="11324" name="Freeform 44"/>
                <p:cNvSpPr>
                  <a:spLocks/>
                </p:cNvSpPr>
                <p:nvPr/>
              </p:nvSpPr>
              <p:spPr bwMode="auto">
                <a:xfrm>
                  <a:off x="284" y="2805"/>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25" name="Freeform 45"/>
                <p:cNvSpPr>
                  <a:spLocks/>
                </p:cNvSpPr>
                <p:nvPr/>
              </p:nvSpPr>
              <p:spPr bwMode="auto">
                <a:xfrm>
                  <a:off x="240" y="2880"/>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grpSp>
      <p:sp>
        <p:nvSpPr>
          <p:cNvPr id="520240" name="Line 48"/>
          <p:cNvSpPr>
            <a:spLocks noChangeShapeType="1"/>
          </p:cNvSpPr>
          <p:nvPr/>
        </p:nvSpPr>
        <p:spPr bwMode="auto">
          <a:xfrm>
            <a:off x="4508500" y="2578100"/>
            <a:ext cx="838200" cy="2286000"/>
          </a:xfrm>
          <a:prstGeom prst="line">
            <a:avLst/>
          </a:prstGeom>
          <a:noFill/>
          <a:ln w="9525">
            <a:solidFill>
              <a:schemeClr val="tx1"/>
            </a:solidFill>
            <a:round/>
            <a:headEnd/>
            <a:tailEnd/>
          </a:ln>
        </p:spPr>
        <p:txBody>
          <a:bodyPr/>
          <a:lstStyle/>
          <a:p>
            <a:endParaRPr lang="en-US"/>
          </a:p>
        </p:txBody>
      </p:sp>
      <p:sp>
        <p:nvSpPr>
          <p:cNvPr id="520241" name="Line 49"/>
          <p:cNvSpPr>
            <a:spLocks noChangeShapeType="1"/>
          </p:cNvSpPr>
          <p:nvPr/>
        </p:nvSpPr>
        <p:spPr bwMode="auto">
          <a:xfrm flipH="1">
            <a:off x="3822700" y="2654300"/>
            <a:ext cx="685800" cy="2209800"/>
          </a:xfrm>
          <a:prstGeom prst="line">
            <a:avLst/>
          </a:prstGeom>
          <a:noFill/>
          <a:ln w="9525">
            <a:solidFill>
              <a:schemeClr val="tx1"/>
            </a:solidFill>
            <a:round/>
            <a:headEnd/>
            <a:tailEnd/>
          </a:ln>
        </p:spPr>
        <p:txBody>
          <a:bodyPr/>
          <a:lstStyle/>
          <a:p>
            <a:endParaRPr lang="en-US"/>
          </a:p>
        </p:txBody>
      </p:sp>
      <p:sp>
        <p:nvSpPr>
          <p:cNvPr id="11273" name="Rectangle 50"/>
          <p:cNvSpPr>
            <a:spLocks noGrp="1" noChangeArrowheads="1"/>
          </p:cNvSpPr>
          <p:nvPr>
            <p:ph type="title"/>
          </p:nvPr>
        </p:nvSpPr>
        <p:spPr/>
        <p:txBody>
          <a:bodyPr/>
          <a:lstStyle/>
          <a:p>
            <a:pPr eaLnBrk="1" hangingPunct="1"/>
            <a:r>
              <a:rPr lang="en-US" sz="4000" smtClean="0"/>
              <a:t>Attraction and Repulsion of Electrical Charges</a:t>
            </a:r>
          </a:p>
        </p:txBody>
      </p:sp>
      <p:sp>
        <p:nvSpPr>
          <p:cNvPr id="520244" name="Oval 52"/>
          <p:cNvSpPr>
            <a:spLocks noChangeArrowheads="1"/>
          </p:cNvSpPr>
          <p:nvPr/>
        </p:nvSpPr>
        <p:spPr bwMode="auto">
          <a:xfrm>
            <a:off x="3898900" y="4559300"/>
            <a:ext cx="609600" cy="609600"/>
          </a:xfrm>
          <a:prstGeom prst="ellipse">
            <a:avLst/>
          </a:prstGeom>
          <a:gradFill rotWithShape="1">
            <a:gsLst>
              <a:gs pos="0">
                <a:srgbClr val="FC8089"/>
              </a:gs>
              <a:gs pos="100000">
                <a:srgbClr val="FF0000"/>
              </a:gs>
            </a:gsLst>
            <a:lin ang="2700000" scaled="1"/>
          </a:gradFill>
          <a:ln w="9525">
            <a:solidFill>
              <a:srgbClr val="FF0000"/>
            </a:solidFill>
            <a:round/>
            <a:headEnd/>
            <a:tailEnd/>
          </a:ln>
        </p:spPr>
        <p:txBody>
          <a:bodyPr wrap="none" anchor="ctr"/>
          <a:lstStyle/>
          <a:p>
            <a:pPr algn="ctr"/>
            <a:r>
              <a:rPr lang="en-US" sz="3600"/>
              <a:t>+</a:t>
            </a:r>
          </a:p>
        </p:txBody>
      </p:sp>
      <p:sp>
        <p:nvSpPr>
          <p:cNvPr id="520247" name="Oval 55"/>
          <p:cNvSpPr>
            <a:spLocks noChangeArrowheads="1"/>
          </p:cNvSpPr>
          <p:nvPr/>
        </p:nvSpPr>
        <p:spPr bwMode="auto">
          <a:xfrm>
            <a:off x="4508500" y="4559300"/>
            <a:ext cx="609600" cy="609600"/>
          </a:xfrm>
          <a:prstGeom prst="ellipse">
            <a:avLst/>
          </a:prstGeom>
          <a:gradFill rotWithShape="1">
            <a:gsLst>
              <a:gs pos="0">
                <a:srgbClr val="FC8089"/>
              </a:gs>
              <a:gs pos="100000">
                <a:srgbClr val="FF0000"/>
              </a:gs>
            </a:gsLst>
            <a:lin ang="2700000" scaled="1"/>
          </a:gradFill>
          <a:ln w="9525">
            <a:solidFill>
              <a:srgbClr val="FF0000"/>
            </a:solidFill>
            <a:round/>
            <a:headEnd/>
            <a:tailEnd/>
          </a:ln>
        </p:spPr>
        <p:txBody>
          <a:bodyPr wrap="none" anchor="ctr"/>
          <a:lstStyle/>
          <a:p>
            <a:pPr algn="ctr"/>
            <a:r>
              <a:rPr lang="en-US" sz="3600"/>
              <a:t>+</a:t>
            </a:r>
          </a:p>
        </p:txBody>
      </p:sp>
      <p:sp>
        <p:nvSpPr>
          <p:cNvPr id="520248" name="Line 56"/>
          <p:cNvSpPr>
            <a:spLocks noChangeShapeType="1"/>
          </p:cNvSpPr>
          <p:nvPr/>
        </p:nvSpPr>
        <p:spPr bwMode="auto">
          <a:xfrm>
            <a:off x="3479800" y="5275263"/>
            <a:ext cx="609600" cy="0"/>
          </a:xfrm>
          <a:prstGeom prst="line">
            <a:avLst/>
          </a:prstGeom>
          <a:noFill/>
          <a:ln w="9525">
            <a:solidFill>
              <a:schemeClr val="tx1"/>
            </a:solidFill>
            <a:round/>
            <a:headEnd type="triangle" w="med" len="med"/>
            <a:tailEnd/>
          </a:ln>
        </p:spPr>
        <p:txBody>
          <a:bodyPr/>
          <a:lstStyle/>
          <a:p>
            <a:endParaRPr lang="en-US"/>
          </a:p>
        </p:txBody>
      </p:sp>
      <p:sp>
        <p:nvSpPr>
          <p:cNvPr id="520249" name="Line 57"/>
          <p:cNvSpPr>
            <a:spLocks noChangeShapeType="1"/>
          </p:cNvSpPr>
          <p:nvPr/>
        </p:nvSpPr>
        <p:spPr bwMode="auto">
          <a:xfrm flipH="1">
            <a:off x="5022850" y="5275263"/>
            <a:ext cx="609600" cy="0"/>
          </a:xfrm>
          <a:prstGeom prst="line">
            <a:avLst/>
          </a:prstGeom>
          <a:noFill/>
          <a:ln w="9525">
            <a:solidFill>
              <a:schemeClr val="tx1"/>
            </a:solidFill>
            <a:round/>
            <a:headEnd type="triangle" w="med" len="med"/>
            <a:tailEnd/>
          </a:ln>
        </p:spPr>
        <p:txBody>
          <a:bodyPr/>
          <a:lstStyle/>
          <a:p>
            <a:endParaRPr lang="en-US"/>
          </a:p>
        </p:txBody>
      </p:sp>
      <p:sp>
        <p:nvSpPr>
          <p:cNvPr id="520257" name="Line 65"/>
          <p:cNvSpPr>
            <a:spLocks noChangeShapeType="1"/>
          </p:cNvSpPr>
          <p:nvPr/>
        </p:nvSpPr>
        <p:spPr bwMode="auto">
          <a:xfrm>
            <a:off x="6496050" y="5257800"/>
            <a:ext cx="609600" cy="0"/>
          </a:xfrm>
          <a:prstGeom prst="line">
            <a:avLst/>
          </a:prstGeom>
          <a:noFill/>
          <a:ln w="9525">
            <a:solidFill>
              <a:schemeClr val="tx1"/>
            </a:solidFill>
            <a:round/>
            <a:headEnd type="triangle" w="med" len="med"/>
            <a:tailEnd/>
          </a:ln>
        </p:spPr>
        <p:txBody>
          <a:bodyPr/>
          <a:lstStyle/>
          <a:p>
            <a:endParaRPr lang="en-US"/>
          </a:p>
        </p:txBody>
      </p:sp>
      <p:sp>
        <p:nvSpPr>
          <p:cNvPr id="520258" name="Line 66"/>
          <p:cNvSpPr>
            <a:spLocks noChangeShapeType="1"/>
          </p:cNvSpPr>
          <p:nvPr/>
        </p:nvSpPr>
        <p:spPr bwMode="auto">
          <a:xfrm flipH="1">
            <a:off x="8077200" y="5257800"/>
            <a:ext cx="609600" cy="0"/>
          </a:xfrm>
          <a:prstGeom prst="line">
            <a:avLst/>
          </a:prstGeom>
          <a:noFill/>
          <a:ln w="9525">
            <a:solidFill>
              <a:schemeClr val="tx1"/>
            </a:solidFill>
            <a:round/>
            <a:headEnd type="triangle" w="med" len="med"/>
            <a:tailEnd/>
          </a:ln>
        </p:spPr>
        <p:txBody>
          <a:bodyPr/>
          <a:lstStyle/>
          <a:p>
            <a:endParaRPr lang="en-US"/>
          </a:p>
        </p:txBody>
      </p:sp>
      <p:sp>
        <p:nvSpPr>
          <p:cNvPr id="11280" name="Text Box 68"/>
          <p:cNvSpPr txBox="1">
            <a:spLocks noChangeArrowheads="1"/>
          </p:cNvSpPr>
          <p:nvPr/>
        </p:nvSpPr>
        <p:spPr bwMode="auto">
          <a:xfrm>
            <a:off x="471488" y="5667375"/>
            <a:ext cx="2260600" cy="825500"/>
          </a:xfrm>
          <a:prstGeom prst="rect">
            <a:avLst/>
          </a:prstGeom>
          <a:noFill/>
          <a:ln w="9525">
            <a:noFill/>
            <a:miter lim="800000"/>
            <a:headEnd/>
            <a:tailEnd/>
          </a:ln>
        </p:spPr>
        <p:txBody>
          <a:bodyPr wrap="none">
            <a:spAutoFit/>
          </a:bodyPr>
          <a:lstStyle/>
          <a:p>
            <a:pPr algn="ctr"/>
            <a:r>
              <a:rPr lang="en-US" sz="1600"/>
              <a:t>Particles with opposite </a:t>
            </a:r>
          </a:p>
          <a:p>
            <a:pPr algn="ctr"/>
            <a:r>
              <a:rPr lang="en-US" sz="1600"/>
              <a:t>charges attract </a:t>
            </a:r>
          </a:p>
          <a:p>
            <a:pPr algn="ctr"/>
            <a:r>
              <a:rPr lang="en-US" sz="1600"/>
              <a:t>one another.</a:t>
            </a:r>
          </a:p>
        </p:txBody>
      </p:sp>
      <p:sp>
        <p:nvSpPr>
          <p:cNvPr id="11281" name="Text Box 69"/>
          <p:cNvSpPr txBox="1">
            <a:spLocks noChangeArrowheads="1"/>
          </p:cNvSpPr>
          <p:nvPr/>
        </p:nvSpPr>
        <p:spPr bwMode="auto">
          <a:xfrm>
            <a:off x="4741863" y="5667375"/>
            <a:ext cx="2519362" cy="581025"/>
          </a:xfrm>
          <a:prstGeom prst="rect">
            <a:avLst/>
          </a:prstGeom>
          <a:noFill/>
          <a:ln w="9525">
            <a:noFill/>
            <a:miter lim="800000"/>
            <a:headEnd/>
            <a:tailEnd/>
          </a:ln>
        </p:spPr>
        <p:txBody>
          <a:bodyPr wrap="none">
            <a:spAutoFit/>
          </a:bodyPr>
          <a:lstStyle/>
          <a:p>
            <a:pPr algn="ctr"/>
            <a:r>
              <a:rPr lang="en-US" sz="1600"/>
              <a:t>Particles with like charges</a:t>
            </a:r>
          </a:p>
          <a:p>
            <a:pPr algn="ctr"/>
            <a:r>
              <a:rPr lang="en-US" sz="1600"/>
              <a:t>repel one another.</a:t>
            </a:r>
          </a:p>
        </p:txBody>
      </p:sp>
      <p:sp>
        <p:nvSpPr>
          <p:cNvPr id="520262" name="Line 70"/>
          <p:cNvSpPr>
            <a:spLocks noChangeShapeType="1"/>
          </p:cNvSpPr>
          <p:nvPr/>
        </p:nvSpPr>
        <p:spPr bwMode="auto">
          <a:xfrm>
            <a:off x="4508500" y="4406900"/>
            <a:ext cx="0" cy="914400"/>
          </a:xfrm>
          <a:prstGeom prst="line">
            <a:avLst/>
          </a:prstGeom>
          <a:noFill/>
          <a:ln w="22225">
            <a:solidFill>
              <a:schemeClr val="tx1"/>
            </a:solidFill>
            <a:round/>
            <a:headEnd/>
            <a:tailEnd/>
          </a:ln>
        </p:spPr>
        <p:txBody>
          <a:bodyPr/>
          <a:lstStyle/>
          <a:p>
            <a:endParaRPr lang="en-US"/>
          </a:p>
        </p:txBody>
      </p:sp>
      <p:grpSp>
        <p:nvGrpSpPr>
          <p:cNvPr id="21" name="Group 71"/>
          <p:cNvGrpSpPr>
            <a:grpSpLocks/>
          </p:cNvGrpSpPr>
          <p:nvPr/>
        </p:nvGrpSpPr>
        <p:grpSpPr bwMode="auto">
          <a:xfrm>
            <a:off x="4203700" y="2654300"/>
            <a:ext cx="533400" cy="1905000"/>
            <a:chOff x="816" y="1584"/>
            <a:chExt cx="336" cy="1200"/>
          </a:xfrm>
        </p:grpSpPr>
        <p:sp>
          <p:nvSpPr>
            <p:cNvPr id="11318" name="Line 72"/>
            <p:cNvSpPr>
              <a:spLocks noChangeShapeType="1"/>
            </p:cNvSpPr>
            <p:nvPr/>
          </p:nvSpPr>
          <p:spPr bwMode="auto">
            <a:xfrm flipH="1">
              <a:off x="816" y="1584"/>
              <a:ext cx="192" cy="1200"/>
            </a:xfrm>
            <a:prstGeom prst="line">
              <a:avLst/>
            </a:prstGeom>
            <a:noFill/>
            <a:ln w="9525">
              <a:solidFill>
                <a:schemeClr val="tx1"/>
              </a:solidFill>
              <a:round/>
              <a:headEnd/>
              <a:tailEnd/>
            </a:ln>
          </p:spPr>
          <p:txBody>
            <a:bodyPr/>
            <a:lstStyle/>
            <a:p>
              <a:endParaRPr lang="en-US"/>
            </a:p>
          </p:txBody>
        </p:sp>
        <p:sp>
          <p:nvSpPr>
            <p:cNvPr id="11319" name="Line 73"/>
            <p:cNvSpPr>
              <a:spLocks noChangeShapeType="1"/>
            </p:cNvSpPr>
            <p:nvPr/>
          </p:nvSpPr>
          <p:spPr bwMode="auto">
            <a:xfrm>
              <a:off x="1008" y="1584"/>
              <a:ext cx="144" cy="1200"/>
            </a:xfrm>
            <a:prstGeom prst="line">
              <a:avLst/>
            </a:prstGeom>
            <a:noFill/>
            <a:ln w="9525">
              <a:solidFill>
                <a:schemeClr val="tx1"/>
              </a:solidFill>
              <a:round/>
              <a:headEnd/>
              <a:tailEnd/>
            </a:ln>
          </p:spPr>
          <p:txBody>
            <a:bodyPr/>
            <a:lstStyle/>
            <a:p>
              <a:endParaRPr lang="en-US"/>
            </a:p>
          </p:txBody>
        </p:sp>
      </p:grpSp>
      <p:sp>
        <p:nvSpPr>
          <p:cNvPr id="11284" name="AutoShape 74">
            <a:hlinkClick r:id="rId2"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520268" name="Line 76"/>
          <p:cNvSpPr>
            <a:spLocks noChangeShapeType="1"/>
          </p:cNvSpPr>
          <p:nvPr/>
        </p:nvSpPr>
        <p:spPr bwMode="auto">
          <a:xfrm>
            <a:off x="7508875" y="2578100"/>
            <a:ext cx="838200" cy="2286000"/>
          </a:xfrm>
          <a:prstGeom prst="line">
            <a:avLst/>
          </a:prstGeom>
          <a:noFill/>
          <a:ln w="9525">
            <a:solidFill>
              <a:schemeClr val="tx1"/>
            </a:solidFill>
            <a:round/>
            <a:headEnd/>
            <a:tailEnd/>
          </a:ln>
        </p:spPr>
        <p:txBody>
          <a:bodyPr/>
          <a:lstStyle/>
          <a:p>
            <a:endParaRPr lang="en-US"/>
          </a:p>
        </p:txBody>
      </p:sp>
      <p:sp>
        <p:nvSpPr>
          <p:cNvPr id="520269" name="Line 77"/>
          <p:cNvSpPr>
            <a:spLocks noChangeShapeType="1"/>
          </p:cNvSpPr>
          <p:nvPr/>
        </p:nvSpPr>
        <p:spPr bwMode="auto">
          <a:xfrm flipH="1">
            <a:off x="6823075" y="2654300"/>
            <a:ext cx="685800" cy="2209800"/>
          </a:xfrm>
          <a:prstGeom prst="line">
            <a:avLst/>
          </a:prstGeom>
          <a:noFill/>
          <a:ln w="9525">
            <a:solidFill>
              <a:schemeClr val="tx1"/>
            </a:solidFill>
            <a:round/>
            <a:headEnd/>
            <a:tailEnd/>
          </a:ln>
        </p:spPr>
        <p:txBody>
          <a:bodyPr/>
          <a:lstStyle/>
          <a:p>
            <a:endParaRPr lang="en-US"/>
          </a:p>
        </p:txBody>
      </p:sp>
      <p:sp>
        <p:nvSpPr>
          <p:cNvPr id="520271" name="Oval 79"/>
          <p:cNvSpPr>
            <a:spLocks noChangeArrowheads="1"/>
          </p:cNvSpPr>
          <p:nvPr/>
        </p:nvSpPr>
        <p:spPr bwMode="auto">
          <a:xfrm>
            <a:off x="6899275" y="4559300"/>
            <a:ext cx="609600" cy="609600"/>
          </a:xfrm>
          <a:prstGeom prst="ellipse">
            <a:avLst/>
          </a:prstGeom>
          <a:gradFill rotWithShape="1">
            <a:gsLst>
              <a:gs pos="0">
                <a:srgbClr val="95A3E7"/>
              </a:gs>
              <a:gs pos="100000">
                <a:schemeClr val="accent2"/>
              </a:gs>
            </a:gsLst>
            <a:lin ang="2700000" scaled="1"/>
          </a:gradFill>
          <a:ln w="9525">
            <a:solidFill>
              <a:schemeClr val="accent2"/>
            </a:solidFill>
            <a:round/>
            <a:headEnd/>
            <a:tailEnd/>
          </a:ln>
        </p:spPr>
        <p:txBody>
          <a:bodyPr wrap="none" anchor="ctr"/>
          <a:lstStyle/>
          <a:p>
            <a:pPr algn="ctr"/>
            <a:r>
              <a:rPr lang="en-US" sz="3600"/>
              <a:t>-</a:t>
            </a:r>
          </a:p>
        </p:txBody>
      </p:sp>
      <p:sp>
        <p:nvSpPr>
          <p:cNvPr id="520272" name="Oval 80"/>
          <p:cNvSpPr>
            <a:spLocks noChangeArrowheads="1"/>
          </p:cNvSpPr>
          <p:nvPr/>
        </p:nvSpPr>
        <p:spPr bwMode="auto">
          <a:xfrm>
            <a:off x="7508875" y="4559300"/>
            <a:ext cx="609600" cy="609600"/>
          </a:xfrm>
          <a:prstGeom prst="ellipse">
            <a:avLst/>
          </a:prstGeom>
          <a:gradFill rotWithShape="1">
            <a:gsLst>
              <a:gs pos="0">
                <a:srgbClr val="95A3E7"/>
              </a:gs>
              <a:gs pos="100000">
                <a:schemeClr val="accent2"/>
              </a:gs>
            </a:gsLst>
            <a:lin ang="2700000" scaled="1"/>
          </a:gradFill>
          <a:ln w="9525">
            <a:solidFill>
              <a:schemeClr val="accent2"/>
            </a:solidFill>
            <a:round/>
            <a:headEnd/>
            <a:tailEnd/>
          </a:ln>
        </p:spPr>
        <p:txBody>
          <a:bodyPr wrap="none" anchor="ctr"/>
          <a:lstStyle/>
          <a:p>
            <a:pPr algn="ctr"/>
            <a:r>
              <a:rPr lang="en-US" sz="3600"/>
              <a:t>-</a:t>
            </a:r>
          </a:p>
        </p:txBody>
      </p:sp>
      <p:sp>
        <p:nvSpPr>
          <p:cNvPr id="520273" name="Line 81"/>
          <p:cNvSpPr>
            <a:spLocks noChangeShapeType="1"/>
          </p:cNvSpPr>
          <p:nvPr/>
        </p:nvSpPr>
        <p:spPr bwMode="auto">
          <a:xfrm>
            <a:off x="7508875" y="4406900"/>
            <a:ext cx="0" cy="914400"/>
          </a:xfrm>
          <a:prstGeom prst="line">
            <a:avLst/>
          </a:prstGeom>
          <a:noFill/>
          <a:ln w="22225">
            <a:solidFill>
              <a:schemeClr val="tx1"/>
            </a:solidFill>
            <a:round/>
            <a:headEnd/>
            <a:tailEnd/>
          </a:ln>
        </p:spPr>
        <p:txBody>
          <a:bodyPr/>
          <a:lstStyle/>
          <a:p>
            <a:endParaRPr lang="en-US"/>
          </a:p>
        </p:txBody>
      </p:sp>
      <p:grpSp>
        <p:nvGrpSpPr>
          <p:cNvPr id="22" name="Group 82"/>
          <p:cNvGrpSpPr>
            <a:grpSpLocks/>
          </p:cNvGrpSpPr>
          <p:nvPr/>
        </p:nvGrpSpPr>
        <p:grpSpPr bwMode="auto">
          <a:xfrm>
            <a:off x="7204075" y="2654300"/>
            <a:ext cx="533400" cy="1905000"/>
            <a:chOff x="816" y="1584"/>
            <a:chExt cx="336" cy="1200"/>
          </a:xfrm>
        </p:grpSpPr>
        <p:sp>
          <p:nvSpPr>
            <p:cNvPr id="11316" name="Line 83"/>
            <p:cNvSpPr>
              <a:spLocks noChangeShapeType="1"/>
            </p:cNvSpPr>
            <p:nvPr/>
          </p:nvSpPr>
          <p:spPr bwMode="auto">
            <a:xfrm flipH="1">
              <a:off x="816" y="1584"/>
              <a:ext cx="192" cy="1200"/>
            </a:xfrm>
            <a:prstGeom prst="line">
              <a:avLst/>
            </a:prstGeom>
            <a:noFill/>
            <a:ln w="9525">
              <a:solidFill>
                <a:schemeClr val="tx1"/>
              </a:solidFill>
              <a:round/>
              <a:headEnd/>
              <a:tailEnd/>
            </a:ln>
          </p:spPr>
          <p:txBody>
            <a:bodyPr/>
            <a:lstStyle/>
            <a:p>
              <a:endParaRPr lang="en-US"/>
            </a:p>
          </p:txBody>
        </p:sp>
        <p:sp>
          <p:nvSpPr>
            <p:cNvPr id="11317" name="Line 84"/>
            <p:cNvSpPr>
              <a:spLocks noChangeShapeType="1"/>
            </p:cNvSpPr>
            <p:nvPr/>
          </p:nvSpPr>
          <p:spPr bwMode="auto">
            <a:xfrm>
              <a:off x="1008" y="1584"/>
              <a:ext cx="144" cy="1200"/>
            </a:xfrm>
            <a:prstGeom prst="line">
              <a:avLst/>
            </a:prstGeom>
            <a:noFill/>
            <a:ln w="9525">
              <a:solidFill>
                <a:schemeClr val="tx1"/>
              </a:solidFill>
              <a:round/>
              <a:headEnd/>
              <a:tailEnd/>
            </a:ln>
          </p:spPr>
          <p:txBody>
            <a:bodyPr/>
            <a:lstStyle/>
            <a:p>
              <a:endParaRPr lang="en-US"/>
            </a:p>
          </p:txBody>
        </p:sp>
      </p:grpSp>
      <p:sp>
        <p:nvSpPr>
          <p:cNvPr id="11291" name="Oval 51"/>
          <p:cNvSpPr>
            <a:spLocks noChangeArrowheads="1"/>
          </p:cNvSpPr>
          <p:nvPr/>
        </p:nvSpPr>
        <p:spPr bwMode="auto">
          <a:xfrm>
            <a:off x="4403725" y="2501900"/>
            <a:ext cx="228600" cy="228600"/>
          </a:xfrm>
          <a:prstGeom prst="ellipse">
            <a:avLst/>
          </a:prstGeom>
          <a:solidFill>
            <a:schemeClr val="bg2"/>
          </a:solidFill>
          <a:ln w="9525">
            <a:solidFill>
              <a:schemeClr val="tx1"/>
            </a:solidFill>
            <a:round/>
            <a:headEnd/>
            <a:tailEnd/>
          </a:ln>
        </p:spPr>
        <p:txBody>
          <a:bodyPr wrap="none" anchor="ctr"/>
          <a:lstStyle/>
          <a:p>
            <a:endParaRPr lang="en-US"/>
          </a:p>
        </p:txBody>
      </p:sp>
      <p:sp>
        <p:nvSpPr>
          <p:cNvPr id="11292" name="Oval 78"/>
          <p:cNvSpPr>
            <a:spLocks noChangeArrowheads="1"/>
          </p:cNvSpPr>
          <p:nvPr/>
        </p:nvSpPr>
        <p:spPr bwMode="auto">
          <a:xfrm>
            <a:off x="7404100" y="2501900"/>
            <a:ext cx="228600" cy="228600"/>
          </a:xfrm>
          <a:prstGeom prst="ellipse">
            <a:avLst/>
          </a:prstGeom>
          <a:solidFill>
            <a:schemeClr val="bg2"/>
          </a:solidFill>
          <a:ln w="9525">
            <a:solidFill>
              <a:schemeClr val="tx1"/>
            </a:solidFill>
            <a:round/>
            <a:headEnd/>
            <a:tailEnd/>
          </a:ln>
        </p:spPr>
        <p:txBody>
          <a:bodyPr wrap="none" anchor="ctr"/>
          <a:lstStyle/>
          <a:p>
            <a:endParaRPr lang="en-US"/>
          </a:p>
        </p:txBody>
      </p:sp>
      <p:grpSp>
        <p:nvGrpSpPr>
          <p:cNvPr id="23" name="Group 89"/>
          <p:cNvGrpSpPr>
            <a:grpSpLocks/>
          </p:cNvGrpSpPr>
          <p:nvPr/>
        </p:nvGrpSpPr>
        <p:grpSpPr bwMode="auto">
          <a:xfrm>
            <a:off x="1276350" y="2676525"/>
            <a:ext cx="533400" cy="1905000"/>
            <a:chOff x="816" y="1584"/>
            <a:chExt cx="336" cy="1200"/>
          </a:xfrm>
        </p:grpSpPr>
        <p:sp>
          <p:nvSpPr>
            <p:cNvPr id="11314" name="Line 90"/>
            <p:cNvSpPr>
              <a:spLocks noChangeShapeType="1"/>
            </p:cNvSpPr>
            <p:nvPr/>
          </p:nvSpPr>
          <p:spPr bwMode="auto">
            <a:xfrm flipH="1">
              <a:off x="816" y="1584"/>
              <a:ext cx="192" cy="1200"/>
            </a:xfrm>
            <a:prstGeom prst="line">
              <a:avLst/>
            </a:prstGeom>
            <a:noFill/>
            <a:ln w="9525">
              <a:solidFill>
                <a:schemeClr val="tx1"/>
              </a:solidFill>
              <a:round/>
              <a:headEnd/>
              <a:tailEnd/>
            </a:ln>
          </p:spPr>
          <p:txBody>
            <a:bodyPr/>
            <a:lstStyle/>
            <a:p>
              <a:endParaRPr lang="en-US"/>
            </a:p>
          </p:txBody>
        </p:sp>
        <p:sp>
          <p:nvSpPr>
            <p:cNvPr id="11315" name="Line 91"/>
            <p:cNvSpPr>
              <a:spLocks noChangeShapeType="1"/>
            </p:cNvSpPr>
            <p:nvPr/>
          </p:nvSpPr>
          <p:spPr bwMode="auto">
            <a:xfrm>
              <a:off x="1008" y="1584"/>
              <a:ext cx="144" cy="1200"/>
            </a:xfrm>
            <a:prstGeom prst="line">
              <a:avLst/>
            </a:prstGeom>
            <a:noFill/>
            <a:ln w="9525">
              <a:solidFill>
                <a:schemeClr val="tx1"/>
              </a:solidFill>
              <a:round/>
              <a:headEnd/>
              <a:tailEnd/>
            </a:ln>
          </p:spPr>
          <p:txBody>
            <a:bodyPr/>
            <a:lstStyle/>
            <a:p>
              <a:endParaRPr lang="en-US"/>
            </a:p>
          </p:txBody>
        </p:sp>
      </p:grpSp>
      <p:grpSp>
        <p:nvGrpSpPr>
          <p:cNvPr id="24" name="Group 92"/>
          <p:cNvGrpSpPr>
            <a:grpSpLocks/>
          </p:cNvGrpSpPr>
          <p:nvPr/>
        </p:nvGrpSpPr>
        <p:grpSpPr bwMode="auto">
          <a:xfrm>
            <a:off x="371475" y="4200525"/>
            <a:ext cx="2616200" cy="1371600"/>
            <a:chOff x="240" y="2544"/>
            <a:chExt cx="1648" cy="864"/>
          </a:xfrm>
        </p:grpSpPr>
        <p:grpSp>
          <p:nvGrpSpPr>
            <p:cNvPr id="11302" name="Group 93"/>
            <p:cNvGrpSpPr>
              <a:grpSpLocks/>
            </p:cNvGrpSpPr>
            <p:nvPr/>
          </p:nvGrpSpPr>
          <p:grpSpPr bwMode="auto">
            <a:xfrm flipH="1">
              <a:off x="336" y="2544"/>
              <a:ext cx="432" cy="864"/>
              <a:chOff x="-144" y="528"/>
              <a:chExt cx="432" cy="864"/>
            </a:xfrm>
          </p:grpSpPr>
          <p:sp>
            <p:nvSpPr>
              <p:cNvPr id="11312" name="Oval 94"/>
              <p:cNvSpPr>
                <a:spLocks noChangeArrowheads="1"/>
              </p:cNvSpPr>
              <p:nvPr/>
            </p:nvSpPr>
            <p:spPr bwMode="auto">
              <a:xfrm>
                <a:off x="-48" y="720"/>
                <a:ext cx="336" cy="480"/>
              </a:xfrm>
              <a:prstGeom prst="ellipse">
                <a:avLst/>
              </a:prstGeom>
              <a:noFill/>
              <a:ln w="19050">
                <a:solidFill>
                  <a:schemeClr val="bg2"/>
                </a:solidFill>
                <a:round/>
                <a:headEnd/>
                <a:tailEnd/>
              </a:ln>
            </p:spPr>
            <p:txBody>
              <a:bodyPr wrap="none" anchor="ctr"/>
              <a:lstStyle/>
              <a:p>
                <a:endParaRPr lang="en-US"/>
              </a:p>
            </p:txBody>
          </p:sp>
          <p:sp>
            <p:nvSpPr>
              <p:cNvPr id="11313" name="Rectangle 95"/>
              <p:cNvSpPr>
                <a:spLocks noChangeArrowheads="1"/>
              </p:cNvSpPr>
              <p:nvPr/>
            </p:nvSpPr>
            <p:spPr bwMode="auto">
              <a:xfrm>
                <a:off x="-144" y="528"/>
                <a:ext cx="336" cy="864"/>
              </a:xfrm>
              <a:prstGeom prst="rect">
                <a:avLst/>
              </a:prstGeom>
              <a:solidFill>
                <a:srgbClr val="D9EDEF"/>
              </a:solidFill>
              <a:ln w="9525">
                <a:noFill/>
                <a:miter lim="800000"/>
                <a:headEnd/>
                <a:tailEnd/>
              </a:ln>
            </p:spPr>
            <p:txBody>
              <a:bodyPr wrap="none" anchor="ctr"/>
              <a:lstStyle/>
              <a:p>
                <a:endParaRPr lang="en-US"/>
              </a:p>
            </p:txBody>
          </p:sp>
        </p:grpSp>
        <p:grpSp>
          <p:nvGrpSpPr>
            <p:cNvPr id="11303" name="Group 96"/>
            <p:cNvGrpSpPr>
              <a:grpSpLocks/>
            </p:cNvGrpSpPr>
            <p:nvPr/>
          </p:nvGrpSpPr>
          <p:grpSpPr bwMode="auto">
            <a:xfrm>
              <a:off x="1344" y="2544"/>
              <a:ext cx="432" cy="864"/>
              <a:chOff x="-144" y="528"/>
              <a:chExt cx="432" cy="864"/>
            </a:xfrm>
          </p:grpSpPr>
          <p:sp>
            <p:nvSpPr>
              <p:cNvPr id="11310" name="Oval 97"/>
              <p:cNvSpPr>
                <a:spLocks noChangeArrowheads="1"/>
              </p:cNvSpPr>
              <p:nvPr/>
            </p:nvSpPr>
            <p:spPr bwMode="auto">
              <a:xfrm>
                <a:off x="-48" y="720"/>
                <a:ext cx="336" cy="480"/>
              </a:xfrm>
              <a:prstGeom prst="ellipse">
                <a:avLst/>
              </a:prstGeom>
              <a:noFill/>
              <a:ln w="19050">
                <a:solidFill>
                  <a:schemeClr val="bg2"/>
                </a:solidFill>
                <a:round/>
                <a:headEnd/>
                <a:tailEnd/>
              </a:ln>
            </p:spPr>
            <p:txBody>
              <a:bodyPr wrap="none" anchor="ctr"/>
              <a:lstStyle/>
              <a:p>
                <a:endParaRPr lang="en-US"/>
              </a:p>
            </p:txBody>
          </p:sp>
          <p:sp>
            <p:nvSpPr>
              <p:cNvPr id="11311" name="Rectangle 98"/>
              <p:cNvSpPr>
                <a:spLocks noChangeArrowheads="1"/>
              </p:cNvSpPr>
              <p:nvPr/>
            </p:nvSpPr>
            <p:spPr bwMode="auto">
              <a:xfrm>
                <a:off x="-144" y="528"/>
                <a:ext cx="336" cy="864"/>
              </a:xfrm>
              <a:prstGeom prst="rect">
                <a:avLst/>
              </a:prstGeom>
              <a:solidFill>
                <a:srgbClr val="D9EDEF"/>
              </a:solidFill>
              <a:ln w="9525">
                <a:noFill/>
                <a:miter lim="800000"/>
                <a:headEnd/>
                <a:tailEnd/>
              </a:ln>
            </p:spPr>
            <p:txBody>
              <a:bodyPr wrap="none" anchor="ctr"/>
              <a:lstStyle/>
              <a:p>
                <a:endParaRPr lang="en-US"/>
              </a:p>
            </p:txBody>
          </p:sp>
        </p:grpSp>
        <p:grpSp>
          <p:nvGrpSpPr>
            <p:cNvPr id="11304" name="Group 99"/>
            <p:cNvGrpSpPr>
              <a:grpSpLocks/>
            </p:cNvGrpSpPr>
            <p:nvPr/>
          </p:nvGrpSpPr>
          <p:grpSpPr bwMode="auto">
            <a:xfrm>
              <a:off x="240" y="2805"/>
              <a:ext cx="108" cy="354"/>
              <a:chOff x="240" y="2805"/>
              <a:chExt cx="108" cy="354"/>
            </a:xfrm>
          </p:grpSpPr>
          <p:sp>
            <p:nvSpPr>
              <p:cNvPr id="11308" name="Freeform 100"/>
              <p:cNvSpPr>
                <a:spLocks/>
              </p:cNvSpPr>
              <p:nvPr/>
            </p:nvSpPr>
            <p:spPr bwMode="auto">
              <a:xfrm>
                <a:off x="284" y="2805"/>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09" name="Freeform 101"/>
              <p:cNvSpPr>
                <a:spLocks/>
              </p:cNvSpPr>
              <p:nvPr/>
            </p:nvSpPr>
            <p:spPr bwMode="auto">
              <a:xfrm>
                <a:off x="240" y="2880"/>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nvGrpSpPr>
            <p:cNvPr id="11305" name="Group 102"/>
            <p:cNvGrpSpPr>
              <a:grpSpLocks/>
            </p:cNvGrpSpPr>
            <p:nvPr/>
          </p:nvGrpSpPr>
          <p:grpSpPr bwMode="auto">
            <a:xfrm>
              <a:off x="1776" y="2832"/>
              <a:ext cx="112" cy="354"/>
              <a:chOff x="752" y="2832"/>
              <a:chExt cx="112" cy="354"/>
            </a:xfrm>
          </p:grpSpPr>
          <p:sp>
            <p:nvSpPr>
              <p:cNvPr id="11306" name="Freeform 103"/>
              <p:cNvSpPr>
                <a:spLocks/>
              </p:cNvSpPr>
              <p:nvPr/>
            </p:nvSpPr>
            <p:spPr bwMode="auto">
              <a:xfrm flipH="1">
                <a:off x="752" y="2832"/>
                <a:ext cx="64" cy="354"/>
              </a:xfrm>
              <a:custGeom>
                <a:avLst/>
                <a:gdLst>
                  <a:gd name="T0" fmla="*/ 55 w 64"/>
                  <a:gd name="T1" fmla="*/ 0 h 354"/>
                  <a:gd name="T2" fmla="*/ 13 w 64"/>
                  <a:gd name="T3" fmla="*/ 87 h 354"/>
                  <a:gd name="T4" fmla="*/ 1 w 64"/>
                  <a:gd name="T5" fmla="*/ 186 h 354"/>
                  <a:gd name="T6" fmla="*/ 16 w 64"/>
                  <a:gd name="T7" fmla="*/ 267 h 354"/>
                  <a:gd name="T8" fmla="*/ 64 w 64"/>
                  <a:gd name="T9" fmla="*/ 354 h 354"/>
                  <a:gd name="T10" fmla="*/ 0 60000 65536"/>
                  <a:gd name="T11" fmla="*/ 0 60000 65536"/>
                  <a:gd name="T12" fmla="*/ 0 60000 65536"/>
                  <a:gd name="T13" fmla="*/ 0 60000 65536"/>
                  <a:gd name="T14" fmla="*/ 0 60000 65536"/>
                  <a:gd name="T15" fmla="*/ 0 w 64"/>
                  <a:gd name="T16" fmla="*/ 0 h 354"/>
                  <a:gd name="T17" fmla="*/ 64 w 64"/>
                  <a:gd name="T18" fmla="*/ 354 h 354"/>
                </a:gdLst>
                <a:ahLst/>
                <a:cxnLst>
                  <a:cxn ang="T10">
                    <a:pos x="T0" y="T1"/>
                  </a:cxn>
                  <a:cxn ang="T11">
                    <a:pos x="T2" y="T3"/>
                  </a:cxn>
                  <a:cxn ang="T12">
                    <a:pos x="T4" y="T5"/>
                  </a:cxn>
                  <a:cxn ang="T13">
                    <a:pos x="T6" y="T7"/>
                  </a:cxn>
                  <a:cxn ang="T14">
                    <a:pos x="T8" y="T9"/>
                  </a:cxn>
                </a:cxnLst>
                <a:rect l="T15" t="T16" r="T17" b="T18"/>
                <a:pathLst>
                  <a:path w="64" h="354">
                    <a:moveTo>
                      <a:pt x="55" y="0"/>
                    </a:moveTo>
                    <a:cubicBezTo>
                      <a:pt x="48" y="14"/>
                      <a:pt x="22" y="56"/>
                      <a:pt x="13" y="87"/>
                    </a:cubicBezTo>
                    <a:cubicBezTo>
                      <a:pt x="4" y="118"/>
                      <a:pt x="0" y="156"/>
                      <a:pt x="1" y="186"/>
                    </a:cubicBezTo>
                    <a:cubicBezTo>
                      <a:pt x="2" y="216"/>
                      <a:pt x="6" y="239"/>
                      <a:pt x="16" y="267"/>
                    </a:cubicBezTo>
                    <a:cubicBezTo>
                      <a:pt x="26" y="295"/>
                      <a:pt x="54" y="336"/>
                      <a:pt x="64" y="354"/>
                    </a:cubicBezTo>
                  </a:path>
                </a:pathLst>
              </a:custGeom>
              <a:noFill/>
              <a:ln w="9525">
                <a:solidFill>
                  <a:srgbClr val="C0C0C0"/>
                </a:solidFill>
                <a:round/>
                <a:headEnd/>
                <a:tailEnd/>
              </a:ln>
            </p:spPr>
            <p:txBody>
              <a:bodyPr/>
              <a:lstStyle/>
              <a:p>
                <a:endParaRPr lang="en-US"/>
              </a:p>
            </p:txBody>
          </p:sp>
          <p:sp>
            <p:nvSpPr>
              <p:cNvPr id="11307" name="Freeform 104"/>
              <p:cNvSpPr>
                <a:spLocks/>
              </p:cNvSpPr>
              <p:nvPr/>
            </p:nvSpPr>
            <p:spPr bwMode="auto">
              <a:xfrm flipH="1">
                <a:off x="843" y="2907"/>
                <a:ext cx="21" cy="195"/>
              </a:xfrm>
              <a:custGeom>
                <a:avLst/>
                <a:gdLst>
                  <a:gd name="T0" fmla="*/ 21 w 21"/>
                  <a:gd name="T1" fmla="*/ 0 h 195"/>
                  <a:gd name="T2" fmla="*/ 0 w 21"/>
                  <a:gd name="T3" fmla="*/ 96 h 195"/>
                  <a:gd name="T4" fmla="*/ 21 w 21"/>
                  <a:gd name="T5" fmla="*/ 195 h 195"/>
                  <a:gd name="T6" fmla="*/ 0 60000 65536"/>
                  <a:gd name="T7" fmla="*/ 0 60000 65536"/>
                  <a:gd name="T8" fmla="*/ 0 60000 65536"/>
                  <a:gd name="T9" fmla="*/ 0 w 21"/>
                  <a:gd name="T10" fmla="*/ 0 h 195"/>
                  <a:gd name="T11" fmla="*/ 21 w 21"/>
                  <a:gd name="T12" fmla="*/ 195 h 195"/>
                </a:gdLst>
                <a:ahLst/>
                <a:cxnLst>
                  <a:cxn ang="T6">
                    <a:pos x="T0" y="T1"/>
                  </a:cxn>
                  <a:cxn ang="T7">
                    <a:pos x="T2" y="T3"/>
                  </a:cxn>
                  <a:cxn ang="T8">
                    <a:pos x="T4" y="T5"/>
                  </a:cxn>
                </a:cxnLst>
                <a:rect l="T9" t="T10" r="T11" b="T12"/>
                <a:pathLst>
                  <a:path w="21" h="195">
                    <a:moveTo>
                      <a:pt x="21" y="0"/>
                    </a:moveTo>
                    <a:cubicBezTo>
                      <a:pt x="17" y="16"/>
                      <a:pt x="0" y="64"/>
                      <a:pt x="0" y="96"/>
                    </a:cubicBezTo>
                    <a:cubicBezTo>
                      <a:pt x="0" y="128"/>
                      <a:pt x="17" y="175"/>
                      <a:pt x="21" y="195"/>
                    </a:cubicBezTo>
                  </a:path>
                </a:pathLst>
              </a:custGeom>
              <a:noFill/>
              <a:ln w="6350">
                <a:solidFill>
                  <a:srgbClr val="C0C0C0"/>
                </a:solidFill>
                <a:round/>
                <a:headEnd/>
                <a:tailEnd/>
              </a:ln>
            </p:spPr>
            <p:txBody>
              <a:bodyPr/>
              <a:lstStyle/>
              <a:p>
                <a:endParaRPr lang="en-US"/>
              </a:p>
            </p:txBody>
          </p:sp>
        </p:grpSp>
      </p:grpSp>
      <p:sp>
        <p:nvSpPr>
          <p:cNvPr id="520251" name="Line 59"/>
          <p:cNvSpPr>
            <a:spLocks noChangeShapeType="1"/>
          </p:cNvSpPr>
          <p:nvPr/>
        </p:nvSpPr>
        <p:spPr bwMode="auto">
          <a:xfrm flipH="1">
            <a:off x="855663" y="2668588"/>
            <a:ext cx="685800" cy="2209800"/>
          </a:xfrm>
          <a:prstGeom prst="line">
            <a:avLst/>
          </a:prstGeom>
          <a:noFill/>
          <a:ln w="9525">
            <a:solidFill>
              <a:schemeClr val="tx1"/>
            </a:solidFill>
            <a:round/>
            <a:headEnd/>
            <a:tailEnd/>
          </a:ln>
        </p:spPr>
        <p:txBody>
          <a:bodyPr/>
          <a:lstStyle/>
          <a:p>
            <a:endParaRPr lang="en-US"/>
          </a:p>
        </p:txBody>
      </p:sp>
      <p:sp>
        <p:nvSpPr>
          <p:cNvPr id="520250" name="Line 58"/>
          <p:cNvSpPr>
            <a:spLocks noChangeShapeType="1"/>
          </p:cNvSpPr>
          <p:nvPr/>
        </p:nvSpPr>
        <p:spPr bwMode="auto">
          <a:xfrm>
            <a:off x="1541463" y="2592388"/>
            <a:ext cx="838200" cy="2286000"/>
          </a:xfrm>
          <a:prstGeom prst="line">
            <a:avLst/>
          </a:prstGeom>
          <a:noFill/>
          <a:ln w="9525">
            <a:solidFill>
              <a:schemeClr val="tx1"/>
            </a:solidFill>
            <a:round/>
            <a:headEnd/>
            <a:tailEnd/>
          </a:ln>
        </p:spPr>
        <p:txBody>
          <a:bodyPr/>
          <a:lstStyle/>
          <a:p>
            <a:endParaRPr lang="en-US"/>
          </a:p>
        </p:txBody>
      </p:sp>
      <p:sp>
        <p:nvSpPr>
          <p:cNvPr id="520256" name="Oval 64"/>
          <p:cNvSpPr>
            <a:spLocks noChangeArrowheads="1"/>
          </p:cNvSpPr>
          <p:nvPr/>
        </p:nvSpPr>
        <p:spPr bwMode="auto">
          <a:xfrm>
            <a:off x="608013" y="4583113"/>
            <a:ext cx="609600" cy="609600"/>
          </a:xfrm>
          <a:prstGeom prst="ellipse">
            <a:avLst/>
          </a:prstGeom>
          <a:gradFill rotWithShape="1">
            <a:gsLst>
              <a:gs pos="0">
                <a:srgbClr val="FC8089"/>
              </a:gs>
              <a:gs pos="100000">
                <a:srgbClr val="FF0000"/>
              </a:gs>
            </a:gsLst>
            <a:lin ang="2700000" scaled="1"/>
          </a:gradFill>
          <a:ln w="9525">
            <a:solidFill>
              <a:srgbClr val="FF0000"/>
            </a:solidFill>
            <a:round/>
            <a:headEnd/>
            <a:tailEnd/>
          </a:ln>
        </p:spPr>
        <p:txBody>
          <a:bodyPr wrap="none" anchor="ctr"/>
          <a:lstStyle/>
          <a:p>
            <a:pPr algn="ctr"/>
            <a:r>
              <a:rPr lang="en-US" sz="3600"/>
              <a:t>+</a:t>
            </a:r>
          </a:p>
        </p:txBody>
      </p:sp>
      <p:sp>
        <p:nvSpPr>
          <p:cNvPr id="520253" name="Oval 61"/>
          <p:cNvSpPr>
            <a:spLocks noChangeArrowheads="1"/>
          </p:cNvSpPr>
          <p:nvPr/>
        </p:nvSpPr>
        <p:spPr bwMode="auto">
          <a:xfrm>
            <a:off x="2125663" y="4583113"/>
            <a:ext cx="609600" cy="609600"/>
          </a:xfrm>
          <a:prstGeom prst="ellipse">
            <a:avLst/>
          </a:prstGeom>
          <a:gradFill rotWithShape="1">
            <a:gsLst>
              <a:gs pos="0">
                <a:srgbClr val="9D9DDF"/>
              </a:gs>
              <a:gs pos="100000">
                <a:schemeClr val="accent2"/>
              </a:gs>
            </a:gsLst>
            <a:lin ang="2700000" scaled="1"/>
          </a:gradFill>
          <a:ln w="9525">
            <a:solidFill>
              <a:srgbClr val="000080"/>
            </a:solidFill>
            <a:round/>
            <a:headEnd/>
            <a:tailEnd/>
          </a:ln>
        </p:spPr>
        <p:txBody>
          <a:bodyPr wrap="none" anchor="ctr"/>
          <a:lstStyle/>
          <a:p>
            <a:pPr algn="ctr"/>
            <a:r>
              <a:rPr lang="en-US" sz="3600"/>
              <a:t>-</a:t>
            </a:r>
          </a:p>
        </p:txBody>
      </p:sp>
      <p:sp>
        <p:nvSpPr>
          <p:cNvPr id="11299" name="Oval 60"/>
          <p:cNvSpPr>
            <a:spLocks noChangeArrowheads="1"/>
          </p:cNvSpPr>
          <p:nvPr/>
        </p:nvSpPr>
        <p:spPr bwMode="auto">
          <a:xfrm>
            <a:off x="1446213" y="2516188"/>
            <a:ext cx="228600" cy="228600"/>
          </a:xfrm>
          <a:prstGeom prst="ellipse">
            <a:avLst/>
          </a:prstGeom>
          <a:solidFill>
            <a:schemeClr val="bg2"/>
          </a:solidFill>
          <a:ln w="9525">
            <a:solidFill>
              <a:schemeClr val="tx1"/>
            </a:solidFill>
            <a:round/>
            <a:headEnd/>
            <a:tailEnd/>
          </a:ln>
        </p:spPr>
        <p:txBody>
          <a:bodyPr wrap="none" anchor="ctr"/>
          <a:lstStyle/>
          <a:p>
            <a:endParaRPr lang="en-US"/>
          </a:p>
        </p:txBody>
      </p:sp>
      <p:sp>
        <p:nvSpPr>
          <p:cNvPr id="520254" name="Line 62"/>
          <p:cNvSpPr>
            <a:spLocks noChangeShapeType="1"/>
          </p:cNvSpPr>
          <p:nvPr/>
        </p:nvSpPr>
        <p:spPr bwMode="auto">
          <a:xfrm>
            <a:off x="441325" y="5275263"/>
            <a:ext cx="609600" cy="0"/>
          </a:xfrm>
          <a:prstGeom prst="line">
            <a:avLst/>
          </a:prstGeom>
          <a:noFill/>
          <a:ln w="9525">
            <a:solidFill>
              <a:schemeClr val="tx1"/>
            </a:solidFill>
            <a:round/>
            <a:headEnd/>
            <a:tailEnd type="triangle" w="med" len="med"/>
          </a:ln>
        </p:spPr>
        <p:txBody>
          <a:bodyPr/>
          <a:lstStyle/>
          <a:p>
            <a:endParaRPr lang="en-US"/>
          </a:p>
        </p:txBody>
      </p:sp>
      <p:sp>
        <p:nvSpPr>
          <p:cNvPr id="520255" name="Line 63"/>
          <p:cNvSpPr>
            <a:spLocks noChangeShapeType="1"/>
          </p:cNvSpPr>
          <p:nvPr/>
        </p:nvSpPr>
        <p:spPr bwMode="auto">
          <a:xfrm flipH="1">
            <a:off x="2193925" y="5275263"/>
            <a:ext cx="6096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20262"/>
                                        </p:tgtEl>
                                        <p:attrNameLst>
                                          <p:attrName>ppt_x</p:attrName>
                                        </p:attrNameLst>
                                      </p:cBhvr>
                                      <p:tavLst>
                                        <p:tav tm="0">
                                          <p:val>
                                            <p:strVal val="ppt_x"/>
                                          </p:val>
                                        </p:tav>
                                        <p:tav tm="100000">
                                          <p:val>
                                            <p:strVal val="ppt_x"/>
                                          </p:val>
                                        </p:tav>
                                      </p:tavLst>
                                    </p:anim>
                                    <p:anim calcmode="lin" valueType="num">
                                      <p:cBhvr additive="base">
                                        <p:cTn id="7" dur="500"/>
                                        <p:tgtEl>
                                          <p:spTgt spid="520262"/>
                                        </p:tgtEl>
                                        <p:attrNameLst>
                                          <p:attrName>ppt_y</p:attrName>
                                        </p:attrNameLst>
                                      </p:cBhvr>
                                      <p:tavLst>
                                        <p:tav tm="0">
                                          <p:val>
                                            <p:strVal val="ppt_y"/>
                                          </p:val>
                                        </p:tav>
                                        <p:tav tm="100000">
                                          <p:val>
                                            <p:strVal val="1+ppt_h/2"/>
                                          </p:val>
                                        </p:tav>
                                      </p:tavLst>
                                    </p:anim>
                                    <p:set>
                                      <p:cBhvr>
                                        <p:cTn id="8" dur="1" fill="hold">
                                          <p:stCondLst>
                                            <p:cond delay="499"/>
                                          </p:stCondLst>
                                        </p:cTn>
                                        <p:tgtEl>
                                          <p:spTgt spid="520262"/>
                                        </p:tgtEl>
                                        <p:attrNameLst>
                                          <p:attrName>style.visibility</p:attrName>
                                        </p:attrNameLst>
                                      </p:cBhvr>
                                      <p:to>
                                        <p:strVal val="hidden"/>
                                      </p:to>
                                    </p:set>
                                  </p:childTnLst>
                                </p:cTn>
                              </p:par>
                              <p:par>
                                <p:cTn id="9" presetID="9" presetClass="exit" presetSubtype="0" fill="hold" nodeType="withEffect">
                                  <p:stCondLst>
                                    <p:cond delay="0"/>
                                  </p:stCondLst>
                                  <p:childTnLst>
                                    <p:animEffect transition="out" filter="dissolv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par>
                                <p:cTn id="12" presetID="35" presetClass="path" presetSubtype="0" accel="50000" decel="50000" fill="hold" grpId="0" nodeType="withEffect">
                                  <p:stCondLst>
                                    <p:cond delay="0"/>
                                  </p:stCondLst>
                                  <p:childTnLst>
                                    <p:animMotion origin="layout" path="M 3.33333E-6 1.11111E-6 L -0.04167 1.11111E-6 " pathEditMode="relative" rAng="0" ptsTypes="AA">
                                      <p:cBhvr>
                                        <p:cTn id="13" dur="2000" fill="hold"/>
                                        <p:tgtEl>
                                          <p:spTgt spid="520244"/>
                                        </p:tgtEl>
                                        <p:attrNameLst>
                                          <p:attrName>ppt_x,ppt_y</p:attrName>
                                        </p:attrNameLst>
                                      </p:cBhvr>
                                      <p:rCtr x="-21" y="0"/>
                                    </p:animMotion>
                                  </p:childTnLst>
                                </p:cTn>
                              </p:par>
                              <p:par>
                                <p:cTn id="14" presetID="63" presetClass="path" presetSubtype="0" accel="50000" decel="50000" fill="hold" grpId="0" nodeType="withEffect">
                                  <p:stCondLst>
                                    <p:cond delay="0"/>
                                  </p:stCondLst>
                                  <p:childTnLst>
                                    <p:animMotion origin="layout" path="M -3.33333E-6 1.11111E-6 L 0.05834 1.11111E-6 " pathEditMode="relative" rAng="0" ptsTypes="AA">
                                      <p:cBhvr>
                                        <p:cTn id="15" dur="2000" fill="hold"/>
                                        <p:tgtEl>
                                          <p:spTgt spid="520247"/>
                                        </p:tgtEl>
                                        <p:attrNameLst>
                                          <p:attrName>ppt_x,ppt_y</p:attrName>
                                        </p:attrNameLst>
                                      </p:cBhvr>
                                      <p:rCtr x="29" y="0"/>
                                    </p:animMotion>
                                  </p:childTnLst>
                                </p:cTn>
                              </p:par>
                              <p:par>
                                <p:cTn id="16" presetID="9" presetClass="entr" presetSubtype="0" fill="hold" grpId="0" nodeType="withEffect">
                                  <p:stCondLst>
                                    <p:cond delay="0"/>
                                  </p:stCondLst>
                                  <p:childTnLst>
                                    <p:set>
                                      <p:cBhvr>
                                        <p:cTn id="17" dur="1" fill="hold">
                                          <p:stCondLst>
                                            <p:cond delay="0"/>
                                          </p:stCondLst>
                                        </p:cTn>
                                        <p:tgtEl>
                                          <p:spTgt spid="520241"/>
                                        </p:tgtEl>
                                        <p:attrNameLst>
                                          <p:attrName>style.visibility</p:attrName>
                                        </p:attrNameLst>
                                      </p:cBhvr>
                                      <p:to>
                                        <p:strVal val="visible"/>
                                      </p:to>
                                    </p:set>
                                    <p:animEffect transition="in" filter="dissolve">
                                      <p:cBhvr>
                                        <p:cTn id="18" dur="1000"/>
                                        <p:tgtEl>
                                          <p:spTgt spid="52024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20240"/>
                                        </p:tgtEl>
                                        <p:attrNameLst>
                                          <p:attrName>style.visibility</p:attrName>
                                        </p:attrNameLst>
                                      </p:cBhvr>
                                      <p:to>
                                        <p:strVal val="visible"/>
                                      </p:to>
                                    </p:set>
                                    <p:animEffect transition="in" filter="dissolve">
                                      <p:cBhvr>
                                        <p:cTn id="21" dur="1000"/>
                                        <p:tgtEl>
                                          <p:spTgt spid="520240"/>
                                        </p:tgtEl>
                                      </p:cBhvr>
                                    </p:animEffect>
                                  </p:childTnLst>
                                </p:cTn>
                              </p:par>
                              <p:par>
                                <p:cTn id="22" presetID="53"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fltVal val="0"/>
                                          </p:val>
                                        </p:tav>
                                        <p:tav tm="100000">
                                          <p:val>
                                            <p:strVal val="#ppt_w"/>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animEffect transition="in" filter="fade">
                                      <p:cBhvr>
                                        <p:cTn id="26" dur="2000"/>
                                        <p:tgtEl>
                                          <p:spTgt spid="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520248"/>
                                        </p:tgtEl>
                                        <p:attrNameLst>
                                          <p:attrName>style.visibility</p:attrName>
                                        </p:attrNameLst>
                                      </p:cBhvr>
                                      <p:to>
                                        <p:strVal val="visible"/>
                                      </p:to>
                                    </p:set>
                                    <p:animEffect transition="in" filter="wipe(right)">
                                      <p:cBhvr>
                                        <p:cTn id="29" dur="1000"/>
                                        <p:tgtEl>
                                          <p:spTgt spid="52024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0249"/>
                                        </p:tgtEl>
                                        <p:attrNameLst>
                                          <p:attrName>style.visibility</p:attrName>
                                        </p:attrNameLst>
                                      </p:cBhvr>
                                      <p:to>
                                        <p:strVal val="visible"/>
                                      </p:to>
                                    </p:set>
                                    <p:animEffect transition="in" filter="wipe(left)">
                                      <p:cBhvr>
                                        <p:cTn id="32" dur="1000"/>
                                        <p:tgtEl>
                                          <p:spTgt spid="520249"/>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520273"/>
                                        </p:tgtEl>
                                        <p:attrNameLst>
                                          <p:attrName>ppt_x</p:attrName>
                                        </p:attrNameLst>
                                      </p:cBhvr>
                                      <p:tavLst>
                                        <p:tav tm="0">
                                          <p:val>
                                            <p:strVal val="ppt_x"/>
                                          </p:val>
                                        </p:tav>
                                        <p:tav tm="100000">
                                          <p:val>
                                            <p:strVal val="ppt_x"/>
                                          </p:val>
                                        </p:tav>
                                      </p:tavLst>
                                    </p:anim>
                                    <p:anim calcmode="lin" valueType="num">
                                      <p:cBhvr additive="base">
                                        <p:cTn id="41" dur="500"/>
                                        <p:tgtEl>
                                          <p:spTgt spid="520273"/>
                                        </p:tgtEl>
                                        <p:attrNameLst>
                                          <p:attrName>ppt_y</p:attrName>
                                        </p:attrNameLst>
                                      </p:cBhvr>
                                      <p:tavLst>
                                        <p:tav tm="0">
                                          <p:val>
                                            <p:strVal val="ppt_y"/>
                                          </p:val>
                                        </p:tav>
                                        <p:tav tm="100000">
                                          <p:val>
                                            <p:strVal val="1+ppt_h/2"/>
                                          </p:val>
                                        </p:tav>
                                      </p:tavLst>
                                    </p:anim>
                                    <p:set>
                                      <p:cBhvr>
                                        <p:cTn id="42" dur="1" fill="hold">
                                          <p:stCondLst>
                                            <p:cond delay="499"/>
                                          </p:stCondLst>
                                        </p:cTn>
                                        <p:tgtEl>
                                          <p:spTgt spid="520273"/>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22"/>
                                        </p:tgtEl>
                                      </p:cBhvr>
                                    </p:animEffect>
                                    <p:set>
                                      <p:cBhvr>
                                        <p:cTn id="45" dur="1" fill="hold">
                                          <p:stCondLst>
                                            <p:cond delay="499"/>
                                          </p:stCondLst>
                                        </p:cTn>
                                        <p:tgtEl>
                                          <p:spTgt spid="22"/>
                                        </p:tgtEl>
                                        <p:attrNameLst>
                                          <p:attrName>style.visibility</p:attrName>
                                        </p:attrNameLst>
                                      </p:cBhvr>
                                      <p:to>
                                        <p:strVal val="hidden"/>
                                      </p:to>
                                    </p:set>
                                  </p:childTnLst>
                                </p:cTn>
                              </p:par>
                              <p:par>
                                <p:cTn id="46" presetID="35" presetClass="path" presetSubtype="0" accel="50000" decel="50000" fill="hold" grpId="0" nodeType="withEffect">
                                  <p:stCondLst>
                                    <p:cond delay="0"/>
                                  </p:stCondLst>
                                  <p:childTnLst>
                                    <p:animMotion origin="layout" path="M 3.33333E-6 1.11111E-6 L -0.04167 1.11111E-6 " pathEditMode="relative" rAng="0" ptsTypes="AA">
                                      <p:cBhvr>
                                        <p:cTn id="47" dur="2000" fill="hold"/>
                                        <p:tgtEl>
                                          <p:spTgt spid="520271"/>
                                        </p:tgtEl>
                                        <p:attrNameLst>
                                          <p:attrName>ppt_x,ppt_y</p:attrName>
                                        </p:attrNameLst>
                                      </p:cBhvr>
                                      <p:rCtr x="-21" y="0"/>
                                    </p:animMotion>
                                  </p:childTnLst>
                                </p:cTn>
                              </p:par>
                              <p:par>
                                <p:cTn id="48" presetID="63" presetClass="path" presetSubtype="0" accel="50000" decel="50000" fill="hold" grpId="0" nodeType="withEffect">
                                  <p:stCondLst>
                                    <p:cond delay="0"/>
                                  </p:stCondLst>
                                  <p:childTnLst>
                                    <p:animMotion origin="layout" path="M -3.33333E-6 1.11111E-6 L 0.05834 1.11111E-6 " pathEditMode="relative" rAng="0" ptsTypes="AA">
                                      <p:cBhvr>
                                        <p:cTn id="49" dur="2000" fill="hold"/>
                                        <p:tgtEl>
                                          <p:spTgt spid="520272"/>
                                        </p:tgtEl>
                                        <p:attrNameLst>
                                          <p:attrName>ppt_x,ppt_y</p:attrName>
                                        </p:attrNameLst>
                                      </p:cBhvr>
                                      <p:rCtr x="29" y="0"/>
                                    </p:animMotion>
                                  </p:childTnLst>
                                </p:cTn>
                              </p:par>
                              <p:par>
                                <p:cTn id="50" presetID="9" presetClass="entr" presetSubtype="0" fill="hold" grpId="0" nodeType="withEffect">
                                  <p:stCondLst>
                                    <p:cond delay="0"/>
                                  </p:stCondLst>
                                  <p:childTnLst>
                                    <p:set>
                                      <p:cBhvr>
                                        <p:cTn id="51" dur="1" fill="hold">
                                          <p:stCondLst>
                                            <p:cond delay="0"/>
                                          </p:stCondLst>
                                        </p:cTn>
                                        <p:tgtEl>
                                          <p:spTgt spid="520269"/>
                                        </p:tgtEl>
                                        <p:attrNameLst>
                                          <p:attrName>style.visibility</p:attrName>
                                        </p:attrNameLst>
                                      </p:cBhvr>
                                      <p:to>
                                        <p:strVal val="visible"/>
                                      </p:to>
                                    </p:set>
                                    <p:animEffect transition="in" filter="dissolve">
                                      <p:cBhvr>
                                        <p:cTn id="52" dur="1000"/>
                                        <p:tgtEl>
                                          <p:spTgt spid="52026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20268"/>
                                        </p:tgtEl>
                                        <p:attrNameLst>
                                          <p:attrName>style.visibility</p:attrName>
                                        </p:attrNameLst>
                                      </p:cBhvr>
                                      <p:to>
                                        <p:strVal val="visible"/>
                                      </p:to>
                                    </p:set>
                                    <p:animEffect transition="in" filter="dissolve">
                                      <p:cBhvr>
                                        <p:cTn id="55" dur="1000"/>
                                        <p:tgtEl>
                                          <p:spTgt spid="52026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520257"/>
                                        </p:tgtEl>
                                        <p:attrNameLst>
                                          <p:attrName>style.visibility</p:attrName>
                                        </p:attrNameLst>
                                      </p:cBhvr>
                                      <p:to>
                                        <p:strVal val="visible"/>
                                      </p:to>
                                    </p:set>
                                    <p:animEffect transition="in" filter="wipe(right)">
                                      <p:cBhvr>
                                        <p:cTn id="58" dur="1000"/>
                                        <p:tgtEl>
                                          <p:spTgt spid="52025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20258"/>
                                        </p:tgtEl>
                                        <p:attrNameLst>
                                          <p:attrName>style.visibility</p:attrName>
                                        </p:attrNameLst>
                                      </p:cBhvr>
                                      <p:to>
                                        <p:strVal val="visible"/>
                                      </p:to>
                                    </p:set>
                                    <p:animEffect transition="in" filter="wipe(left)">
                                      <p:cBhvr>
                                        <p:cTn id="61" dur="1000"/>
                                        <p:tgtEl>
                                          <p:spTgt spid="520258"/>
                                        </p:tgtEl>
                                      </p:cBhvr>
                                    </p:animEffect>
                                  </p:childTnLst>
                                </p:cTn>
                              </p:par>
                            </p:childTnLst>
                          </p:cTn>
                        </p:par>
                        <p:par>
                          <p:cTn id="62" fill="hold">
                            <p:stCondLst>
                              <p:cond delay="2000"/>
                            </p:stCondLst>
                            <p:childTnLst>
                              <p:par>
                                <p:cTn id="63" presetID="9"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dissolv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ssolve">
                                      <p:cBhvr>
                                        <p:cTn id="70" dur="500"/>
                                        <p:tgtEl>
                                          <p:spTgt spid="24"/>
                                        </p:tgtEl>
                                      </p:cBhvr>
                                    </p:animEffect>
                                  </p:childTnLst>
                                </p:cTn>
                              </p:par>
                              <p:par>
                                <p:cTn id="71" presetID="0" presetClass="path" presetSubtype="0" accel="50000" decel="50000" fill="hold" grpId="0" nodeType="withEffect">
                                  <p:stCondLst>
                                    <p:cond delay="0"/>
                                  </p:stCondLst>
                                  <p:childTnLst>
                                    <p:animMotion origin="layout" path="M 8.33333E-7 -3.7037E-7 L -0.05729 -3.7037E-7 " pathEditMode="relative" ptsTypes="AA">
                                      <p:cBhvr>
                                        <p:cTn id="72" dur="2000" fill="hold"/>
                                        <p:tgtEl>
                                          <p:spTgt spid="520253"/>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8.33333E-7 2.59259E-6 L 0.0427 2.59259E-6 " pathEditMode="relative" ptsTypes="AA">
                                      <p:cBhvr>
                                        <p:cTn id="74" dur="2000" fill="hold"/>
                                        <p:tgtEl>
                                          <p:spTgt spid="520256"/>
                                        </p:tgtEl>
                                        <p:attrNameLst>
                                          <p:attrName>ppt_x</p:attrName>
                                          <p:attrName>ppt_y</p:attrName>
                                        </p:attrNameLst>
                                      </p:cBhvr>
                                    </p:animMotion>
                                  </p:childTnLst>
                                </p:cTn>
                              </p:par>
                              <p:par>
                                <p:cTn id="75" presetID="9"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dissolve">
                                      <p:cBhvr>
                                        <p:cTn id="77" dur="3000"/>
                                        <p:tgtEl>
                                          <p:spTgt spid="23"/>
                                        </p:tgtEl>
                                      </p:cBhvr>
                                    </p:animEffect>
                                  </p:childTnLst>
                                </p:cTn>
                              </p:par>
                              <p:par>
                                <p:cTn id="78" presetID="9" presetClass="exit" presetSubtype="0" fill="hold" grpId="0" nodeType="withEffect">
                                  <p:stCondLst>
                                    <p:cond delay="0"/>
                                  </p:stCondLst>
                                  <p:childTnLst>
                                    <p:animEffect transition="out" filter="dissolve">
                                      <p:cBhvr>
                                        <p:cTn id="79" dur="500"/>
                                        <p:tgtEl>
                                          <p:spTgt spid="520250"/>
                                        </p:tgtEl>
                                      </p:cBhvr>
                                    </p:animEffect>
                                    <p:set>
                                      <p:cBhvr>
                                        <p:cTn id="80" dur="1" fill="hold">
                                          <p:stCondLst>
                                            <p:cond delay="499"/>
                                          </p:stCondLst>
                                        </p:cTn>
                                        <p:tgtEl>
                                          <p:spTgt spid="520250"/>
                                        </p:tgtEl>
                                        <p:attrNameLst>
                                          <p:attrName>style.visibility</p:attrName>
                                        </p:attrNameLst>
                                      </p:cBhvr>
                                      <p:to>
                                        <p:strVal val="hidden"/>
                                      </p:to>
                                    </p:set>
                                  </p:childTnLst>
                                </p:cTn>
                              </p:par>
                              <p:par>
                                <p:cTn id="81" presetID="9" presetClass="exit" presetSubtype="0" fill="hold" grpId="0" nodeType="withEffect">
                                  <p:stCondLst>
                                    <p:cond delay="0"/>
                                  </p:stCondLst>
                                  <p:childTnLst>
                                    <p:animEffect transition="out" filter="dissolve">
                                      <p:cBhvr>
                                        <p:cTn id="82" dur="500"/>
                                        <p:tgtEl>
                                          <p:spTgt spid="520251"/>
                                        </p:tgtEl>
                                      </p:cBhvr>
                                    </p:animEffect>
                                    <p:set>
                                      <p:cBhvr>
                                        <p:cTn id="83" dur="1" fill="hold">
                                          <p:stCondLst>
                                            <p:cond delay="499"/>
                                          </p:stCondLst>
                                        </p:cTn>
                                        <p:tgtEl>
                                          <p:spTgt spid="520251"/>
                                        </p:tgtEl>
                                        <p:attrNameLst>
                                          <p:attrName>style.visibility</p:attrName>
                                        </p:attrNameLst>
                                      </p:cBhvr>
                                      <p:to>
                                        <p:strVal val="hidden"/>
                                      </p:to>
                                    </p:set>
                                  </p:childTnLst>
                                </p:cTn>
                              </p:par>
                              <p:par>
                                <p:cTn id="84" presetID="22" presetClass="entr" presetSubtype="8" fill="hold" grpId="0" nodeType="withEffect">
                                  <p:stCondLst>
                                    <p:cond delay="0"/>
                                  </p:stCondLst>
                                  <p:childTnLst>
                                    <p:set>
                                      <p:cBhvr>
                                        <p:cTn id="85" dur="1" fill="hold">
                                          <p:stCondLst>
                                            <p:cond delay="0"/>
                                          </p:stCondLst>
                                        </p:cTn>
                                        <p:tgtEl>
                                          <p:spTgt spid="520254"/>
                                        </p:tgtEl>
                                        <p:attrNameLst>
                                          <p:attrName>style.visibility</p:attrName>
                                        </p:attrNameLst>
                                      </p:cBhvr>
                                      <p:to>
                                        <p:strVal val="visible"/>
                                      </p:to>
                                    </p:set>
                                    <p:animEffect transition="in" filter="wipe(left)">
                                      <p:cBhvr>
                                        <p:cTn id="86" dur="1000"/>
                                        <p:tgtEl>
                                          <p:spTgt spid="52025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520255"/>
                                        </p:tgtEl>
                                        <p:attrNameLst>
                                          <p:attrName>style.visibility</p:attrName>
                                        </p:attrNameLst>
                                      </p:cBhvr>
                                      <p:to>
                                        <p:strVal val="visible"/>
                                      </p:to>
                                    </p:set>
                                    <p:animEffect transition="in" filter="wipe(right)">
                                      <p:cBhvr>
                                        <p:cTn id="89" dur="1000"/>
                                        <p:tgtEl>
                                          <p:spTgt spid="520255"/>
                                        </p:tgtEl>
                                      </p:cBhvr>
                                    </p:animEffect>
                                  </p:childTnLst>
                                </p:cTn>
                              </p:par>
                            </p:childTnLst>
                          </p:cTn>
                        </p:par>
                        <p:par>
                          <p:cTn id="90" fill="hold">
                            <p:stCondLst>
                              <p:cond delay="3000"/>
                            </p:stCondLst>
                            <p:childTnLst>
                              <p:par>
                                <p:cTn id="91" presetID="9" presetClass="exit" presetSubtype="0" fill="hold" nodeType="afterEffect">
                                  <p:stCondLst>
                                    <p:cond delay="0"/>
                                  </p:stCondLst>
                                  <p:childTnLst>
                                    <p:animEffect transition="out" filter="dissolve">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40" grpId="0" animBg="1"/>
      <p:bldP spid="520241" grpId="0" animBg="1"/>
      <p:bldP spid="520244" grpId="0" animBg="1"/>
      <p:bldP spid="520247" grpId="0" animBg="1"/>
      <p:bldP spid="520248" grpId="0" animBg="1"/>
      <p:bldP spid="520249" grpId="0" animBg="1"/>
      <p:bldP spid="520257" grpId="0" animBg="1"/>
      <p:bldP spid="520258" grpId="0" animBg="1"/>
      <p:bldP spid="520262" grpId="0" animBg="1"/>
      <p:bldP spid="520268" grpId="0" animBg="1"/>
      <p:bldP spid="520269" grpId="0" animBg="1"/>
      <p:bldP spid="520271" grpId="0" animBg="1"/>
      <p:bldP spid="520272" grpId="0" animBg="1"/>
      <p:bldP spid="520273" grpId="0" animBg="1"/>
      <p:bldP spid="520251" grpId="0" animBg="1"/>
      <p:bldP spid="520250" grpId="0" animBg="1"/>
      <p:bldP spid="520256" grpId="0" animBg="1"/>
      <p:bldP spid="520253" grpId="0" animBg="1"/>
      <p:bldP spid="520254" grpId="0" animBg="1"/>
      <p:bldP spid="520255"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otalTime>4089</TotalTime>
  <Words>4249</Words>
  <Application>Microsoft Office PowerPoint</Application>
  <PresentationFormat>On-screen Show (4:3)</PresentationFormat>
  <Paragraphs>1937</Paragraphs>
  <Slides>56</Slides>
  <Notes>41</Notes>
  <HiddenSlides>6</HiddenSlides>
  <MMClips>0</MMClips>
  <ScaleCrop>false</ScaleCrop>
  <HeadingPairs>
    <vt:vector size="8" baseType="variant">
      <vt:variant>
        <vt:lpstr>Theme</vt:lpstr>
      </vt:variant>
      <vt:variant>
        <vt:i4>2</vt:i4>
      </vt:variant>
      <vt:variant>
        <vt:lpstr>Embedded OLE Servers</vt:lpstr>
      </vt:variant>
      <vt:variant>
        <vt:i4>1</vt:i4>
      </vt:variant>
      <vt:variant>
        <vt:lpstr>Slide Titles</vt:lpstr>
      </vt:variant>
      <vt:variant>
        <vt:i4>56</vt:i4>
      </vt:variant>
      <vt:variant>
        <vt:lpstr>Custom Shows</vt:lpstr>
      </vt:variant>
      <vt:variant>
        <vt:i4>15</vt:i4>
      </vt:variant>
    </vt:vector>
  </HeadingPairs>
  <TitlesOfParts>
    <vt:vector size="74" baseType="lpstr">
      <vt:lpstr>1_Default Design</vt:lpstr>
      <vt:lpstr>Default Design</vt:lpstr>
      <vt:lpstr>Bitmap Image</vt:lpstr>
      <vt:lpstr>PowerPoint Presentation</vt:lpstr>
      <vt:lpstr>Dutch Periodic Table</vt:lpstr>
      <vt:lpstr>Stowe’s Periodic Table</vt:lpstr>
      <vt:lpstr>Benfey’s Periodic Table</vt:lpstr>
      <vt:lpstr>Origin of the Names of Elements</vt:lpstr>
      <vt:lpstr>Diatomic Molecules</vt:lpstr>
      <vt:lpstr>PowerPoint Presentation</vt:lpstr>
      <vt:lpstr>PowerPoint Presentation</vt:lpstr>
      <vt:lpstr>Attraction and Repulsion of Electrical Charges</vt:lpstr>
      <vt:lpstr>Coulombic Attraction</vt:lpstr>
      <vt:lpstr>Shielding Effect</vt:lpstr>
      <vt:lpstr>Shielding Effect and  Effective Nuclear Charge</vt:lpstr>
      <vt:lpstr>Decreasing Atomic Size  Across a Period</vt:lpstr>
      <vt:lpstr>Atomic Radius</vt:lpstr>
      <vt:lpstr>Atomic Radii</vt:lpstr>
      <vt:lpstr>PowerPoint Presentation</vt:lpstr>
      <vt:lpstr>Relative Size of Atoms</vt:lpstr>
      <vt:lpstr>Ionic Radius</vt:lpstr>
      <vt:lpstr>PowerPoint Presentation</vt:lpstr>
      <vt:lpstr>Ionic Size</vt:lpstr>
      <vt:lpstr>Formation of Cation</vt:lpstr>
      <vt:lpstr>Ionic size</vt:lpstr>
      <vt:lpstr>Formation of Anion</vt:lpstr>
      <vt:lpstr>Sizes of ions: electron repulsion</vt:lpstr>
      <vt:lpstr>Atomic Radii</vt:lpstr>
      <vt:lpstr>Trends in Atomic and Ionic Size</vt:lpstr>
      <vt:lpstr>PowerPoint Presentation</vt:lpstr>
      <vt:lpstr>Electron Affinity</vt:lpstr>
      <vt:lpstr>Electronegativity</vt:lpstr>
      <vt:lpstr>Electronegativity</vt:lpstr>
      <vt:lpstr>Electronegativities</vt:lpstr>
      <vt:lpstr>Ionization Energy</vt:lpstr>
      <vt:lpstr>Ionization Energies</vt:lpstr>
      <vt:lpstr>First Ionization Energies (kJ/mol)</vt:lpstr>
      <vt:lpstr>First Ionization Energies (kJ/mol)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Ionization Energies</vt:lpstr>
      <vt:lpstr>Ionization Energies (kJ/mol)</vt:lpstr>
      <vt:lpstr>Ionization Energies (kJ/mol)</vt:lpstr>
      <vt:lpstr>Ionization Energies (kJ/mol)</vt:lpstr>
      <vt:lpstr>PowerPoint Presentation</vt:lpstr>
      <vt:lpstr>Summary of Periodic Trends</vt:lpstr>
      <vt:lpstr>Autobiography of an Element</vt:lpstr>
      <vt:lpstr>How to Organize Elements</vt:lpstr>
      <vt:lpstr>Mendeleev's Periodic Table</vt:lpstr>
      <vt:lpstr>Modern Periodic Table</vt:lpstr>
      <vt:lpstr>Groups of Elements</vt:lpstr>
      <vt:lpstr>Metals, Nonmetals, Metalloids</vt:lpstr>
      <vt:lpstr>Discovering Elements</vt:lpstr>
      <vt:lpstr>Origin of Names of Elements</vt:lpstr>
      <vt:lpstr>Selected Elements</vt:lpstr>
      <vt:lpstr>Electron Filling Order</vt:lpstr>
      <vt:lpstr>Diatomic Molecules</vt:lpstr>
      <vt:lpstr>Size of Atoms - Trends</vt:lpstr>
      <vt:lpstr>Ionization Energy</vt:lpstr>
      <vt:lpstr>Summary of Periodic Trends</vt:lpstr>
      <vt:lpstr>Essential Elements</vt:lpstr>
      <vt:lpstr>Element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Table</dc:title>
  <dc:subject>Chemistry</dc:subject>
  <dc:creator>Jeff Christopherson</dc:creator>
  <cp:keywords>historical development periodic table, groups, families, sizeof atoms ,ionization energy, shieldingeffect, kernel electron, valence electron</cp:keywords>
  <dc:description>Historical development and changes of periodic table. Origin of names of elements. Trends in periodic table.</dc:description>
  <cp:lastModifiedBy>AISD Employee</cp:lastModifiedBy>
  <cp:revision>422</cp:revision>
  <dcterms:created xsi:type="dcterms:W3CDTF">2001-12-23T20:26:03Z</dcterms:created>
  <dcterms:modified xsi:type="dcterms:W3CDTF">2013-11-14T15:03:17Z</dcterms:modified>
  <cp:category>Unit 4 - Chemistry</cp:category>
</cp:coreProperties>
</file>