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B187C81-0253-4982-A29A-D4478EB1B9AE}" type="datetimeFigureOut">
              <a:rPr lang="en-US"/>
              <a:pPr>
                <a:defRPr/>
              </a:pPr>
              <a:t>7/5/2012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EFB2F7B-AE09-40A1-9ED5-D86EA5F57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753FA7-604C-451B-B74F-2022A939778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762ED3-031A-440A-A386-9C369B85664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A3A188-256B-4EA7-8A73-CBC857CF1F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48CED-F0F2-4554-A2E9-E6E21288A21B}" type="datetimeFigureOut">
              <a:rPr lang="en-US"/>
              <a:pPr>
                <a:defRPr/>
              </a:pPr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B4063-140E-4175-BE54-439C6227A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802E-E454-43AC-86BD-67EE9DB286CD}" type="datetimeFigureOut">
              <a:rPr lang="en-US"/>
              <a:pPr>
                <a:defRPr/>
              </a:pPr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9A2BC-3D56-4418-BDAF-0E3E100F6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33F06-0046-4150-8DB6-259D04AB33E0}" type="datetimeFigureOut">
              <a:rPr lang="en-US"/>
              <a:pPr>
                <a:defRPr/>
              </a:pPr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D546B-A74C-4410-B8B4-34F471379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18689-9AF0-4660-9B10-BFBF96A38121}" type="datetimeFigureOut">
              <a:rPr lang="en-US"/>
              <a:pPr>
                <a:defRPr/>
              </a:pPr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8A798-45FE-4F25-86B5-7403B67FB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542FE-5986-47BA-A1CD-72552D356F67}" type="datetimeFigureOut">
              <a:rPr lang="en-US"/>
              <a:pPr>
                <a:defRPr/>
              </a:pPr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B3F25-9D33-4B7A-8EC4-D425EF0C9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B4BCB-A64B-4276-AEF9-14529C13CF6A}" type="datetimeFigureOut">
              <a:rPr lang="en-US"/>
              <a:pPr>
                <a:defRPr/>
              </a:pPr>
              <a:t>7/5/2012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5A434-DEA0-4434-A463-660016475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F7B9C-08EA-41EE-A181-5B168E6041D8}" type="datetimeFigureOut">
              <a:rPr lang="en-US"/>
              <a:pPr>
                <a:defRPr/>
              </a:pPr>
              <a:t>7/5/2012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889DD-CB26-41A5-97AA-D8522D07A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D6357-9053-4E34-BE93-1E36719AEFE9}" type="datetimeFigureOut">
              <a:rPr lang="en-US"/>
              <a:pPr>
                <a:defRPr/>
              </a:pPr>
              <a:t>7/5/2012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B5BDD-A7AD-473C-8C71-AE2E2AAE7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65FFA-B375-4797-81A5-876A19582D97}" type="datetimeFigureOut">
              <a:rPr lang="en-US"/>
              <a:pPr>
                <a:defRPr/>
              </a:pPr>
              <a:t>7/5/2012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522BF-2603-4166-8294-338419B07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1B641-DBF1-4EB9-8F34-86D638F90F52}" type="datetimeFigureOut">
              <a:rPr lang="en-US"/>
              <a:pPr>
                <a:defRPr/>
              </a:pPr>
              <a:t>7/5/2012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AF98B-4942-4D51-8B40-433A4BDF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9FED-6701-41BD-AB50-29716F89E1E5}" type="datetimeFigureOut">
              <a:rPr lang="en-US"/>
              <a:pPr>
                <a:defRPr/>
              </a:pPr>
              <a:t>7/5/2012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75B90-FCDE-428E-9CF2-49F7BF02D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C127D3-B04E-4C27-8297-9EDD461D8C8A}" type="datetimeFigureOut">
              <a:rPr lang="en-US"/>
              <a:pPr>
                <a:defRPr/>
              </a:pPr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292C19-7B83-4F96-8503-19A6660C6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Wavelength and Frequency</a:t>
            </a:r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1219200" y="3810000"/>
            <a:ext cx="1952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Calibri" pitchFamily="34" charset="0"/>
              </a:rPr>
              <a:t>E = h </a:t>
            </a:r>
            <a:r>
              <a:rPr lang="en-US" sz="4400">
                <a:latin typeface="Symbol" pitchFamily="18" charset="2"/>
              </a:rPr>
              <a:t>n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1295400" y="1752600"/>
            <a:ext cx="1838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Calibri" pitchFamily="34" charset="0"/>
              </a:rPr>
              <a:t>c = </a:t>
            </a:r>
            <a:r>
              <a:rPr lang="en-US" sz="4400">
                <a:latin typeface="Symbol" pitchFamily="18" charset="2"/>
              </a:rPr>
              <a:t>n l</a:t>
            </a:r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4556125" y="1865313"/>
            <a:ext cx="32718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 = speed of light (3 x 10</a:t>
            </a:r>
            <a:r>
              <a:rPr lang="en-US" baseline="30000">
                <a:latin typeface="Calibri" pitchFamily="34" charset="0"/>
              </a:rPr>
              <a:t>8</a:t>
            </a:r>
            <a:r>
              <a:rPr lang="en-US">
                <a:latin typeface="Calibri" pitchFamily="34" charset="0"/>
              </a:rPr>
              <a:t> m/s)</a:t>
            </a:r>
          </a:p>
          <a:p>
            <a:pPr>
              <a:buFont typeface="Symbol" pitchFamily="18" charset="2"/>
              <a:buChar char="n"/>
            </a:pPr>
            <a:r>
              <a:rPr lang="en-US">
                <a:latin typeface="Calibri" pitchFamily="34" charset="0"/>
              </a:rPr>
              <a:t> = frequency (s</a:t>
            </a:r>
            <a:r>
              <a:rPr lang="en-US" baseline="30000">
                <a:latin typeface="Calibri" pitchFamily="34" charset="0"/>
              </a:rPr>
              <a:t>-1</a:t>
            </a:r>
            <a:r>
              <a:rPr lang="en-US">
                <a:latin typeface="Calibri" pitchFamily="34" charset="0"/>
              </a:rPr>
              <a:t>)</a:t>
            </a:r>
          </a:p>
          <a:p>
            <a:pPr>
              <a:buFont typeface="Symbol" pitchFamily="18" charset="2"/>
              <a:buNone/>
            </a:pPr>
            <a:r>
              <a:rPr lang="en-US">
                <a:latin typeface="Symbol" pitchFamily="18" charset="2"/>
              </a:rPr>
              <a:t>l </a:t>
            </a:r>
            <a:r>
              <a:rPr lang="en-US">
                <a:latin typeface="Calibri" pitchFamily="34" charset="0"/>
              </a:rPr>
              <a:t>= wavelength (m)</a:t>
            </a: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4495800" y="3808413"/>
            <a:ext cx="38830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 = energy (Joules or J)</a:t>
            </a:r>
          </a:p>
          <a:p>
            <a:pPr>
              <a:buFont typeface="Symbol" pitchFamily="18" charset="2"/>
              <a:buNone/>
            </a:pPr>
            <a:r>
              <a:rPr lang="en-US">
                <a:latin typeface="Calibri" pitchFamily="34" charset="0"/>
              </a:rPr>
              <a:t>h</a:t>
            </a:r>
            <a:r>
              <a:rPr lang="en-US">
                <a:latin typeface="Symbol" pitchFamily="18" charset="2"/>
              </a:rPr>
              <a:t> </a:t>
            </a:r>
            <a:r>
              <a:rPr lang="en-US">
                <a:latin typeface="Calibri" pitchFamily="34" charset="0"/>
              </a:rPr>
              <a:t>= Planck’s constant (6.6 x10</a:t>
            </a:r>
            <a:r>
              <a:rPr lang="en-US" baseline="30000">
                <a:latin typeface="Calibri" pitchFamily="34" charset="0"/>
              </a:rPr>
              <a:t>-34</a:t>
            </a:r>
            <a:r>
              <a:rPr lang="en-US">
                <a:latin typeface="Calibri" pitchFamily="34" charset="0"/>
              </a:rPr>
              <a:t> J/s)</a:t>
            </a:r>
          </a:p>
          <a:p>
            <a:pPr>
              <a:buFont typeface="Symbol" pitchFamily="18" charset="2"/>
              <a:buChar char="n"/>
            </a:pPr>
            <a:r>
              <a:rPr lang="en-US">
                <a:latin typeface="Calibri" pitchFamily="34" charset="0"/>
              </a:rPr>
              <a:t> = frequency (s</a:t>
            </a:r>
            <a:r>
              <a:rPr lang="en-US" baseline="30000">
                <a:latin typeface="Calibri" pitchFamily="34" charset="0"/>
              </a:rPr>
              <a:t>-1</a:t>
            </a:r>
            <a:r>
              <a:rPr lang="en-US">
                <a:latin typeface="Calibri" pitchFamily="34" charset="0"/>
              </a:rPr>
              <a:t>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33600" y="1752600"/>
            <a:ext cx="2686050" cy="2971800"/>
            <a:chOff x="1344" y="1104"/>
            <a:chExt cx="1692" cy="1872"/>
          </a:xfrm>
        </p:grpSpPr>
        <p:sp>
          <p:nvSpPr>
            <p:cNvPr id="1039" name="Text Box 8"/>
            <p:cNvSpPr txBox="1">
              <a:spLocks noChangeArrowheads="1"/>
            </p:cNvSpPr>
            <p:nvPr/>
          </p:nvSpPr>
          <p:spPr bwMode="auto">
            <a:xfrm>
              <a:off x="1344" y="1104"/>
              <a:ext cx="214" cy="4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400">
                  <a:latin typeface="Calibri" pitchFamily="34" charset="0"/>
                </a:rPr>
                <a:t>f</a:t>
              </a:r>
            </a:p>
          </p:txBody>
        </p:sp>
        <p:sp>
          <p:nvSpPr>
            <p:cNvPr id="1040" name="Text Box 9"/>
            <p:cNvSpPr txBox="1">
              <a:spLocks noChangeArrowheads="1"/>
            </p:cNvSpPr>
            <p:nvPr/>
          </p:nvSpPr>
          <p:spPr bwMode="auto">
            <a:xfrm>
              <a:off x="2880" y="1344"/>
              <a:ext cx="156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f</a:t>
              </a:r>
            </a:p>
          </p:txBody>
        </p:sp>
        <p:sp>
          <p:nvSpPr>
            <p:cNvPr id="1041" name="Text Box 10"/>
            <p:cNvSpPr txBox="1">
              <a:spLocks noChangeArrowheads="1"/>
            </p:cNvSpPr>
            <p:nvPr/>
          </p:nvSpPr>
          <p:spPr bwMode="auto">
            <a:xfrm>
              <a:off x="1584" y="2400"/>
              <a:ext cx="214" cy="4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400">
                  <a:latin typeface="Calibri" pitchFamily="34" charset="0"/>
                </a:rPr>
                <a:t>f</a:t>
              </a:r>
            </a:p>
          </p:txBody>
        </p:sp>
        <p:sp>
          <p:nvSpPr>
            <p:cNvPr id="1042" name="Text Box 11"/>
            <p:cNvSpPr txBox="1">
              <a:spLocks noChangeArrowheads="1"/>
            </p:cNvSpPr>
            <p:nvPr/>
          </p:nvSpPr>
          <p:spPr bwMode="auto">
            <a:xfrm>
              <a:off x="2832" y="2745"/>
              <a:ext cx="156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f</a:t>
              </a:r>
            </a:p>
          </p:txBody>
        </p:sp>
      </p:grpSp>
      <p:sp>
        <p:nvSpPr>
          <p:cNvPr id="181260" name="Freeform 12"/>
          <p:cNvSpPr>
            <a:spLocks/>
          </p:cNvSpPr>
          <p:nvPr/>
        </p:nvSpPr>
        <p:spPr bwMode="auto">
          <a:xfrm>
            <a:off x="533400" y="2667000"/>
            <a:ext cx="3886200" cy="914400"/>
          </a:xfrm>
          <a:custGeom>
            <a:avLst/>
            <a:gdLst>
              <a:gd name="T0" fmla="*/ 0 w 2448"/>
              <a:gd name="T1" fmla="*/ 576 h 576"/>
              <a:gd name="T2" fmla="*/ 48 w 2448"/>
              <a:gd name="T3" fmla="*/ 0 h 576"/>
              <a:gd name="T4" fmla="*/ 48 w 2448"/>
              <a:gd name="T5" fmla="*/ 576 h 576"/>
              <a:gd name="T6" fmla="*/ 96 w 2448"/>
              <a:gd name="T7" fmla="*/ 0 h 576"/>
              <a:gd name="T8" fmla="*/ 96 w 2448"/>
              <a:gd name="T9" fmla="*/ 576 h 576"/>
              <a:gd name="T10" fmla="*/ 144 w 2448"/>
              <a:gd name="T11" fmla="*/ 0 h 576"/>
              <a:gd name="T12" fmla="*/ 144 w 2448"/>
              <a:gd name="T13" fmla="*/ 576 h 576"/>
              <a:gd name="T14" fmla="*/ 240 w 2448"/>
              <a:gd name="T15" fmla="*/ 0 h 576"/>
              <a:gd name="T16" fmla="*/ 288 w 2448"/>
              <a:gd name="T17" fmla="*/ 576 h 576"/>
              <a:gd name="T18" fmla="*/ 432 w 2448"/>
              <a:gd name="T19" fmla="*/ 0 h 576"/>
              <a:gd name="T20" fmla="*/ 528 w 2448"/>
              <a:gd name="T21" fmla="*/ 576 h 576"/>
              <a:gd name="T22" fmla="*/ 672 w 2448"/>
              <a:gd name="T23" fmla="*/ 0 h 576"/>
              <a:gd name="T24" fmla="*/ 816 w 2448"/>
              <a:gd name="T25" fmla="*/ 576 h 576"/>
              <a:gd name="T26" fmla="*/ 960 w 2448"/>
              <a:gd name="T27" fmla="*/ 0 h 576"/>
              <a:gd name="T28" fmla="*/ 1200 w 2448"/>
              <a:gd name="T29" fmla="*/ 576 h 576"/>
              <a:gd name="T30" fmla="*/ 1440 w 2448"/>
              <a:gd name="T31" fmla="*/ 0 h 576"/>
              <a:gd name="T32" fmla="*/ 1680 w 2448"/>
              <a:gd name="T33" fmla="*/ 576 h 576"/>
              <a:gd name="T34" fmla="*/ 2016 w 2448"/>
              <a:gd name="T35" fmla="*/ 0 h 576"/>
              <a:gd name="T36" fmla="*/ 2448 w 2448"/>
              <a:gd name="T37" fmla="*/ 576 h 57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448"/>
              <a:gd name="T58" fmla="*/ 0 h 576"/>
              <a:gd name="T59" fmla="*/ 2448 w 2448"/>
              <a:gd name="T60" fmla="*/ 576 h 57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448" h="576">
                <a:moveTo>
                  <a:pt x="0" y="576"/>
                </a:moveTo>
                <a:cubicBezTo>
                  <a:pt x="20" y="288"/>
                  <a:pt x="40" y="0"/>
                  <a:pt x="48" y="0"/>
                </a:cubicBezTo>
                <a:cubicBezTo>
                  <a:pt x="56" y="0"/>
                  <a:pt x="40" y="576"/>
                  <a:pt x="48" y="576"/>
                </a:cubicBezTo>
                <a:cubicBezTo>
                  <a:pt x="56" y="576"/>
                  <a:pt x="88" y="0"/>
                  <a:pt x="96" y="0"/>
                </a:cubicBezTo>
                <a:cubicBezTo>
                  <a:pt x="104" y="0"/>
                  <a:pt x="88" y="576"/>
                  <a:pt x="96" y="576"/>
                </a:cubicBezTo>
                <a:cubicBezTo>
                  <a:pt x="104" y="576"/>
                  <a:pt x="136" y="0"/>
                  <a:pt x="144" y="0"/>
                </a:cubicBezTo>
                <a:cubicBezTo>
                  <a:pt x="152" y="0"/>
                  <a:pt x="128" y="576"/>
                  <a:pt x="144" y="576"/>
                </a:cubicBezTo>
                <a:cubicBezTo>
                  <a:pt x="160" y="576"/>
                  <a:pt x="216" y="0"/>
                  <a:pt x="240" y="0"/>
                </a:cubicBezTo>
                <a:cubicBezTo>
                  <a:pt x="264" y="0"/>
                  <a:pt x="256" y="576"/>
                  <a:pt x="288" y="576"/>
                </a:cubicBezTo>
                <a:cubicBezTo>
                  <a:pt x="320" y="576"/>
                  <a:pt x="392" y="0"/>
                  <a:pt x="432" y="0"/>
                </a:cubicBezTo>
                <a:cubicBezTo>
                  <a:pt x="472" y="0"/>
                  <a:pt x="488" y="576"/>
                  <a:pt x="528" y="576"/>
                </a:cubicBezTo>
                <a:cubicBezTo>
                  <a:pt x="568" y="576"/>
                  <a:pt x="624" y="0"/>
                  <a:pt x="672" y="0"/>
                </a:cubicBezTo>
                <a:cubicBezTo>
                  <a:pt x="720" y="0"/>
                  <a:pt x="768" y="576"/>
                  <a:pt x="816" y="576"/>
                </a:cubicBezTo>
                <a:cubicBezTo>
                  <a:pt x="864" y="576"/>
                  <a:pt x="896" y="0"/>
                  <a:pt x="960" y="0"/>
                </a:cubicBezTo>
                <a:cubicBezTo>
                  <a:pt x="1024" y="0"/>
                  <a:pt x="1120" y="576"/>
                  <a:pt x="1200" y="576"/>
                </a:cubicBezTo>
                <a:cubicBezTo>
                  <a:pt x="1280" y="576"/>
                  <a:pt x="1360" y="0"/>
                  <a:pt x="1440" y="0"/>
                </a:cubicBezTo>
                <a:cubicBezTo>
                  <a:pt x="1520" y="0"/>
                  <a:pt x="1584" y="576"/>
                  <a:pt x="1680" y="576"/>
                </a:cubicBezTo>
                <a:cubicBezTo>
                  <a:pt x="1776" y="576"/>
                  <a:pt x="1888" y="0"/>
                  <a:pt x="2016" y="0"/>
                </a:cubicBezTo>
                <a:cubicBezTo>
                  <a:pt x="2144" y="0"/>
                  <a:pt x="2296" y="288"/>
                  <a:pt x="2448" y="576"/>
                </a:cubicBezTo>
              </a:path>
            </a:pathLst>
          </a:custGeom>
          <a:noFill/>
          <a:ln w="9525" cap="flat" cmpd="sng">
            <a:solidFill>
              <a:srgbClr val="0033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1261" name="Object 2"/>
          <p:cNvGraphicFramePr>
            <a:graphicFrameLocks noChangeAspect="1"/>
          </p:cNvGraphicFramePr>
          <p:nvPr/>
        </p:nvGraphicFramePr>
        <p:xfrm>
          <a:off x="1308100" y="4965700"/>
          <a:ext cx="1816100" cy="1282700"/>
        </p:xfrm>
        <a:graphic>
          <a:graphicData uri="http://schemas.openxmlformats.org/presentationml/2006/ole">
            <p:oleObj spid="_x0000_s1026" name="Equation" r:id="rId4" imgW="1815840" imgH="1282680" progId="Equation.3">
              <p:embed/>
            </p:oleObj>
          </a:graphicData>
        </a:graphic>
      </p:graphicFrame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981200" y="1309688"/>
            <a:ext cx="1746250" cy="595312"/>
            <a:chOff x="1248" y="825"/>
            <a:chExt cx="1100" cy="375"/>
          </a:xfrm>
        </p:grpSpPr>
        <p:sp>
          <p:nvSpPr>
            <p:cNvPr id="1036" name="Text Box 15"/>
            <p:cNvSpPr txBox="1">
              <a:spLocks noChangeArrowheads="1"/>
            </p:cNvSpPr>
            <p:nvPr/>
          </p:nvSpPr>
          <p:spPr bwMode="auto">
            <a:xfrm>
              <a:off x="1248" y="825"/>
              <a:ext cx="11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“nu”    “lambda”</a:t>
              </a:r>
            </a:p>
          </p:txBody>
        </p:sp>
        <p:sp>
          <p:nvSpPr>
            <p:cNvPr id="1037" name="Line 16"/>
            <p:cNvSpPr>
              <a:spLocks noChangeShapeType="1"/>
            </p:cNvSpPr>
            <p:nvPr/>
          </p:nvSpPr>
          <p:spPr bwMode="auto">
            <a:xfrm>
              <a:off x="1440" y="105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Line 17"/>
            <p:cNvSpPr>
              <a:spLocks noChangeShapeType="1"/>
            </p:cNvSpPr>
            <p:nvPr/>
          </p:nvSpPr>
          <p:spPr bwMode="auto">
            <a:xfrm flipH="1">
              <a:off x="1872" y="1056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5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6172200"/>
            <a:ext cx="609600" cy="357188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1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/>
      <p:bldP spid="181253" grpId="0"/>
      <p:bldP spid="181254" grpId="0"/>
      <p:bldP spid="1812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Electromagnetic Spectrum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600200"/>
            <a:ext cx="7961312" cy="1533525"/>
          </a:xfrm>
        </p:spPr>
        <p:txBody>
          <a:bodyPr/>
          <a:lstStyle/>
          <a:p>
            <a:r>
              <a:rPr lang="en-US" smtClean="0"/>
              <a:t>Frequency &amp; wavelength are inversely proportional</a:t>
            </a:r>
          </a:p>
        </p:txBody>
      </p:sp>
      <p:sp>
        <p:nvSpPr>
          <p:cNvPr id="197636" name="AutoShape 4"/>
          <p:cNvSpPr>
            <a:spLocks noChangeArrowheads="1"/>
          </p:cNvSpPr>
          <p:nvPr/>
        </p:nvSpPr>
        <p:spPr bwMode="auto">
          <a:xfrm>
            <a:off x="2824163" y="2954338"/>
            <a:ext cx="3495675" cy="1473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buClr>
                <a:schemeClr val="accent2"/>
              </a:buClr>
              <a:buFont typeface="Monotype Sorts"/>
              <a:buNone/>
            </a:pPr>
            <a:r>
              <a:rPr kumimoji="1" lang="en-US" sz="8000" b="1" i="1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kumimoji="1" lang="en-US" sz="8000" b="1" i="1">
                <a:solidFill>
                  <a:schemeClr val="bg1"/>
                </a:solidFill>
                <a:latin typeface="Times New Roman" pitchFamily="18" charset="0"/>
              </a:rPr>
              <a:t>c = </a:t>
            </a:r>
            <a:r>
              <a:rPr kumimoji="1" lang="en-US" sz="8000" b="1" i="1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</a:t>
            </a:r>
            <a:r>
              <a:rPr kumimoji="1" lang="en-US" sz="8000" b="1">
                <a:solidFill>
                  <a:schemeClr val="bg1"/>
                </a:solidFill>
                <a:latin typeface="Calibri" pitchFamily="34" charset="0"/>
                <a:sym typeface="Symbol" pitchFamily="18" charset="2"/>
              </a:rPr>
              <a:t></a:t>
            </a:r>
            <a:r>
              <a:rPr kumimoji="1" lang="en-US" sz="7200" b="1">
                <a:solidFill>
                  <a:schemeClr val="bg2"/>
                </a:solidFill>
                <a:latin typeface="Calibri" pitchFamily="34" charset="0"/>
                <a:sym typeface="Symbol" pitchFamily="18" charset="2"/>
              </a:rPr>
              <a:t> </a:t>
            </a:r>
            <a:endParaRPr kumimoji="1" lang="en-US" sz="2800">
              <a:solidFill>
                <a:srgbClr val="FFFFCC"/>
              </a:solidFill>
              <a:latin typeface="Calibri" pitchFamily="34" charset="0"/>
            </a:endParaRPr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1333500" y="4827588"/>
            <a:ext cx="6446838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Clr>
                <a:schemeClr val="accent2"/>
              </a:buClr>
              <a:buFont typeface="Monotype Sorts"/>
              <a:buNone/>
              <a:tabLst>
                <a:tab pos="509588" algn="l"/>
              </a:tabLst>
            </a:pPr>
            <a:r>
              <a:rPr kumimoji="1" lang="en-US" sz="3400">
                <a:solidFill>
                  <a:srgbClr val="3B3BB3"/>
                </a:solidFill>
                <a:latin typeface="Calibri" pitchFamily="34" charset="0"/>
              </a:rPr>
              <a:t>c:	speed of light (3.00 </a:t>
            </a:r>
            <a:r>
              <a:rPr kumimoji="1" lang="en-US" sz="3400">
                <a:solidFill>
                  <a:srgbClr val="3B3BB3"/>
                </a:solidFill>
                <a:latin typeface="Calibri" pitchFamily="34" charset="0"/>
                <a:sym typeface="Symbol" pitchFamily="18" charset="2"/>
              </a:rPr>
              <a:t> 10</a:t>
            </a:r>
            <a:r>
              <a:rPr kumimoji="1" lang="en-US" sz="3400" baseline="30000">
                <a:solidFill>
                  <a:srgbClr val="3B3BB3"/>
                </a:solidFill>
                <a:latin typeface="Calibri" pitchFamily="34" charset="0"/>
                <a:sym typeface="Symbol" pitchFamily="18" charset="2"/>
              </a:rPr>
              <a:t>8</a:t>
            </a:r>
            <a:r>
              <a:rPr kumimoji="1" lang="en-US" sz="3400">
                <a:solidFill>
                  <a:srgbClr val="3B3BB3"/>
                </a:solidFill>
                <a:latin typeface="Calibri" pitchFamily="34" charset="0"/>
                <a:sym typeface="Symbol" pitchFamily="18" charset="2"/>
              </a:rPr>
              <a:t> m/s)</a:t>
            </a:r>
          </a:p>
          <a:p>
            <a:pPr eaLnBrk="0" hangingPunct="0">
              <a:buClr>
                <a:schemeClr val="accent2"/>
              </a:buClr>
              <a:buFont typeface="Monotype Sorts"/>
              <a:buNone/>
              <a:tabLst>
                <a:tab pos="509588" algn="l"/>
              </a:tabLst>
            </a:pPr>
            <a:r>
              <a:rPr kumimoji="1" lang="en-US" sz="3400">
                <a:solidFill>
                  <a:srgbClr val="3B3BB3"/>
                </a:solidFill>
                <a:latin typeface="Calibri" pitchFamily="34" charset="0"/>
                <a:sym typeface="Symbol" pitchFamily="18" charset="2"/>
              </a:rPr>
              <a:t>:	wavelength (m, nm, etc.)</a:t>
            </a:r>
          </a:p>
          <a:p>
            <a:pPr eaLnBrk="0" hangingPunct="0">
              <a:buClr>
                <a:schemeClr val="accent2"/>
              </a:buClr>
              <a:buFont typeface="Monotype Sorts"/>
              <a:buNone/>
              <a:tabLst>
                <a:tab pos="509588" algn="l"/>
              </a:tabLst>
            </a:pPr>
            <a:r>
              <a:rPr kumimoji="1" lang="en-US" sz="3400">
                <a:solidFill>
                  <a:srgbClr val="3B3BB3"/>
                </a:solidFill>
                <a:latin typeface="Calibri" pitchFamily="34" charset="0"/>
                <a:sym typeface="Symbol" pitchFamily="18" charset="2"/>
              </a:rPr>
              <a:t>:	frequency (Hz)</a:t>
            </a:r>
            <a:endParaRPr kumimoji="1" lang="en-US" sz="3400">
              <a:solidFill>
                <a:srgbClr val="3B3BB3"/>
              </a:solidFill>
              <a:latin typeface="Calibri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698750" y="6554788"/>
            <a:ext cx="3730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latin typeface="Calibri" pitchFamily="34" charset="0"/>
              </a:rPr>
              <a:t>Courtesy Christy Johannesson www.nisd.net/communicationsarts/pages/chem</a:t>
            </a:r>
          </a:p>
          <a:p>
            <a:endParaRPr lang="en-US" sz="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 autoUpdateAnimBg="0" advAuto="0"/>
      <p:bldP spid="197636" grpId="0" animBg="1" autoUpdateAnimBg="0"/>
      <p:bldP spid="19763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9696" name="Object 2"/>
          <p:cNvGraphicFramePr>
            <a:graphicFrameLocks noChangeAspect="1"/>
          </p:cNvGraphicFramePr>
          <p:nvPr/>
        </p:nvGraphicFramePr>
        <p:xfrm>
          <a:off x="4191000" y="3702050"/>
          <a:ext cx="762000" cy="838200"/>
        </p:xfrm>
        <a:graphic>
          <a:graphicData uri="http://schemas.openxmlformats.org/presentationml/2006/ole">
            <p:oleObj spid="_x0000_s2050" name="Equation" r:id="rId4" imgW="761760" imgH="838080" progId="Equation.3">
              <p:embed/>
            </p:oleObj>
          </a:graphicData>
        </a:graphic>
      </p:graphicFrame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Electromagnetic Spectrum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0" y="2973388"/>
            <a:ext cx="9131300" cy="3768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304800" y="3011488"/>
            <a:ext cx="3773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800">
                <a:latin typeface="Calibri" pitchFamily="34" charset="0"/>
              </a:rPr>
              <a:t>GIVEN:</a:t>
            </a:r>
          </a:p>
          <a:p>
            <a:pPr eaLnBrk="0" hangingPunct="0">
              <a:spcBef>
                <a:spcPct val="20000"/>
              </a:spcBef>
            </a:pPr>
            <a:r>
              <a:rPr lang="en-US" sz="2800">
                <a:latin typeface="Calibri" pitchFamily="34" charset="0"/>
                <a:sym typeface="Symbol" pitchFamily="18" charset="2"/>
              </a:rPr>
              <a:t>f = ?</a:t>
            </a:r>
          </a:p>
          <a:p>
            <a:pPr eaLnBrk="0" hangingPunct="0">
              <a:spcBef>
                <a:spcPct val="20000"/>
              </a:spcBef>
            </a:pPr>
            <a:r>
              <a:rPr lang="en-US" sz="2800">
                <a:latin typeface="Arial Narrow" pitchFamily="34" charset="0"/>
                <a:sym typeface="Symbol" pitchFamily="18" charset="2"/>
              </a:rPr>
              <a:t> </a:t>
            </a:r>
            <a:r>
              <a:rPr lang="en-US" sz="2800">
                <a:latin typeface="Calibri" pitchFamily="34" charset="0"/>
              </a:rPr>
              <a:t>= 434 n</a:t>
            </a:r>
            <a:r>
              <a:rPr lang="en-US" sz="2800">
                <a:latin typeface="Calibri" pitchFamily="34" charset="0"/>
                <a:sym typeface="Symbol" pitchFamily="18" charset="2"/>
              </a:rPr>
              <a:t>m</a:t>
            </a:r>
            <a:br>
              <a:rPr lang="en-US" sz="2800">
                <a:latin typeface="Calibri" pitchFamily="34" charset="0"/>
                <a:sym typeface="Symbol" pitchFamily="18" charset="2"/>
              </a:rPr>
            </a:br>
            <a:endParaRPr lang="en-US" sz="280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800">
                <a:latin typeface="Calibri" pitchFamily="34" charset="0"/>
                <a:sym typeface="Symbol" pitchFamily="18" charset="2"/>
              </a:rPr>
              <a:t>= 4.34  10</a:t>
            </a:r>
            <a:r>
              <a:rPr lang="en-US" sz="2800" baseline="30000">
                <a:latin typeface="Calibri" pitchFamily="34" charset="0"/>
                <a:sym typeface="Symbol" pitchFamily="18" charset="2"/>
              </a:rPr>
              <a:t>-7</a:t>
            </a:r>
            <a:r>
              <a:rPr lang="en-US" sz="2800">
                <a:latin typeface="Calibri" pitchFamily="34" charset="0"/>
                <a:sym typeface="Symbol" pitchFamily="18" charset="2"/>
              </a:rPr>
              <a:t> m</a:t>
            </a:r>
            <a:endParaRPr lang="en-US" sz="2800">
              <a:latin typeface="Calibri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800">
                <a:latin typeface="Calibri" pitchFamily="34" charset="0"/>
              </a:rPr>
              <a:t>c = 3.00 </a:t>
            </a:r>
            <a:r>
              <a:rPr lang="en-US" sz="2800">
                <a:latin typeface="Calibri" pitchFamily="34" charset="0"/>
                <a:sym typeface="Symbol" pitchFamily="18" charset="2"/>
              </a:rPr>
              <a:t> 10</a:t>
            </a:r>
            <a:r>
              <a:rPr lang="en-US" sz="2800" baseline="30000">
                <a:latin typeface="Calibri" pitchFamily="34" charset="0"/>
                <a:sym typeface="Symbol" pitchFamily="18" charset="2"/>
              </a:rPr>
              <a:t>8</a:t>
            </a:r>
            <a:r>
              <a:rPr lang="en-US" sz="2800">
                <a:latin typeface="Calibri" pitchFamily="34" charset="0"/>
                <a:sym typeface="Symbol" pitchFamily="18" charset="2"/>
              </a:rPr>
              <a:t> m/s</a:t>
            </a:r>
          </a:p>
        </p:txBody>
      </p:sp>
      <p:sp>
        <p:nvSpPr>
          <p:cNvPr id="2055" name="Line 5"/>
          <p:cNvSpPr>
            <a:spLocks noChangeShapeType="1"/>
          </p:cNvSpPr>
          <p:nvPr/>
        </p:nvSpPr>
        <p:spPr bwMode="auto">
          <a:xfrm>
            <a:off x="3786188" y="2973388"/>
            <a:ext cx="0" cy="3779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6"/>
          <p:cNvSpPr>
            <a:spLocks noChangeShapeType="1"/>
          </p:cNvSpPr>
          <p:nvPr/>
        </p:nvSpPr>
        <p:spPr bwMode="auto">
          <a:xfrm>
            <a:off x="0" y="35512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9687" name="Text Box 7"/>
          <p:cNvSpPr txBox="1">
            <a:spLocks noChangeArrowheads="1"/>
          </p:cNvSpPr>
          <p:nvPr/>
        </p:nvSpPr>
        <p:spPr bwMode="auto">
          <a:xfrm>
            <a:off x="4054475" y="3014663"/>
            <a:ext cx="5365750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2800">
                <a:latin typeface="Calibri" pitchFamily="34" charset="0"/>
              </a:rPr>
              <a:t>WORK:</a:t>
            </a:r>
          </a:p>
        </p:txBody>
      </p:sp>
      <p:sp>
        <p:nvSpPr>
          <p:cNvPr id="199689" name="Text Box 9"/>
          <p:cNvSpPr txBox="1">
            <a:spLocks noChangeArrowheads="1"/>
          </p:cNvSpPr>
          <p:nvPr/>
        </p:nvSpPr>
        <p:spPr bwMode="auto">
          <a:xfrm>
            <a:off x="4062413" y="4787900"/>
            <a:ext cx="53657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30000"/>
              </a:spcBef>
            </a:pPr>
            <a:r>
              <a:rPr lang="en-US" sz="2800">
                <a:latin typeface="Calibri" pitchFamily="34" charset="0"/>
                <a:sym typeface="Symbol" pitchFamily="18" charset="2"/>
              </a:rPr>
              <a:t>f</a:t>
            </a:r>
            <a:r>
              <a:rPr lang="en-US" sz="2800">
                <a:latin typeface="Calibri" pitchFamily="34" charset="0"/>
              </a:rPr>
              <a:t> = 3.00 </a:t>
            </a:r>
            <a:r>
              <a:rPr lang="en-US" sz="2800">
                <a:latin typeface="Calibri" pitchFamily="34" charset="0"/>
                <a:sym typeface="Symbol" pitchFamily="18" charset="2"/>
              </a:rPr>
              <a:t> 10</a:t>
            </a:r>
            <a:r>
              <a:rPr lang="en-US" sz="2800" baseline="30000">
                <a:latin typeface="Calibri" pitchFamily="34" charset="0"/>
                <a:sym typeface="Symbol" pitchFamily="18" charset="2"/>
              </a:rPr>
              <a:t>8</a:t>
            </a:r>
            <a:r>
              <a:rPr lang="en-US" sz="2800">
                <a:latin typeface="Calibri" pitchFamily="34" charset="0"/>
                <a:sym typeface="Symbol" pitchFamily="18" charset="2"/>
              </a:rPr>
              <a:t> m/s</a:t>
            </a:r>
          </a:p>
          <a:p>
            <a:pPr eaLnBrk="0" hangingPunct="0"/>
            <a:r>
              <a:rPr lang="en-US" sz="2800">
                <a:latin typeface="Calibri" pitchFamily="34" charset="0"/>
              </a:rPr>
              <a:t>      4.34 </a:t>
            </a:r>
            <a:r>
              <a:rPr lang="en-US" sz="2800">
                <a:latin typeface="Calibri" pitchFamily="34" charset="0"/>
                <a:sym typeface="Symbol" pitchFamily="18" charset="2"/>
              </a:rPr>
              <a:t> 10</a:t>
            </a:r>
            <a:r>
              <a:rPr lang="en-US" sz="2800" baseline="30000">
                <a:latin typeface="Calibri" pitchFamily="34" charset="0"/>
                <a:sym typeface="Symbol" pitchFamily="18" charset="2"/>
              </a:rPr>
              <a:t>-7</a:t>
            </a:r>
            <a:r>
              <a:rPr lang="en-US" sz="2800">
                <a:latin typeface="Calibri" pitchFamily="34" charset="0"/>
                <a:sym typeface="Symbol" pitchFamily="18" charset="2"/>
              </a:rPr>
              <a:t> m</a:t>
            </a:r>
          </a:p>
        </p:txBody>
      </p:sp>
      <p:sp>
        <p:nvSpPr>
          <p:cNvPr id="199690" name="Line 10"/>
          <p:cNvSpPr>
            <a:spLocks noChangeShapeType="1"/>
          </p:cNvSpPr>
          <p:nvPr/>
        </p:nvSpPr>
        <p:spPr bwMode="auto">
          <a:xfrm>
            <a:off x="4606925" y="5283200"/>
            <a:ext cx="24066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9691" name="Text Box 11"/>
          <p:cNvSpPr txBox="1">
            <a:spLocks noChangeArrowheads="1"/>
          </p:cNvSpPr>
          <p:nvPr/>
        </p:nvSpPr>
        <p:spPr bwMode="auto">
          <a:xfrm>
            <a:off x="4062413" y="6016625"/>
            <a:ext cx="53657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30000"/>
              </a:spcBef>
            </a:pPr>
            <a:r>
              <a:rPr lang="en-US" sz="280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f</a:t>
            </a:r>
            <a:r>
              <a:rPr lang="en-US" sz="2800">
                <a:latin typeface="Calibri" pitchFamily="34" charset="0"/>
              </a:rPr>
              <a:t> </a:t>
            </a:r>
            <a:r>
              <a:rPr lang="en-US" sz="2800" b="1">
                <a:solidFill>
                  <a:schemeClr val="tx2"/>
                </a:solidFill>
                <a:latin typeface="Calibri" pitchFamily="34" charset="0"/>
              </a:rPr>
              <a:t>= 6.91 </a:t>
            </a:r>
            <a:r>
              <a:rPr lang="en-US" sz="2800" b="1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 10</a:t>
            </a:r>
            <a:r>
              <a:rPr lang="en-US" sz="2800" b="1" baseline="3000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14</a:t>
            </a:r>
            <a:r>
              <a:rPr lang="en-US" sz="2800" b="1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 Hz</a:t>
            </a: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235075"/>
          </a:xfrm>
        </p:spPr>
        <p:txBody>
          <a:bodyPr/>
          <a:lstStyle/>
          <a:p>
            <a:r>
              <a:rPr lang="en-US" u="sng" smtClean="0"/>
              <a:t>EX</a:t>
            </a:r>
            <a:r>
              <a:rPr lang="en-US" smtClean="0"/>
              <a:t>: Find the frequency of a photon with a  wavelength of 434 n</a:t>
            </a:r>
            <a:r>
              <a:rPr lang="en-US" smtClean="0">
                <a:sym typeface="Symbol" pitchFamily="18" charset="2"/>
              </a:rPr>
              <a:t>m.</a:t>
            </a:r>
            <a:endParaRPr lang="en-US" smtClean="0"/>
          </a:p>
        </p:txBody>
      </p:sp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2698750" y="6554788"/>
            <a:ext cx="3730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latin typeface="Calibri" pitchFamily="34" charset="0"/>
              </a:rPr>
              <a:t>Courtesy Christy Johannesson www.nisd.net/communicationsarts/pages/chem</a:t>
            </a:r>
          </a:p>
          <a:p>
            <a:endParaRPr lang="en-US" sz="800">
              <a:latin typeface="Calibri" pitchFamily="34" charset="0"/>
            </a:endParaRPr>
          </a:p>
        </p:txBody>
      </p:sp>
      <p:graphicFrame>
        <p:nvGraphicFramePr>
          <p:cNvPr id="199695" name="Object 3"/>
          <p:cNvGraphicFramePr>
            <a:graphicFrameLocks noChangeAspect="1"/>
          </p:cNvGraphicFramePr>
          <p:nvPr/>
        </p:nvGraphicFramePr>
        <p:xfrm>
          <a:off x="4165600" y="3695700"/>
          <a:ext cx="812800" cy="838200"/>
        </p:xfrm>
        <a:graphic>
          <a:graphicData uri="http://schemas.openxmlformats.org/presentationml/2006/ole">
            <p:oleObj spid="_x0000_s2051" name="Equation" r:id="rId5" imgW="812520" imgH="838080" progId="Equation.3">
              <p:embed/>
            </p:oleObj>
          </a:graphicData>
        </a:graphic>
      </p:graphicFrame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205038" y="3911600"/>
            <a:ext cx="1371600" cy="879475"/>
            <a:chOff x="1389" y="2464"/>
            <a:chExt cx="864" cy="554"/>
          </a:xfrm>
        </p:grpSpPr>
        <p:sp>
          <p:nvSpPr>
            <p:cNvPr id="2068" name="AutoShape 18"/>
            <p:cNvSpPr>
              <a:spLocks noChangeArrowheads="1"/>
            </p:cNvSpPr>
            <p:nvPr/>
          </p:nvSpPr>
          <p:spPr bwMode="auto">
            <a:xfrm>
              <a:off x="1389" y="2464"/>
              <a:ext cx="864" cy="554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69" name="Line 19"/>
            <p:cNvSpPr>
              <a:spLocks noChangeShapeType="1"/>
            </p:cNvSpPr>
            <p:nvPr/>
          </p:nvSpPr>
          <p:spPr bwMode="auto">
            <a:xfrm>
              <a:off x="1440" y="2743"/>
              <a:ext cx="7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9700" name="Text Box 20"/>
          <p:cNvSpPr txBox="1">
            <a:spLocks noChangeArrowheads="1"/>
          </p:cNvSpPr>
          <p:nvPr/>
        </p:nvSpPr>
        <p:spPr bwMode="auto">
          <a:xfrm>
            <a:off x="2206625" y="4357688"/>
            <a:ext cx="1389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alibri" pitchFamily="34" charset="0"/>
              </a:rPr>
              <a:t>1 x 10</a:t>
            </a:r>
            <a:r>
              <a:rPr lang="en-US" sz="2000" baseline="30000">
                <a:latin typeface="Calibri" pitchFamily="34" charset="0"/>
              </a:rPr>
              <a:t>9</a:t>
            </a:r>
            <a:r>
              <a:rPr lang="en-US" sz="2000">
                <a:latin typeface="Calibri" pitchFamily="34" charset="0"/>
              </a:rPr>
              <a:t> nm</a:t>
            </a:r>
          </a:p>
        </p:txBody>
      </p:sp>
      <p:sp>
        <p:nvSpPr>
          <p:cNvPr id="199701" name="Text Box 21"/>
          <p:cNvSpPr txBox="1">
            <a:spLocks noChangeArrowheads="1"/>
          </p:cNvSpPr>
          <p:nvPr/>
        </p:nvSpPr>
        <p:spPr bwMode="auto">
          <a:xfrm>
            <a:off x="2555875" y="3916363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alibri" pitchFamily="34" charset="0"/>
              </a:rPr>
              <a:t>1 m</a:t>
            </a:r>
          </a:p>
        </p:txBody>
      </p:sp>
      <p:sp>
        <p:nvSpPr>
          <p:cNvPr id="199702" name="Line 22"/>
          <p:cNvSpPr>
            <a:spLocks noChangeShapeType="1"/>
          </p:cNvSpPr>
          <p:nvPr/>
        </p:nvSpPr>
        <p:spPr bwMode="auto">
          <a:xfrm flipV="1">
            <a:off x="1668463" y="4217988"/>
            <a:ext cx="514350" cy="2619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9703" name="Line 23"/>
          <p:cNvSpPr>
            <a:spLocks noChangeShapeType="1"/>
          </p:cNvSpPr>
          <p:nvPr/>
        </p:nvSpPr>
        <p:spPr bwMode="auto">
          <a:xfrm flipV="1">
            <a:off x="3122613" y="4487863"/>
            <a:ext cx="377825" cy="1920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9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9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9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9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9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9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99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99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9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9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99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99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decel="100000"/>
                                        <p:tgtEl>
                                          <p:spTgt spid="199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9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99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99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99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9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9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9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9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4" grpId="0" build="p" autoUpdateAnimBg="0"/>
      <p:bldP spid="199690" grpId="0" animBg="1"/>
      <p:bldP spid="199700" grpId="0"/>
      <p:bldP spid="199701" grpId="0"/>
      <p:bldP spid="199702" grpId="0" animBg="1"/>
      <p:bldP spid="19970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143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Equation</vt:lpstr>
      <vt:lpstr>Wavelength and Frequency</vt:lpstr>
      <vt:lpstr>Electromagnetic Spectrum</vt:lpstr>
      <vt:lpstr>Electromagnetic Spectrum</vt:lpstr>
    </vt:vector>
  </TitlesOfParts>
  <Company>AISD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AISD Employee</dc:creator>
  <cp:lastModifiedBy>Lydia</cp:lastModifiedBy>
  <cp:revision>5</cp:revision>
  <dcterms:created xsi:type="dcterms:W3CDTF">2010-06-16T13:45:33Z</dcterms:created>
  <dcterms:modified xsi:type="dcterms:W3CDTF">2012-07-05T21:12:01Z</dcterms:modified>
</cp:coreProperties>
</file>